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03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0282" y="1347655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232828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316389" y="3025898"/>
            <a:ext cx="14508389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Forecasting Data Analysis using Excel</a:t>
            </a:r>
            <a:r>
              <a:rPr lang="en-US" sz="40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000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z="4000"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893947" y="4259729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NAME:S.KEERTHANA</a:t>
            </a:r>
          </a:p>
          <a:p>
            <a:r>
              <a:rPr lang="en-US" sz="2400" dirty="0"/>
              <a:t>REGISTER NO:422200032</a:t>
            </a:r>
          </a:p>
          <a:p>
            <a:r>
              <a:rPr lang="en-US" sz="2400" dirty="0"/>
              <a:t>DEPARTMENT:B.COM(ISM)</a:t>
            </a:r>
          </a:p>
          <a:p>
            <a:r>
              <a:rPr lang="en-US" sz="2400" dirty="0"/>
              <a:t>COLLEGE:S.I.V.E.T. COLLEGE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FE1BA5-7436-7E6B-3181-251ED35B4F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8" r="11942"/>
          <a:stretch/>
        </p:blipFill>
        <p:spPr>
          <a:xfrm>
            <a:off x="3581400" y="376904"/>
            <a:ext cx="1936346" cy="17810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14CD33-89DA-74F5-0A87-A122428ED5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62" y="419662"/>
            <a:ext cx="2408268" cy="17810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8B662B-90EA-77CF-4678-0176F41DF8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446" y="578829"/>
            <a:ext cx="2697075" cy="1493999"/>
          </a:xfrm>
          <a:prstGeom prst="rect">
            <a:avLst/>
          </a:prstGeom>
        </p:spPr>
      </p:pic>
      <p:pic>
        <p:nvPicPr>
          <p:cNvPr id="1026" name="Picture 2" descr="Naan Mudhalvan Massive Upskilling Platform">
            <a:extLst>
              <a:ext uri="{FF2B5EF4-FFF2-40B4-BE49-F238E27FC236}">
                <a16:creationId xmlns:a16="http://schemas.microsoft.com/office/drawing/2014/main" id="{486CB0EC-DBA3-4586-B098-8012EC131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69" y="389137"/>
            <a:ext cx="2809875" cy="183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775" y="204466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AB3B8F-6E7F-3DEA-F94D-FEB0DA473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32" y="1095256"/>
            <a:ext cx="8574768" cy="50007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CCAD39-E38A-2471-1D4C-48BD04542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27" y="1073002"/>
            <a:ext cx="8149773" cy="49806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844" y="373463"/>
            <a:ext cx="10502311" cy="7386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42452-43BC-7897-9C5C-D2B1B21E8A92}"/>
              </a:ext>
            </a:extLst>
          </p:cNvPr>
          <p:cNvSpPr txBox="1"/>
          <p:nvPr/>
        </p:nvSpPr>
        <p:spPr>
          <a:xfrm>
            <a:off x="1956373" y="1336868"/>
            <a:ext cx="6105070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math"/>
              </a:rPr>
              <a:t>Financial forecasting is the process of projecti</a:t>
            </a:r>
            <a:r>
              <a:rPr lang="en-US" dirty="0">
                <a:solidFill>
                  <a:srgbClr val="333333"/>
                </a:solidFill>
                <a:latin typeface="math"/>
              </a:rPr>
              <a:t>on </a:t>
            </a:r>
            <a:r>
              <a:rPr lang="en-US" b="0" i="0" dirty="0">
                <a:solidFill>
                  <a:srgbClr val="333333"/>
                </a:solidFill>
                <a:effectLst/>
                <a:latin typeface="math"/>
              </a:rPr>
              <a:t>usually involving the projection of future income and expenses</a:t>
            </a:r>
            <a:r>
              <a:rPr lang="en-US" dirty="0">
                <a:solidFill>
                  <a:srgbClr val="333333"/>
                </a:solidFill>
                <a:latin typeface="math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math"/>
              </a:rPr>
              <a:t>can be used to help make decisions about where to allocate resources and how much money to borrow.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018BEE-B77C-A404-89AD-14EE2BF85D73}"/>
              </a:ext>
            </a:extLst>
          </p:cNvPr>
          <p:cNvSpPr txBox="1"/>
          <p:nvPr/>
        </p:nvSpPr>
        <p:spPr>
          <a:xfrm>
            <a:off x="3043465" y="2967335"/>
            <a:ext cx="6105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Google Sans"/>
              </a:rPr>
              <a:t>financial forecasting is a vital component of business planning, helping companies set goals, allocate resources, and manage risks effectively</a:t>
            </a:r>
            <a:r>
              <a:rPr lang="en-US" b="0" i="0" dirty="0">
                <a:solidFill>
                  <a:srgbClr val="E8E8E8"/>
                </a:solidFill>
                <a:effectLst/>
                <a:latin typeface="Google Sans"/>
              </a:rPr>
              <a:t>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F37D29-A310-946B-9464-146F8CCC5267}"/>
              </a:ext>
            </a:extLst>
          </p:cNvPr>
          <p:cNvSpPr txBox="1"/>
          <p:nvPr/>
        </p:nvSpPr>
        <p:spPr>
          <a:xfrm>
            <a:off x="1956373" y="3272975"/>
            <a:ext cx="6105070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math"/>
              </a:rPr>
              <a:t>One common method is trend analysis, which looks at outcomes.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036F89-3EE0-5D4F-E050-6834A9E4B7BD}"/>
              </a:ext>
            </a:extLst>
          </p:cNvPr>
          <p:cNvSpPr txBox="1"/>
          <p:nvPr/>
        </p:nvSpPr>
        <p:spPr>
          <a:xfrm>
            <a:off x="1956373" y="4315974"/>
            <a:ext cx="6105070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Ultimately, financial forecasting is a complex process that requires a mix of statistical analysis, judgment, and experience.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FBA2C89-4D88-6B98-2D98-23AC2EEA5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82" y="161926"/>
            <a:ext cx="11582399" cy="654367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63F50B-B406-4345-87E6-23D96967A7E7}"/>
              </a:ext>
            </a:extLst>
          </p:cNvPr>
          <p:cNvSpPr txBox="1"/>
          <p:nvPr/>
        </p:nvSpPr>
        <p:spPr>
          <a:xfrm>
            <a:off x="2182363" y="483197"/>
            <a:ext cx="1028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Financial Forecasting Data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21334505">
            <a:off x="8441407" y="2997303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8404" y="414882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A4D42B-276D-16E0-4A36-BFD661051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04" y="1093062"/>
            <a:ext cx="8021456" cy="47489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39200" y="2855107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8818" y="292716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17992" y="1039742"/>
            <a:ext cx="52635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✓Financial Forecasting System project aims to </a:t>
            </a:r>
          </a:p>
          <a:p>
            <a:pPr algn="just"/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and implement a robust financial </a:t>
            </a:r>
          </a:p>
          <a:p>
            <a:pPr algn="just"/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forecasting model.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F4B166-1A6D-ACDB-F10B-C941F94E2CDE}"/>
              </a:ext>
            </a:extLst>
          </p:cNvPr>
          <p:cNvSpPr txBox="1"/>
          <p:nvPr/>
        </p:nvSpPr>
        <p:spPr>
          <a:xfrm>
            <a:off x="617992" y="2202656"/>
            <a:ext cx="547800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✓project forecasting is a vital part of project </a:t>
            </a:r>
          </a:p>
          <a:p>
            <a:pPr algn="just"/>
            <a:r>
              <a:rPr lang="en-US" dirty="0"/>
              <a:t>   management that helps predict a project's future </a:t>
            </a:r>
          </a:p>
          <a:p>
            <a:pPr algn="just"/>
            <a:r>
              <a:rPr lang="en-US" dirty="0"/>
              <a:t>   performance by analysing current data.it can help </a:t>
            </a:r>
          </a:p>
          <a:p>
            <a:pPr algn="just"/>
            <a:r>
              <a:rPr lang="en-US" dirty="0"/>
              <a:t>   project managers make informed decisions about </a:t>
            </a:r>
          </a:p>
          <a:p>
            <a:pPr algn="just"/>
            <a:r>
              <a:rPr lang="en-US" dirty="0"/>
              <a:t>   resource allocation,risk,management.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✓Clearly define the purpose of the financial forecasting </a:t>
            </a:r>
          </a:p>
          <a:p>
            <a:pPr algn="just"/>
            <a:r>
              <a:rPr lang="en-US" dirty="0"/>
              <a:t>   project, such as improving budgeting, predicting </a:t>
            </a:r>
          </a:p>
          <a:p>
            <a:pPr algn="just"/>
            <a:r>
              <a:rPr lang="en-US" dirty="0"/>
              <a:t>   revenue growth, or identifying cost savings </a:t>
            </a:r>
          </a:p>
          <a:p>
            <a:pPr algn="just"/>
            <a:r>
              <a:rPr lang="en-US" dirty="0"/>
              <a:t>   opportunities. </a:t>
            </a:r>
          </a:p>
          <a:p>
            <a:endParaRPr lang="en-US" dirty="0"/>
          </a:p>
          <a:p>
            <a:pPr algn="just"/>
            <a:r>
              <a:rPr lang="en-US" dirty="0"/>
              <a:t>✓Outline the expected benefits of the financial </a:t>
            </a:r>
          </a:p>
          <a:p>
            <a:pPr algn="just"/>
            <a:r>
              <a:rPr lang="en-US" dirty="0"/>
              <a:t>   forecasting project, such as improved decision-making, </a:t>
            </a:r>
          </a:p>
          <a:p>
            <a:pPr algn="just"/>
            <a:r>
              <a:rPr lang="en-US" dirty="0"/>
              <a:t>   reduced costs, or increased revenue.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F353DA-B9AF-7FF3-97E6-8439E19792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447799"/>
            <a:ext cx="3653552" cy="3620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7827" y="690016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806047-AD92-481E-8712-6525719F90FF}"/>
              </a:ext>
            </a:extLst>
          </p:cNvPr>
          <p:cNvSpPr txBox="1"/>
          <p:nvPr/>
        </p:nvSpPr>
        <p:spPr>
          <a:xfrm>
            <a:off x="688145" y="1582340"/>
            <a:ext cx="59721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End users of financial forecasting includes:
1. CEO/MD (strategic decision-making)
2.CFO/Financial Director (financial planning, risk management)
3. Financial Planning &amp; Analysis (FP&amp;A) Team
4. Accounting and Finance Department
5. Budgeting and Treasury Team
6. Operational Managers (sales, marketing, production)
7. Strategic Planning Team
8. Risk Management Team</a:t>
            </a:r>
          </a:p>
          <a:p>
            <a:pPr algn="l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3FF1B3-7063-DB20-0924-EF489CF49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54" y="1208175"/>
            <a:ext cx="3933145" cy="3287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0625" y="2019300"/>
            <a:ext cx="2695574" cy="380047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02661" y="779634"/>
            <a:ext cx="47625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8165" y="117382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0335" y="590962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C07ED-F45B-272F-9B06-05341A5C0AB4}"/>
              </a:ext>
            </a:extLst>
          </p:cNvPr>
          <p:cNvSpPr txBox="1"/>
          <p:nvPr/>
        </p:nvSpPr>
        <p:spPr>
          <a:xfrm>
            <a:off x="3043465" y="2019300"/>
            <a:ext cx="61050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✓Value Proposition: Improve forecast accuracy, enhance                                     </a:t>
            </a:r>
          </a:p>
          <a:p>
            <a:r>
              <a:rPr lang="en-US" dirty="0"/>
              <a:t>   decision-making, and   Advanced Financial Forecasting               </a:t>
            </a:r>
          </a:p>
          <a:p>
            <a:r>
              <a:rPr lang="en-US" dirty="0"/>
              <a:t>   Platform (AFFP). Our solution leverages AI-powered    </a:t>
            </a:r>
          </a:p>
          <a:p>
            <a:r>
              <a:rPr lang="en-US" dirty="0"/>
              <a:t>   algorithms, real-time data integration, and collaborative tools    </a:t>
            </a:r>
          </a:p>
          <a:p>
            <a:r>
              <a:rPr lang="en-US" dirty="0"/>
              <a:t> . to deliver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00273-D791-8916-CF7B-A6B0AC150939}"/>
              </a:ext>
            </a:extLst>
          </p:cNvPr>
          <p:cNvSpPr txBox="1"/>
          <p:nvPr/>
        </p:nvSpPr>
        <p:spPr>
          <a:xfrm>
            <a:off x="3040335" y="3549407"/>
            <a:ext cx="6105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✓Real-time data integration: Automatically import data from </a:t>
            </a:r>
          </a:p>
          <a:p>
            <a:r>
              <a:rPr lang="en-US" dirty="0"/>
              <a:t>   ERP, CRM, and other systems.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76F198-0CC2-D7F9-5EA6-97B4196D3F39}"/>
              </a:ext>
            </a:extLst>
          </p:cNvPr>
          <p:cNvSpPr txBox="1"/>
          <p:nvPr/>
        </p:nvSpPr>
        <p:spPr>
          <a:xfrm>
            <a:off x="3040335" y="4279556"/>
            <a:ext cx="6105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✓Automated reporting: Generate customized reports and </a:t>
            </a:r>
          </a:p>
          <a:p>
            <a:r>
              <a:rPr lang="en-US" dirty="0"/>
              <a:t>   dashboards for stakeholders.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A93D9F-CD6B-4562-2B2B-687C9EF0B694}"/>
              </a:ext>
            </a:extLst>
          </p:cNvPr>
          <p:cNvSpPr txBox="1"/>
          <p:nvPr/>
        </p:nvSpPr>
        <p:spPr>
          <a:xfrm>
            <a:off x="3040335" y="5009705"/>
            <a:ext cx="6105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✓Scenario planning: Easily create and manage multiple </a:t>
            </a:r>
          </a:p>
          <a:p>
            <a:r>
              <a:rPr lang="en-US" dirty="0"/>
              <a:t>    scenarios to assess risks and opportunities.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A4DC5-1DC7-CA93-FC7B-8A1271B2F3C6}"/>
              </a:ext>
            </a:extLst>
          </p:cNvPr>
          <p:cNvSpPr txBox="1"/>
          <p:nvPr/>
        </p:nvSpPr>
        <p:spPr>
          <a:xfrm>
            <a:off x="3040335" y="5819775"/>
            <a:ext cx="6105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Solution:Advanced  Financial Forecasting Platform (AFFP)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7BD27-8256-DFB7-62E9-F6E903CF331E}"/>
              </a:ext>
            </a:extLst>
          </p:cNvPr>
          <p:cNvSpPr txBox="1"/>
          <p:nvPr/>
        </p:nvSpPr>
        <p:spPr>
          <a:xfrm>
            <a:off x="5331596" y="1600200"/>
            <a:ext cx="7165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Dataset Name: Financial Forecasting </a:t>
            </a:r>
          </a:p>
          <a:p>
            <a:pPr algn="just"/>
            <a:r>
              <a:rPr lang="en-US" dirty="0"/>
              <a:t>                          Dataset.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18409-A88E-8ADA-DC45-7E19357B2ECC}"/>
              </a:ext>
            </a:extLst>
          </p:cNvPr>
          <p:cNvSpPr txBox="1"/>
          <p:nvPr/>
        </p:nvSpPr>
        <p:spPr>
          <a:xfrm>
            <a:off x="5277303" y="2423291"/>
            <a:ext cx="4290786" cy="1490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✓ This dataset contains </a:t>
            </a:r>
          </a:p>
          <a:p>
            <a:r>
              <a:rPr lang="en-US" dirty="0"/>
              <a:t>     historical financial data and </a:t>
            </a:r>
          </a:p>
          <a:p>
            <a:r>
              <a:rPr lang="en-US" dirty="0"/>
              <a:t>     corresponding forecasting targets, </a:t>
            </a:r>
          </a:p>
          <a:p>
            <a:r>
              <a:rPr lang="en-US" dirty="0"/>
              <a:t>     designed for training and evaluating </a:t>
            </a:r>
          </a:p>
          <a:p>
            <a:r>
              <a:rPr lang="en-US" dirty="0"/>
              <a:t>     financial forecasting models.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EDF257-A0C7-9205-4B3B-F903761E0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295603"/>
            <a:ext cx="4290786" cy="45826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B104C5-8384-D35A-28FD-593D5BA4C5A0}"/>
              </a:ext>
            </a:extLst>
          </p:cNvPr>
          <p:cNvSpPr txBox="1"/>
          <p:nvPr/>
        </p:nvSpPr>
        <p:spPr>
          <a:xfrm>
            <a:off x="5329464" y="3945357"/>
            <a:ext cx="37873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✓The Financial Forecasting Dataset       </a:t>
            </a:r>
          </a:p>
          <a:p>
            <a:r>
              <a:rPr lang="en-US" dirty="0"/>
              <a:t>   (FFD) is a comprehensive collection      </a:t>
            </a:r>
          </a:p>
          <a:p>
            <a:r>
              <a:rPr lang="en-US" dirty="0"/>
              <a:t>   of historical financial data from       </a:t>
            </a:r>
          </a:p>
          <a:p>
            <a:r>
              <a:rPr lang="en-US" dirty="0"/>
              <a:t>   various industries, designed to </a:t>
            </a:r>
          </a:p>
          <a:p>
            <a:r>
              <a:rPr lang="en-US" dirty="0"/>
              <a:t>   support financial forecasting models.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23003" y="2848427"/>
            <a:ext cx="654215" cy="532946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8775" y="3646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34EFF3-FDDF-1BB3-B09E-84CBF10F674B}"/>
              </a:ext>
            </a:extLst>
          </p:cNvPr>
          <p:cNvSpPr txBox="1"/>
          <p:nvPr/>
        </p:nvSpPr>
        <p:spPr>
          <a:xfrm>
            <a:off x="2462719" y="2128548"/>
            <a:ext cx="7429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✓Real-Time Data Integration: Seamless connection to various data sources   </a:t>
            </a:r>
          </a:p>
          <a:p>
            <a:r>
              <a:rPr lang="en-US" dirty="0"/>
              <a:t>   (ERP, CRM, financial statements)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A17F79-01B6-953E-C48C-8340D023D967}"/>
              </a:ext>
            </a:extLst>
          </p:cNvPr>
          <p:cNvSpPr txBox="1"/>
          <p:nvPr/>
        </p:nvSpPr>
        <p:spPr>
          <a:xfrm>
            <a:off x="2462719" y="2914956"/>
            <a:ext cx="76339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✓Predictive Analytics: Identifying potential risks and opportunities through </a:t>
            </a:r>
          </a:p>
          <a:p>
            <a:r>
              <a:rPr lang="en-US" dirty="0"/>
              <a:t>   advanced statistical models.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50C51F-B620-D1C0-DE85-10798B8E0288}"/>
              </a:ext>
            </a:extLst>
          </p:cNvPr>
          <p:cNvSpPr txBox="1"/>
          <p:nvPr/>
        </p:nvSpPr>
        <p:spPr>
          <a:xfrm>
            <a:off x="2462719" y="3704537"/>
            <a:ext cx="6105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✓Automated Scenario Real-Time Data Integration: Seamless    </a:t>
            </a:r>
          </a:p>
          <a:p>
            <a:r>
              <a:rPr lang="en-US" dirty="0"/>
              <a:t>   connection to various data sources (ERP, CRM, financial </a:t>
            </a:r>
          </a:p>
          <a:p>
            <a:r>
              <a:rPr lang="en-US" dirty="0"/>
              <a:t>   statements)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D0C640-3E18-A438-A24A-CFB37808A299}"/>
              </a:ext>
            </a:extLst>
          </p:cNvPr>
          <p:cNvSpPr txBox="1"/>
          <p:nvPr/>
        </p:nvSpPr>
        <p:spPr>
          <a:xfrm>
            <a:off x="2462719" y="4767944"/>
            <a:ext cx="6105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✓Collaborative Platform: Enabling multiple stakeholders to </a:t>
            </a:r>
          </a:p>
          <a:p>
            <a:r>
              <a:rPr lang="en-US" dirty="0"/>
              <a:t>    contribute to forecasts.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50E92C-73E3-4554-9F83-E2F169479781}"/>
              </a:ext>
            </a:extLst>
          </p:cNvPr>
          <p:cNvSpPr txBox="1"/>
          <p:nvPr/>
        </p:nvSpPr>
        <p:spPr>
          <a:xfrm>
            <a:off x="2462719" y="1385133"/>
            <a:ext cx="66646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✓AI-Powered Forecasting:Leveraging machine learning </a:t>
            </a:r>
          </a:p>
          <a:p>
            <a:r>
              <a:rPr lang="en-US" dirty="0"/>
              <a:t>   algorithms for unparalleled forecast accuracy.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562</Words>
  <Application>Microsoft Office PowerPoint</Application>
  <PresentationFormat>Widescreen</PresentationFormat>
  <Paragraphs>96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Google Sans</vt:lpstr>
      <vt:lpstr>math</vt:lpstr>
      <vt:lpstr>Roboto</vt:lpstr>
      <vt:lpstr>Times New Roman</vt:lpstr>
      <vt:lpstr>Trebuchet MS</vt:lpstr>
      <vt:lpstr>Office Theme</vt:lpstr>
      <vt:lpstr>Financial Forecasting Data Analysis using Excel  </vt:lpstr>
      <vt:lpstr>PowerPoint Presentation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ELCOT</cp:lastModifiedBy>
  <cp:revision>19</cp:revision>
  <dcterms:created xsi:type="dcterms:W3CDTF">2024-03-29T15:07:22Z</dcterms:created>
  <dcterms:modified xsi:type="dcterms:W3CDTF">2024-09-19T15:02:47Z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