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sz="2400" lang="en-US"/>
              <a:t>STUDENT NAME:</a:t>
            </a:r>
            <a:r>
              <a:rPr sz="2400" lang="en-US"/>
              <a:t> </a:t>
            </a:r>
            <a:r>
              <a:rPr sz="2400" lang="en-US"/>
              <a:t>S</a:t>
            </a:r>
            <a:r>
              <a:rPr sz="2400" lang="en-US"/>
              <a:t>H</a:t>
            </a:r>
            <a:r>
              <a:rPr sz="2400" lang="en-US"/>
              <a:t>A</a:t>
            </a:r>
            <a:r>
              <a:rPr sz="2400" lang="en-US"/>
              <a:t>RMA</a:t>
            </a:r>
            <a:r>
              <a:rPr sz="2400" lang="en-US"/>
              <a:t> </a:t>
            </a:r>
            <a:r>
              <a:rPr sz="2400" lang="en-US"/>
              <a:t>G</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0</a:t>
            </a:r>
            <a:r>
              <a:rPr dirty="0" sz="2400" lang="en-US"/>
              <a:t>1</a:t>
            </a:r>
            <a:r>
              <a:rPr dirty="0" sz="2400" lang="en-US"/>
              <a:t>0</a:t>
            </a:r>
            <a:r>
              <a:rPr dirty="0" sz="2400" lang="en-US"/>
              <a:t>2</a:t>
            </a:r>
            <a:endParaRPr altLang="en-US" lang="zh-CN"/>
          </a:p>
          <a:p>
            <a:r>
              <a:rPr dirty="0" sz="2400" lang="en-US"/>
              <a:t>DEPARTMENT:</a:t>
            </a:r>
            <a:r>
              <a:rPr dirty="0" sz="2400" lang="en-US"/>
              <a:t>B</a:t>
            </a:r>
            <a:r>
              <a:rPr dirty="0" sz="2400" lang="en-US"/>
              <a:t>C</a:t>
            </a:r>
            <a:r>
              <a:rPr dirty="0" sz="2400" lang="en-US"/>
              <a:t>O</a:t>
            </a:r>
            <a:r>
              <a:rPr dirty="0" sz="2400" lang="en-US"/>
              <a:t>M</a:t>
            </a:r>
            <a:r>
              <a:rPr dirty="0" sz="2400" lang="en-US"/>
              <a:t> </a:t>
            </a:r>
            <a:r>
              <a:rPr dirty="0" sz="2400" lang="en-US"/>
              <a:t>(</a:t>
            </a:r>
            <a:r>
              <a:rPr dirty="0" sz="2400" lang="en-US"/>
              <a:t>C</a:t>
            </a:r>
            <a:r>
              <a:rPr dirty="0" sz="2400" lang="en-US"/>
              <a:t>S</a:t>
            </a:r>
            <a:r>
              <a:rPr dirty="0" sz="2400" lang="en-US"/>
              <a:t>)</a:t>
            </a:r>
            <a:endParaRPr altLang="en-US" lang="zh-CN"/>
          </a:p>
          <a:p>
            <a:r>
              <a:rPr dirty="0" sz="2400" lang="en-US"/>
              <a:t>COLLEGE</a:t>
            </a:r>
            <a:r>
              <a:rPr dirty="0" sz="2400" lang="en-US"/>
              <a:t> </a:t>
            </a:r>
            <a:r>
              <a:rPr dirty="0" sz="2400" lang="en-US"/>
              <a:t>P</a:t>
            </a:r>
            <a:r>
              <a:rPr dirty="0" sz="2400" lang="en-US"/>
              <a:t>A</a:t>
            </a:r>
            <a:r>
              <a:rPr dirty="0" sz="2400" lang="en-US"/>
              <a:t>C</a:t>
            </a:r>
            <a:r>
              <a:rPr dirty="0" sz="2400" lang="en-US"/>
              <a:t>A</a:t>
            </a:r>
            <a:r>
              <a:rPr dirty="0" sz="2400" lang="en-US"/>
              <a:t>I</a:t>
            </a:r>
            <a:r>
              <a:rPr dirty="0" sz="2400" lang="en-US"/>
              <a:t>Y</a:t>
            </a:r>
            <a:r>
              <a:rPr dirty="0" sz="2400" lang="en-US"/>
              <a:t>A</a:t>
            </a:r>
            <a:r>
              <a:rPr dirty="0" sz="2400" lang="en-US"/>
              <a:t>P</a:t>
            </a:r>
            <a:r>
              <a:rPr dirty="0" sz="2400" lang="en-US"/>
              <a:t>P</a:t>
            </a:r>
            <a:r>
              <a:rPr dirty="0" sz="2400" lang="en-US"/>
              <a:t>A</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EGE </a:t>
            </a:r>
            <a:r>
              <a:rPr dirty="0" sz="2400" lang="en-US"/>
              <a:t>F</a:t>
            </a:r>
            <a:r>
              <a:rPr dirty="0" sz="2400" lang="en-US"/>
              <a:t>O</a:t>
            </a:r>
            <a:r>
              <a:rPr dirty="0" sz="2400" lang="en-US"/>
              <a:t>R</a:t>
            </a:r>
            <a:r>
              <a:rPr dirty="0" sz="2400" lang="en-US"/>
              <a:t> </a:t>
            </a:r>
            <a:r>
              <a:rPr dirty="0" sz="2400" lang="en-US"/>
              <a:t>WOMEN </a:t>
            </a:r>
            <a:r>
              <a:rPr dirty="0" sz="2400" lang="en-US"/>
              <a:t>K</a:t>
            </a:r>
            <a:r>
              <a:rPr dirty="0" sz="2400" lang="en-US"/>
              <a:t>A</a:t>
            </a:r>
            <a:r>
              <a:rPr dirty="0" sz="2400" lang="en-US"/>
              <a:t>N</a:t>
            </a:r>
            <a:r>
              <a:rPr dirty="0" sz="2400" lang="en-US"/>
              <a:t>C</a:t>
            </a:r>
            <a:r>
              <a:rPr dirty="0" sz="2400" lang="en-US"/>
              <a:t>HIPURAM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7783748" cy="737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27" name=""/>
          <p:cNvSpPr txBox="1"/>
          <p:nvPr/>
        </p:nvSpPr>
        <p:spPr>
          <a:xfrm>
            <a:off x="1100691" y="1021713"/>
            <a:ext cx="6091348" cy="4866640"/>
          </a:xfrm>
          <a:prstGeom prst="rect"/>
        </p:spPr>
        <p:txBody>
          <a:bodyPr rtlCol="0" wrap="square">
            <a:spAutoFit/>
          </a:bodyPr>
          <a:p>
            <a:r>
              <a:rPr sz="4000" lang="en-IN">
                <a:solidFill>
                  <a:srgbClr val="000000"/>
                </a:solidFill>
              </a:rPr>
              <a:t>Modeling involves making a representation of something. Creating a tiny, functioning volcano is an example of modeling. Teachers use modeling when they have a class election that represents a</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object 8"/>
          <p:cNvSpPr txBox="1"/>
          <p:nvPr/>
        </p:nvSpPr>
        <p:spPr>
          <a:xfrm flipH="0">
            <a:off x="262661" y="525141"/>
            <a:ext cx="4246720"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30" name=""/>
          <p:cNvSpPr txBox="1"/>
          <p:nvPr/>
        </p:nvSpPr>
        <p:spPr>
          <a:xfrm>
            <a:off x="963710" y="1262377"/>
            <a:ext cx="4572000" cy="5539740"/>
          </a:xfrm>
          <a:prstGeom prst="rect"/>
        </p:spPr>
        <p:txBody>
          <a:bodyPr rtlCol="0" wrap="square">
            <a:spAutoFit/>
          </a:bodyPr>
          <a:p>
            <a:r>
              <a:rPr sz="2800" lang="en-IN">
                <a:solidFill>
                  <a:srgbClr val="000000"/>
                </a:solidFill>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2"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tretch>
            <a:fillRect/>
          </a:stretch>
        </p:blipFill>
        <p:spPr>
          <a:xfrm rot="0">
            <a:off x="1598767" y="1695450"/>
            <a:ext cx="7845270" cy="497282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4"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31" name=""/>
          <p:cNvSpPr txBox="1"/>
          <p:nvPr/>
        </p:nvSpPr>
        <p:spPr>
          <a:xfrm>
            <a:off x="755331" y="1783080"/>
            <a:ext cx="7923068" cy="3291840"/>
          </a:xfrm>
          <a:prstGeom prst="rect"/>
        </p:spPr>
        <p:txBody>
          <a:bodyPr rtlCol="0" wrap="square">
            <a:spAutoFit/>
          </a:bodyPr>
          <a:p>
            <a:r>
              <a:rPr sz="3600" lang="en-IN">
                <a:solidFill>
                  <a:srgbClr val="000000"/>
                </a:solidFill>
              </a:rPr>
              <a:t>SALARY IS NOT SOMETHING WE SHOULD IGNORE, even though many of us might not want to spend too much time dwelling on money matters or worrying that we don’t make enough.</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1389787" y="-2665026"/>
            <a:ext cx="21667648" cy="12188052"/>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dirty="0" sz="1800" lang="en-US">
                <a:solidFill>
                  <a:srgbClr val="7030A0"/>
                </a:solidFill>
                <a:latin typeface="Times New Roman" panose="02020603050405020304" pitchFamily="18" charset="0"/>
                <a:cs typeface="Times New Roman" panose="02020603050405020304" pitchFamily="18" charset="0"/>
              </a:rPr>
              <a:t>S</a:t>
            </a:r>
            <a:r>
              <a:rPr dirty="0" sz="1800" lang="en-US">
                <a:solidFill>
                  <a:srgbClr val="7030A0"/>
                </a:solidFill>
                <a:latin typeface="Times New Roman" panose="02020603050405020304" pitchFamily="18" charset="0"/>
                <a:cs typeface="Times New Roman" panose="02020603050405020304" pitchFamily="18" charset="0"/>
              </a:rPr>
              <a:t>a</a:t>
            </a:r>
            <a:r>
              <a:rPr dirty="0" sz="1800" lang="en-US">
                <a:solidFill>
                  <a:srgbClr val="7030A0"/>
                </a:solidFill>
                <a:latin typeface="Times New Roman" panose="02020603050405020304" pitchFamily="18" charset="0"/>
                <a:cs typeface="Times New Roman" panose="02020603050405020304" pitchFamily="18" charset="0"/>
              </a:rPr>
              <a:t>l</a:t>
            </a:r>
            <a:r>
              <a:rPr dirty="0" sz="1800" lang="en-US">
                <a:solidFill>
                  <a:srgbClr val="7030A0"/>
                </a:solidFill>
                <a:latin typeface="Times New Roman" panose="02020603050405020304" pitchFamily="18" charset="0"/>
                <a:cs typeface="Times New Roman" panose="02020603050405020304" pitchFamily="18" charset="0"/>
              </a:rPr>
              <a:t>a</a:t>
            </a:r>
            <a:r>
              <a:rPr dirty="0" sz="1800" lang="en-US">
                <a:solidFill>
                  <a:srgbClr val="7030A0"/>
                </a:solidFill>
                <a:latin typeface="Times New Roman" panose="02020603050405020304" pitchFamily="18" charset="0"/>
                <a:cs typeface="Times New Roman" panose="02020603050405020304" pitchFamily="18" charset="0"/>
              </a:rPr>
              <a:t>r</a:t>
            </a:r>
            <a:r>
              <a:rPr dirty="0" sz="1800" lang="en-US">
                <a:solidFill>
                  <a:srgbClr val="7030A0"/>
                </a:solidFill>
                <a:latin typeface="Times New Roman" panose="02020603050405020304" pitchFamily="18" charset="0"/>
                <a:cs typeface="Times New Roman" panose="02020603050405020304" pitchFamily="18" charset="0"/>
              </a:rPr>
              <a:t>y </a:t>
            </a:r>
            <a:r>
              <a:rPr dirty="0" sz="1800" lang="en-US">
                <a:solidFill>
                  <a:srgbClr val="7030A0"/>
                </a:solidFill>
                <a:latin typeface="Times New Roman" panose="02020603050405020304" pitchFamily="18" charset="0"/>
                <a:cs typeface="Times New Roman" panose="02020603050405020304" pitchFamily="18" charset="0"/>
              </a:rPr>
              <a:t>a</a:t>
            </a:r>
            <a:r>
              <a:rPr dirty="0" sz="1800" lang="en-US">
                <a:solidFill>
                  <a:srgbClr val="7030A0"/>
                </a:solidFill>
                <a:latin typeface="Times New Roman" panose="02020603050405020304" pitchFamily="18" charset="0"/>
                <a:cs typeface="Times New Roman" panose="02020603050405020304" pitchFamily="18" charset="0"/>
              </a:rPr>
              <a:t>n</a:t>
            </a:r>
            <a:r>
              <a:rPr dirty="0" sz="1800" lang="en-US">
                <a:solidFill>
                  <a:srgbClr val="7030A0"/>
                </a:solidFill>
                <a:latin typeface="Times New Roman" panose="02020603050405020304" pitchFamily="18" charset="0"/>
                <a:cs typeface="Times New Roman" panose="02020603050405020304" pitchFamily="18" charset="0"/>
              </a:rPr>
              <a:t>d</a:t>
            </a:r>
            <a:r>
              <a:rPr dirty="0" sz="1800" lang="en-US">
                <a:solidFill>
                  <a:srgbClr val="7030A0"/>
                </a:solidFill>
                <a:latin typeface="Times New Roman" panose="02020603050405020304" pitchFamily="18" charset="0"/>
                <a:cs typeface="Times New Roman" panose="02020603050405020304" pitchFamily="18" charset="0"/>
              </a:rPr>
              <a:t> </a:t>
            </a:r>
            <a:r>
              <a:rPr dirty="0" sz="1800" lang="en-US">
                <a:solidFill>
                  <a:srgbClr val="7030A0"/>
                </a:solidFill>
                <a:latin typeface="Times New Roman" panose="02020603050405020304" pitchFamily="18" charset="0"/>
                <a:cs typeface="Times New Roman" panose="02020603050405020304" pitchFamily="18" charset="0"/>
              </a:rPr>
              <a:t>c</a:t>
            </a:r>
            <a:r>
              <a:rPr dirty="0" sz="1800" lang="en-US">
                <a:solidFill>
                  <a:srgbClr val="7030A0"/>
                </a:solidFill>
                <a:latin typeface="Times New Roman" panose="02020603050405020304" pitchFamily="18" charset="0"/>
                <a:cs typeface="Times New Roman" panose="02020603050405020304" pitchFamily="18" charset="0"/>
              </a:rPr>
              <a:t>o</a:t>
            </a:r>
            <a:r>
              <a:rPr dirty="0" sz="1800" lang="en-US">
                <a:solidFill>
                  <a:srgbClr val="7030A0"/>
                </a:solidFill>
                <a:latin typeface="Times New Roman" panose="02020603050405020304" pitchFamily="18" charset="0"/>
                <a:cs typeface="Times New Roman" panose="02020603050405020304" pitchFamily="18" charset="0"/>
              </a:rPr>
              <a:t>m</a:t>
            </a:r>
            <a:r>
              <a:rPr dirty="0" sz="1800" lang="en-US">
                <a:solidFill>
                  <a:srgbClr val="7030A0"/>
                </a:solidFill>
                <a:latin typeface="Times New Roman" panose="02020603050405020304" pitchFamily="18" charset="0"/>
                <a:cs typeface="Times New Roman" panose="02020603050405020304" pitchFamily="18" charset="0"/>
              </a:rPr>
              <a:t>p</a:t>
            </a:r>
            <a:r>
              <a:rPr dirty="0" sz="1800" lang="en-US">
                <a:solidFill>
                  <a:srgbClr val="7030A0"/>
                </a:solidFill>
                <a:latin typeface="Times New Roman" panose="02020603050405020304" pitchFamily="18" charset="0"/>
                <a:cs typeface="Times New Roman" panose="02020603050405020304" pitchFamily="18" charset="0"/>
              </a:rPr>
              <a:t>e</a:t>
            </a:r>
            <a:r>
              <a:rPr dirty="0" sz="1800" lang="en-US">
                <a:solidFill>
                  <a:srgbClr val="7030A0"/>
                </a:solidFill>
                <a:latin typeface="Times New Roman" panose="02020603050405020304" pitchFamily="18" charset="0"/>
                <a:cs typeface="Times New Roman" panose="02020603050405020304" pitchFamily="18" charset="0"/>
              </a:rPr>
              <a:t>n</a:t>
            </a:r>
            <a:r>
              <a:rPr dirty="0" sz="1800" lang="en-US">
                <a:solidFill>
                  <a:srgbClr val="7030A0"/>
                </a:solidFill>
                <a:latin typeface="Times New Roman" panose="02020603050405020304" pitchFamily="18" charset="0"/>
                <a:cs typeface="Times New Roman" panose="02020603050405020304" pitchFamily="18" charset="0"/>
              </a:rPr>
              <a:t>s</a:t>
            </a:r>
            <a:r>
              <a:rPr dirty="0" sz="1800" lang="en-US">
                <a:solidFill>
                  <a:srgbClr val="7030A0"/>
                </a:solidFill>
                <a:latin typeface="Times New Roman" panose="02020603050405020304" pitchFamily="18" charset="0"/>
                <a:cs typeface="Times New Roman" panose="02020603050405020304" pitchFamily="18" charset="0"/>
              </a:rPr>
              <a:t>a</a:t>
            </a:r>
            <a:r>
              <a:rPr dirty="0" sz="1800" lang="en-US">
                <a:solidFill>
                  <a:srgbClr val="7030A0"/>
                </a:solidFill>
                <a:latin typeface="Times New Roman" panose="02020603050405020304" pitchFamily="18" charset="0"/>
                <a:cs typeface="Times New Roman" panose="02020603050405020304" pitchFamily="18" charset="0"/>
              </a:rPr>
              <a:t>t</a:t>
            </a:r>
            <a:r>
              <a:rPr dirty="0" sz="1800" lang="en-US">
                <a:solidFill>
                  <a:srgbClr val="7030A0"/>
                </a:solidFill>
                <a:latin typeface="Times New Roman" panose="02020603050405020304" pitchFamily="18" charset="0"/>
                <a:cs typeface="Times New Roman" panose="02020603050405020304" pitchFamily="18" charset="0"/>
              </a:rPr>
              <a:t>i</a:t>
            </a:r>
            <a:r>
              <a:rPr dirty="0" sz="1800" lang="en-US">
                <a:solidFill>
                  <a:srgbClr val="7030A0"/>
                </a:solidFill>
                <a:latin typeface="Times New Roman" panose="02020603050405020304" pitchFamily="18" charset="0"/>
                <a:cs typeface="Times New Roman" panose="02020603050405020304" pitchFamily="18" charset="0"/>
              </a:rPr>
              <a:t>o</a:t>
            </a:r>
            <a:r>
              <a:rPr dirty="0" sz="1800" lang="en-US">
                <a:solidFill>
                  <a:srgbClr val="7030A0"/>
                </a:solidFill>
                <a:latin typeface="Times New Roman" panose="02020603050405020304" pitchFamily="18" charset="0"/>
                <a:cs typeface="Times New Roman" panose="02020603050405020304" pitchFamily="18" charset="0"/>
              </a:rPr>
              <a:t>n</a:t>
            </a:r>
            <a:r>
              <a:rPr dirty="0" sz="1800" lang="en-US">
                <a:solidFill>
                  <a:srgbClr val="7030A0"/>
                </a:solidFill>
                <a:latin typeface="Times New Roman" panose="02020603050405020304" pitchFamily="18" charset="0"/>
                <a:cs typeface="Times New Roman" panose="02020603050405020304" pitchFamily="18" charset="0"/>
              </a:rPr>
              <a:t> </a:t>
            </a:r>
            <a:r>
              <a:rPr dirty="0" sz="1800" lang="en-US">
                <a:solidFill>
                  <a:srgbClr val="7030A0"/>
                </a:solidFill>
                <a:latin typeface="Times New Roman" panose="02020603050405020304" pitchFamily="18" charset="0"/>
                <a:cs typeface="Times New Roman" panose="02020603050405020304" pitchFamily="18" charset="0"/>
              </a:rPr>
              <a:t>a</a:t>
            </a:r>
            <a:r>
              <a:rPr dirty="0" sz="1800" lang="en-US">
                <a:solidFill>
                  <a:srgbClr val="7030A0"/>
                </a:solidFill>
                <a:latin typeface="Times New Roman" panose="02020603050405020304" pitchFamily="18" charset="0"/>
                <a:cs typeface="Times New Roman" panose="02020603050405020304" pitchFamily="18" charset="0"/>
              </a:rPr>
              <a:t>n</a:t>
            </a:r>
            <a:r>
              <a:rPr dirty="0" sz="1800" lang="en-US">
                <a:solidFill>
                  <a:srgbClr val="7030A0"/>
                </a:solidFill>
                <a:latin typeface="Times New Roman" panose="02020603050405020304" pitchFamily="18" charset="0"/>
                <a:cs typeface="Times New Roman" panose="02020603050405020304" pitchFamily="18" charset="0"/>
              </a:rPr>
              <a:t>a</a:t>
            </a:r>
            <a:r>
              <a:rPr dirty="0" sz="1800" lang="en-US">
                <a:solidFill>
                  <a:srgbClr val="7030A0"/>
                </a:solidFill>
                <a:latin typeface="Times New Roman" panose="02020603050405020304" pitchFamily="18" charset="0"/>
                <a:cs typeface="Times New Roman" panose="02020603050405020304" pitchFamily="18" charset="0"/>
              </a:rPr>
              <a:t>l</a:t>
            </a:r>
            <a:r>
              <a:rPr dirty="0" sz="1800" lang="en-US">
                <a:solidFill>
                  <a:srgbClr val="7030A0"/>
                </a:solidFill>
                <a:latin typeface="Times New Roman" panose="02020603050405020304" pitchFamily="18" charset="0"/>
                <a:cs typeface="Times New Roman" panose="02020603050405020304" pitchFamily="18" charset="0"/>
              </a:rPr>
              <a:t>ysis </a:t>
            </a:r>
            <a:r>
              <a:rPr dirty="0" sz="1800" lang="en-US">
                <a:solidFill>
                  <a:srgbClr val="7030A0"/>
                </a:solidFill>
                <a:latin typeface="Times New Roman" panose="02020603050405020304" pitchFamily="18" charset="0"/>
                <a:cs typeface="Times New Roman" panose="02020603050405020304" pitchFamily="18" charset="0"/>
              </a:rPr>
              <a:t>t</a:t>
            </a:r>
            <a:r>
              <a:rPr dirty="0" sz="1800" lang="en-US">
                <a:solidFill>
                  <a:srgbClr val="7030A0"/>
                </a:solidFill>
                <a:latin typeface="Times New Roman" panose="02020603050405020304" pitchFamily="18" charset="0"/>
                <a:cs typeface="Times New Roman" panose="02020603050405020304" pitchFamily="18" charset="0"/>
              </a:rPr>
              <a:t>h</a:t>
            </a:r>
            <a:r>
              <a:rPr dirty="0" sz="1800" lang="en-US">
                <a:solidFill>
                  <a:srgbClr val="7030A0"/>
                </a:solidFill>
                <a:latin typeface="Times New Roman" panose="02020603050405020304" pitchFamily="18" charset="0"/>
                <a:cs typeface="Times New Roman" panose="02020603050405020304" pitchFamily="18" charset="0"/>
              </a:rPr>
              <a:t>r</a:t>
            </a:r>
            <a:r>
              <a:rPr dirty="0" sz="1800" lang="en-US">
                <a:solidFill>
                  <a:srgbClr val="7030A0"/>
                </a:solidFill>
                <a:latin typeface="Times New Roman" panose="02020603050405020304" pitchFamily="18" charset="0"/>
                <a:cs typeface="Times New Roman" panose="02020603050405020304" pitchFamily="18" charset="0"/>
              </a:rPr>
              <a:t>o</a:t>
            </a:r>
            <a:r>
              <a:rPr dirty="0" sz="1800" lang="en-US">
                <a:solidFill>
                  <a:srgbClr val="7030A0"/>
                </a:solidFill>
                <a:latin typeface="Times New Roman" panose="02020603050405020304" pitchFamily="18" charset="0"/>
                <a:cs typeface="Times New Roman" panose="02020603050405020304" pitchFamily="18" charset="0"/>
              </a:rPr>
              <a:t>u</a:t>
            </a:r>
            <a:r>
              <a:rPr dirty="0" sz="1800" lang="en-US">
                <a:solidFill>
                  <a:srgbClr val="7030A0"/>
                </a:solidFill>
                <a:latin typeface="Times New Roman" panose="02020603050405020304" pitchFamily="18" charset="0"/>
                <a:cs typeface="Times New Roman" panose="02020603050405020304" pitchFamily="18" charset="0"/>
              </a:rPr>
              <a:t>g</a:t>
            </a:r>
            <a:r>
              <a:rPr dirty="0" sz="1800" lang="en-US">
                <a:solidFill>
                  <a:srgbClr val="7030A0"/>
                </a:solidFill>
                <a:latin typeface="Times New Roman" panose="02020603050405020304" pitchFamily="18" charset="0"/>
                <a:cs typeface="Times New Roman" panose="02020603050405020304" pitchFamily="18" charset="0"/>
              </a:rPr>
              <a:t>h </a:t>
            </a:r>
            <a:r>
              <a:rPr dirty="0" sz="1800" lang="en-US">
                <a:solidFill>
                  <a:srgbClr val="7030A0"/>
                </a:solidFill>
                <a:latin typeface="Times New Roman" panose="02020603050405020304" pitchFamily="18" charset="0"/>
                <a:cs typeface="Times New Roman" panose="02020603050405020304" pitchFamily="18" charset="0"/>
              </a:rPr>
              <a:t>Excel </a:t>
            </a:r>
            <a:r>
              <a:rPr dirty="0" sz="1800" lang="en-US">
                <a:solidFill>
                  <a:srgbClr val="7030A0"/>
                </a:solidFill>
                <a:latin typeface="Times New Roman" panose="02020603050405020304" pitchFamily="18" charset="0"/>
                <a:cs typeface="Times New Roman" panose="02020603050405020304" pitchFamily="18" charset="0"/>
              </a:rPr>
              <a:t>D</a:t>
            </a:r>
            <a:r>
              <a:rPr dirty="0" sz="1800" lang="en-US">
                <a:solidFill>
                  <a:srgbClr val="7030A0"/>
                </a:solidFill>
                <a:latin typeface="Times New Roman" panose="02020603050405020304" pitchFamily="18" charset="0"/>
                <a:cs typeface="Times New Roman" panose="02020603050405020304" pitchFamily="18" charset="0"/>
              </a:rPr>
              <a:t>a</a:t>
            </a:r>
            <a:r>
              <a:rPr dirty="0" sz="1800" lang="en-US">
                <a:solidFill>
                  <a:srgbClr val="7030A0"/>
                </a:solidFill>
                <a:latin typeface="Times New Roman" panose="02020603050405020304" pitchFamily="18" charset="0"/>
                <a:cs typeface="Times New Roman" panose="02020603050405020304" pitchFamily="18" charset="0"/>
              </a:rPr>
              <a:t>t</a:t>
            </a:r>
            <a:r>
              <a:rPr dirty="0" sz="1800" lang="en-US">
                <a:solidFill>
                  <a:srgbClr val="7030A0"/>
                </a:solidFill>
                <a:latin typeface="Times New Roman" panose="02020603050405020304" pitchFamily="18" charset="0"/>
                <a:cs typeface="Times New Roman" panose="02020603050405020304" pitchFamily="18" charset="0"/>
              </a:rPr>
              <a:t>a</a:t>
            </a:r>
            <a:r>
              <a:rPr dirty="0" sz="1800" lang="en-US">
                <a:solidFill>
                  <a:srgbClr val="7030A0"/>
                </a:solidFill>
                <a:latin typeface="Times New Roman" panose="02020603050405020304" pitchFamily="18" charset="0"/>
                <a:cs typeface="Times New Roman" panose="02020603050405020304" pitchFamily="18" charset="0"/>
              </a:rPr>
              <a:t> </a:t>
            </a:r>
            <a:r>
              <a:rPr dirty="0" sz="1800" lang="en-US">
                <a:solidFill>
                  <a:srgbClr val="7030A0"/>
                </a:solidFill>
                <a:latin typeface="Times New Roman" panose="02020603050405020304" pitchFamily="18" charset="0"/>
                <a:cs typeface="Times New Roman" panose="02020603050405020304" pitchFamily="18" charset="0"/>
              </a:rPr>
              <a:t>m</a:t>
            </a:r>
            <a:r>
              <a:rPr dirty="0" sz="1800" lang="en-US">
                <a:solidFill>
                  <a:srgbClr val="7030A0"/>
                </a:solidFill>
                <a:latin typeface="Times New Roman" panose="02020603050405020304" pitchFamily="18" charset="0"/>
                <a:cs typeface="Times New Roman" panose="02020603050405020304" pitchFamily="18" charset="0"/>
              </a:rPr>
              <a:t>o</a:t>
            </a:r>
            <a:r>
              <a:rPr dirty="0" sz="1800" lang="en-US">
                <a:solidFill>
                  <a:srgbClr val="7030A0"/>
                </a:solidFill>
                <a:latin typeface="Times New Roman" panose="02020603050405020304" pitchFamily="18" charset="0"/>
                <a:cs typeface="Times New Roman" panose="02020603050405020304" pitchFamily="18" charset="0"/>
              </a:rPr>
              <a:t>d</a:t>
            </a:r>
            <a:r>
              <a:rPr dirty="0" sz="1800" lang="en-US">
                <a:solidFill>
                  <a:srgbClr val="7030A0"/>
                </a:solidFill>
                <a:latin typeface="Times New Roman" panose="02020603050405020304" pitchFamily="18" charset="0"/>
                <a:cs typeface="Times New Roman" panose="02020603050405020304" pitchFamily="18" charset="0"/>
              </a:rPr>
              <a:t>e</a:t>
            </a:r>
            <a:r>
              <a:rPr dirty="0" sz="1800" lang="en-US">
                <a:solidFill>
                  <a:srgbClr val="7030A0"/>
                </a:solidFill>
                <a:latin typeface="Times New Roman" panose="02020603050405020304" pitchFamily="18" charset="0"/>
                <a:cs typeface="Times New Roman" panose="02020603050405020304" pitchFamily="18" charset="0"/>
              </a:rPr>
              <a:t>l</a:t>
            </a:r>
            <a:r>
              <a:rPr dirty="0" sz="1800" lang="en-US">
                <a:solidFill>
                  <a:srgbClr val="7030A0"/>
                </a:solidFill>
                <a:latin typeface="Times New Roman" panose="02020603050405020304" pitchFamily="18" charset="0"/>
                <a:cs typeface="Times New Roman" panose="02020603050405020304" pitchFamily="18" charset="0"/>
              </a:rPr>
              <a:t>i</a:t>
            </a:r>
            <a:r>
              <a:rPr dirty="0" sz="1800" lang="en-US">
                <a:solidFill>
                  <a:srgbClr val="7030A0"/>
                </a:solidFill>
                <a:latin typeface="Times New Roman" panose="02020603050405020304" pitchFamily="18" charset="0"/>
                <a:cs typeface="Times New Roman" panose="02020603050405020304" pitchFamily="18" charset="0"/>
              </a:rPr>
              <a:t>n</a:t>
            </a:r>
            <a:r>
              <a:rPr dirty="0" sz="1800" lang="en-US">
                <a:solidFill>
                  <a:srgbClr val="7030A0"/>
                </a:solidFill>
                <a:latin typeface="Times New Roman" panose="02020603050405020304" pitchFamily="18" charset="0"/>
                <a:cs typeface="Times New Roman" panose="02020603050405020304" pitchFamily="18" charset="0"/>
              </a:rPr>
              <a:t>g</a:t>
            </a:r>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466724" y="1726565"/>
            <a:ext cx="9630606" cy="4409440"/>
          </a:xfrm>
          <a:prstGeom prst="rect"/>
          <a:noFill/>
        </p:spPr>
        <p:txBody>
          <a:bodyPr rtlCol="0" wrap="square">
            <a:spAutoFit/>
          </a:bodyPr>
          <a:p>
            <a:r>
              <a:rPr dirty="0" sz="7200" lang="en-US">
                <a:solidFill>
                  <a:srgbClr val="7030A0"/>
                </a:solidFill>
                <a:latin typeface="Times New Roman" panose="02020603050405020304" pitchFamily="18" charset="0"/>
                <a:cs typeface="Times New Roman" panose="02020603050405020304" pitchFamily="18" charset="0"/>
              </a:rPr>
              <a:t>S</a:t>
            </a:r>
            <a:r>
              <a:rPr dirty="0" sz="7200" lang="en-US">
                <a:solidFill>
                  <a:srgbClr val="7030A0"/>
                </a:solidFill>
                <a:latin typeface="Times New Roman" panose="02020603050405020304" pitchFamily="18" charset="0"/>
                <a:cs typeface="Times New Roman" panose="02020603050405020304" pitchFamily="18" charset="0"/>
              </a:rPr>
              <a:t>a</a:t>
            </a:r>
            <a:r>
              <a:rPr dirty="0" sz="7200" lang="en-US">
                <a:solidFill>
                  <a:srgbClr val="7030A0"/>
                </a:solidFill>
                <a:latin typeface="Times New Roman" panose="02020603050405020304" pitchFamily="18" charset="0"/>
                <a:cs typeface="Times New Roman" panose="02020603050405020304" pitchFamily="18" charset="0"/>
              </a:rPr>
              <a:t>l</a:t>
            </a:r>
            <a:r>
              <a:rPr dirty="0" sz="7200" lang="en-US">
                <a:solidFill>
                  <a:srgbClr val="7030A0"/>
                </a:solidFill>
                <a:latin typeface="Times New Roman" panose="02020603050405020304" pitchFamily="18" charset="0"/>
                <a:cs typeface="Times New Roman" panose="02020603050405020304" pitchFamily="18" charset="0"/>
              </a:rPr>
              <a:t>a</a:t>
            </a:r>
            <a:r>
              <a:rPr dirty="0" sz="7200" lang="en-US">
                <a:solidFill>
                  <a:srgbClr val="7030A0"/>
                </a:solidFill>
                <a:latin typeface="Times New Roman" panose="02020603050405020304" pitchFamily="18" charset="0"/>
                <a:cs typeface="Times New Roman" panose="02020603050405020304" pitchFamily="18" charset="0"/>
              </a:rPr>
              <a:t>r</a:t>
            </a:r>
            <a:r>
              <a:rPr dirty="0" sz="7200" lang="en-US">
                <a:solidFill>
                  <a:srgbClr val="7030A0"/>
                </a:solidFill>
                <a:latin typeface="Times New Roman" panose="02020603050405020304" pitchFamily="18" charset="0"/>
                <a:cs typeface="Times New Roman" panose="02020603050405020304" pitchFamily="18" charset="0"/>
              </a:rPr>
              <a:t>y </a:t>
            </a:r>
            <a:r>
              <a:rPr dirty="0" sz="7200" lang="en-US">
                <a:solidFill>
                  <a:srgbClr val="7030A0"/>
                </a:solidFill>
                <a:latin typeface="Times New Roman" panose="02020603050405020304" pitchFamily="18" charset="0"/>
                <a:cs typeface="Times New Roman" panose="02020603050405020304" pitchFamily="18" charset="0"/>
              </a:rPr>
              <a:t>and </a:t>
            </a:r>
            <a:r>
              <a:rPr dirty="0" sz="7200" lang="en-US">
                <a:solidFill>
                  <a:srgbClr val="7030A0"/>
                </a:solidFill>
                <a:latin typeface="Times New Roman" panose="02020603050405020304" pitchFamily="18" charset="0"/>
                <a:cs typeface="Times New Roman" panose="02020603050405020304" pitchFamily="18" charset="0"/>
              </a:rPr>
              <a:t>compensation </a:t>
            </a:r>
            <a:r>
              <a:rPr dirty="0" sz="7200" lang="en-US">
                <a:solidFill>
                  <a:srgbClr val="7030A0"/>
                </a:solidFill>
                <a:latin typeface="Times New Roman" panose="02020603050405020304" pitchFamily="18" charset="0"/>
                <a:cs typeface="Times New Roman" panose="02020603050405020304" pitchFamily="18" charset="0"/>
              </a:rPr>
              <a:t>analysis </a:t>
            </a:r>
            <a:r>
              <a:rPr dirty="0" sz="7200" lang="en-US">
                <a:solidFill>
                  <a:srgbClr val="7030A0"/>
                </a:solidFill>
                <a:latin typeface="Times New Roman" panose="02020603050405020304" pitchFamily="18" charset="0"/>
                <a:cs typeface="Times New Roman" panose="02020603050405020304" pitchFamily="18" charset="0"/>
              </a:rPr>
              <a:t>through </a:t>
            </a:r>
            <a:r>
              <a:rPr dirty="0" sz="7200" lang="en-US">
                <a:solidFill>
                  <a:srgbClr val="7030A0"/>
                </a:solidFill>
                <a:latin typeface="Times New Roman" panose="02020603050405020304" pitchFamily="18" charset="0"/>
                <a:cs typeface="Times New Roman" panose="02020603050405020304" pitchFamily="18" charset="0"/>
              </a:rPr>
              <a:t>Excel </a:t>
            </a:r>
            <a:r>
              <a:rPr dirty="0" sz="7200" lang="en-US">
                <a:solidFill>
                  <a:srgbClr val="7030A0"/>
                </a:solidFill>
                <a:latin typeface="Times New Roman" panose="02020603050405020304" pitchFamily="18" charset="0"/>
                <a:cs typeface="Times New Roman" panose="02020603050405020304" pitchFamily="18" charset="0"/>
              </a:rPr>
              <a:t>d</a:t>
            </a:r>
            <a:r>
              <a:rPr dirty="0" sz="7200" lang="en-US">
                <a:solidFill>
                  <a:srgbClr val="7030A0"/>
                </a:solidFill>
                <a:latin typeface="Times New Roman" panose="02020603050405020304" pitchFamily="18" charset="0"/>
                <a:cs typeface="Times New Roman" panose="02020603050405020304" pitchFamily="18" charset="0"/>
              </a:rPr>
              <a:t>a</a:t>
            </a:r>
            <a:r>
              <a:rPr dirty="0" sz="7200" lang="en-US">
                <a:solidFill>
                  <a:srgbClr val="7030A0"/>
                </a:solidFill>
                <a:latin typeface="Times New Roman" panose="02020603050405020304" pitchFamily="18" charset="0"/>
                <a:cs typeface="Times New Roman" panose="02020603050405020304" pitchFamily="18" charset="0"/>
              </a:rPr>
              <a:t>t</a:t>
            </a:r>
            <a:r>
              <a:rPr dirty="0" sz="7200" lang="en-US">
                <a:solidFill>
                  <a:srgbClr val="7030A0"/>
                </a:solidFill>
                <a:latin typeface="Times New Roman" panose="02020603050405020304" pitchFamily="18" charset="0"/>
                <a:cs typeface="Times New Roman" panose="02020603050405020304" pitchFamily="18" charset="0"/>
              </a:rPr>
              <a:t>a</a:t>
            </a:r>
            <a:r>
              <a:rPr dirty="0" sz="7200" lang="en-US">
                <a:solidFill>
                  <a:srgbClr val="7030A0"/>
                </a:solidFill>
                <a:latin typeface="Times New Roman" panose="02020603050405020304" pitchFamily="18" charset="0"/>
                <a:cs typeface="Times New Roman" panose="02020603050405020304" pitchFamily="18" charset="0"/>
              </a:rPr>
              <a:t> </a:t>
            </a:r>
            <a:r>
              <a:rPr dirty="0" sz="7200" lang="en-US">
                <a:solidFill>
                  <a:srgbClr val="7030A0"/>
                </a:solidFill>
                <a:latin typeface="Times New Roman" panose="02020603050405020304" pitchFamily="18" charset="0"/>
                <a:cs typeface="Times New Roman" panose="02020603050405020304" pitchFamily="18" charset="0"/>
              </a:rPr>
              <a:t>m</a:t>
            </a:r>
            <a:r>
              <a:rPr dirty="0" sz="7200" lang="en-US">
                <a:solidFill>
                  <a:srgbClr val="7030A0"/>
                </a:solidFill>
                <a:latin typeface="Times New Roman" panose="02020603050405020304" pitchFamily="18" charset="0"/>
                <a:cs typeface="Times New Roman" panose="02020603050405020304" pitchFamily="18" charset="0"/>
              </a:rPr>
              <a:t>o</a:t>
            </a:r>
            <a:r>
              <a:rPr dirty="0" sz="7200" lang="en-US">
                <a:solidFill>
                  <a:srgbClr val="7030A0"/>
                </a:solidFill>
                <a:latin typeface="Times New Roman" panose="02020603050405020304" pitchFamily="18" charset="0"/>
                <a:cs typeface="Times New Roman" panose="02020603050405020304" pitchFamily="18" charset="0"/>
              </a:rPr>
              <a:t>d</a:t>
            </a:r>
            <a:r>
              <a:rPr dirty="0" sz="7200" lang="en-US">
                <a:solidFill>
                  <a:srgbClr val="7030A0"/>
                </a:solidFill>
                <a:latin typeface="Times New Roman" panose="02020603050405020304" pitchFamily="18" charset="0"/>
                <a:cs typeface="Times New Roman" panose="02020603050405020304" pitchFamily="18" charset="0"/>
              </a:rPr>
              <a:t>eling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82395" y="1524000"/>
            <a:ext cx="7930996" cy="4269739"/>
          </a:xfrm>
          <a:prstGeom prst="rect"/>
          <a:noFill/>
        </p:spPr>
        <p:txBody>
          <a:bodyPr wrap="square">
            <a:spAutoFit/>
          </a:bodyPr>
          <a:p>
            <a:pPr algn="just"/>
            <a:r>
              <a:rPr dirty="0" sz="4000" lang="en-IN"/>
              <a:t>problem statement is a document that outlines a specific problem in an organization. For instance, problem statements often refer to inefficiencies in a given workplace process that hinder progress in a project or task.</a:t>
            </a:r>
            <a:endParaRPr dirty="0" sz="2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22" name=""/>
          <p:cNvSpPr txBox="1"/>
          <p:nvPr/>
        </p:nvSpPr>
        <p:spPr>
          <a:xfrm>
            <a:off x="1085532" y="1695449"/>
            <a:ext cx="4572000" cy="4701540"/>
          </a:xfrm>
          <a:prstGeom prst="rect"/>
        </p:spPr>
        <p:txBody>
          <a:bodyPr rtlCol="0" wrap="square">
            <a:spAutoFit/>
          </a:bodyPr>
          <a:p>
            <a:r>
              <a:rPr sz="2800" lang="en-IN">
                <a:solidFill>
                  <a:srgbClr val="000000"/>
                </a:solidFill>
              </a:rPr>
              <a:t>If you're a project manager or are responsible for leading a team through a project, it may be helpful to create a project overview. A project overview outlines the important details of your project, such as its goals and potential risks. Knowing more about project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2"/>
          <p:cNvSpPr>
            <a:spLocks noChangeArrowheads="1"/>
          </p:cNvSpPr>
          <p:nvPr/>
        </p:nvSpPr>
        <p:spPr bwMode="auto">
          <a:xfrm>
            <a:off x="609600" y="3304128"/>
            <a:ext cx="8743950" cy="3581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p>
        </p:txBody>
      </p:sp>
      <p:sp>
        <p:nvSpPr>
          <p:cNvPr id="1048723" name=""/>
          <p:cNvSpPr txBox="1"/>
          <p:nvPr/>
        </p:nvSpPr>
        <p:spPr>
          <a:xfrm>
            <a:off x="1228291" y="1432559"/>
            <a:ext cx="4849091" cy="5425440"/>
          </a:xfrm>
          <a:prstGeom prst="rect"/>
        </p:spPr>
        <p:txBody>
          <a:bodyPr rtlCol="0" wrap="square">
            <a:spAutoFit/>
          </a:bodyPr>
          <a:p>
            <a:r>
              <a:rPr sz="3600" lang="en-IN">
                <a:solidFill>
                  <a:srgbClr val="000000"/>
                </a:solidFill>
              </a:rPr>
              <a:t>An end user is the person a product development team has in mind when they design a product. They differ from customers because they can’t resell the product or service they purchase. If you</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3"/>
          <p:cNvSpPr>
            <a:spLocks noChangeArrowheads="1"/>
          </p:cNvSpPr>
          <p:nvPr/>
        </p:nvSpPr>
        <p:spPr bwMode="auto">
          <a:xfrm>
            <a:off x="3086100" y="3749248"/>
            <a:ext cx="6019800" cy="3581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p>
        </p:txBody>
      </p:sp>
      <p:sp>
        <p:nvSpPr>
          <p:cNvPr id="1048724" name=""/>
          <p:cNvSpPr txBox="1"/>
          <p:nvPr/>
        </p:nvSpPr>
        <p:spPr>
          <a:xfrm>
            <a:off x="3614737" y="1706879"/>
            <a:ext cx="4572000" cy="4434839"/>
          </a:xfrm>
          <a:prstGeom prst="rect"/>
        </p:spPr>
        <p:txBody>
          <a:bodyPr rtlCol="0" wrap="square">
            <a:spAutoFit/>
          </a:bodyPr>
          <a:p>
            <a:r>
              <a:rPr sz="3200" lang="en-IN">
                <a:solidFill>
                  <a:srgbClr val="000000"/>
                </a:solidFill>
              </a:rPr>
              <a:t>A value proposition is a short statement that communicates why buyers should choose your products or services. It's more than just a product or service description — it's the specific solution that yo</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Title 1"/>
          <p:cNvSpPr>
            <a:spLocks noGrp="1"/>
          </p:cNvSpPr>
          <p:nvPr>
            <p:ph type="title"/>
          </p:nvPr>
        </p:nvSpPr>
        <p:spPr>
          <a:xfrm>
            <a:off x="914400" y="933450"/>
            <a:ext cx="10681335" cy="723901"/>
          </a:xfrm>
        </p:spPr>
        <p:txBody>
          <a:bodyPr/>
          <a:p>
            <a:r>
              <a:rPr dirty="0" lang="en-IN"/>
              <a:t>Dataset Description</a:t>
            </a:r>
          </a:p>
        </p:txBody>
      </p:sp>
      <p:sp>
        <p:nvSpPr>
          <p:cNvPr id="1048726" name=""/>
          <p:cNvSpPr txBox="1"/>
          <p:nvPr/>
        </p:nvSpPr>
        <p:spPr>
          <a:xfrm>
            <a:off x="1252923" y="1967361"/>
            <a:ext cx="4293951" cy="3952240"/>
          </a:xfrm>
          <a:prstGeom prst="rect"/>
        </p:spPr>
        <p:txBody>
          <a:bodyPr rtlCol="0" wrap="square">
            <a:spAutoFit/>
          </a:bodyPr>
          <a:p>
            <a:r>
              <a:rPr sz="3200" lang="en-IN">
                <a:solidFill>
                  <a:srgbClr val="000000"/>
                </a:solidFill>
              </a:rPr>
              <a:t>A data set (or dataset) is a collection of data. In the case of tabular data, a data set corresponds to one or more database tables, where every column of a table</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655181" y="1581298"/>
            <a:ext cx="8081789" cy="4892039"/>
          </a:xfrm>
          <a:prstGeom prst="rect"/>
          <a:noFill/>
        </p:spPr>
        <p:txBody>
          <a:bodyPr rtlCol="0" wrap="square">
            <a:spAutoFit/>
          </a:bodyPr>
          <a:p>
            <a:pPr algn="l">
              <a:buFont typeface="Arial" panose="020B0604020202020204" pitchFamily="34" charset="0"/>
              <a:buChar char="•"/>
            </a:pPr>
            <a:r>
              <a:rPr b="0" dirty="0" sz="3600" i="0" lang="en-US">
                <a:solidFill>
                  <a:srgbClr val="0D0D0D"/>
                </a:solidFill>
                <a:effectLst/>
                <a:latin typeface="Times New Roman" panose="02020603050405020304" pitchFamily="18" charset="0"/>
                <a:cs typeface="Times New Roman" panose="02020603050405020304" pitchFamily="18" charset="0"/>
              </a:rPr>
              <a:t>From a WOW! project perspective, the key is to find big cost savings opportunities. Percentages do not necessarily need to be large, but the dollars must be substantial. That is, a 20% reduction that saves $100,000 USD is not as interesting as a 2% reduction that saves $2 million USD. Note that hard dollar</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Mallikarjunan</cp:lastModifiedBy>
  <dcterms:created xsi:type="dcterms:W3CDTF">2024-03-29T04:07:22Z</dcterms:created>
  <dcterms:modified xsi:type="dcterms:W3CDTF">2024-08-31T11:38:54Z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c9540251f89444369b54eafe89eb46da</vt:lpwstr>
  </property>
</Properties>
</file>