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9" name="Holder 2"/>
          <p:cNvSpPr>
            <a:spLocks noGrp="1"/>
          </p:cNvSpPr>
          <p:nvPr>
            <p:ph type="title"/>
          </p:nvPr>
        </p:nvSpPr>
        <p:spPr>
          <a:xfrm>
            <a:off x="755332" y="385444"/>
            <a:ext cx="10681335" cy="711201"/>
          </a:xfrm>
        </p:spPr>
        <p:txBody>
          <a:bodyPr bIns="0" lIns="0" rIns="0" tIns="0"/>
          <a:lstStyle>
            <a:lvl1pPr>
              <a:defRPr b="1" sz="4800" i="0">
                <a:solidFill>
                  <a:schemeClr val="tx1"/>
                </a:solidFill>
                <a:latin typeface="Trebuchet MS"/>
                <a:cs typeface="Trebuchet MS"/>
              </a:defRPr>
            </a:lvl1pPr>
          </a:lstStyle>
          <a:p/>
        </p:txBody>
      </p:sp>
      <p:sp>
        <p:nvSpPr>
          <p:cNvPr id="1048690" name="Holder 3"/>
          <p:cNvSpPr>
            <a:spLocks noGrp="1"/>
          </p:cNvSpPr>
          <p:nvPr>
            <p:ph type="body" idx="1"/>
          </p:nvPr>
        </p:nvSpPr>
        <p:spPr>
          <a:xfrm>
            <a:off x="609600" y="1577340"/>
            <a:ext cx="10972800" cy="266700"/>
          </a:xfrm>
        </p:spPr>
        <p:txBody>
          <a:bodyPr bIns="0" lIns="0" rIns="0" tIns="0"/>
          <a:p/>
        </p:txBody>
      </p:sp>
      <p:sp>
        <p:nvSpPr>
          <p:cNvPr id="104869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4" name="Holder 2"/>
          <p:cNvSpPr>
            <a:spLocks noGrp="1"/>
          </p:cNvSpPr>
          <p:nvPr>
            <p:ph type="title"/>
          </p:nvPr>
        </p:nvSpPr>
        <p:spPr>
          <a:xfrm>
            <a:off x="755332" y="385444"/>
            <a:ext cx="10681335" cy="711201"/>
          </a:xfrm>
        </p:spPr>
        <p:txBody>
          <a:bodyPr bIns="0" lIns="0" rIns="0" tIns="0"/>
          <a:lstStyle>
            <a:lvl1pPr>
              <a:defRPr b="1" sz="4800" i="0">
                <a:solidFill>
                  <a:schemeClr val="tx1"/>
                </a:solidFill>
                <a:latin typeface="Trebuchet MS"/>
                <a:cs typeface="Trebuchet MS"/>
              </a:defRPr>
            </a:lvl1pPr>
          </a:lstStyle>
          <a:p/>
        </p:txBody>
      </p:sp>
      <p:sp>
        <p:nvSpPr>
          <p:cNvPr id="1048695"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96"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9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112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jpe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604506" y="3314150"/>
            <a:ext cx="10427137" cy="1869440"/>
          </a:xfrm>
          <a:prstGeom prst="rect"/>
          <a:noFill/>
        </p:spPr>
        <p:txBody>
          <a:bodyPr rtlCol="0" wrap="square">
            <a:spAutoFit/>
          </a:bodyPr>
          <a:p>
            <a:r>
              <a:rPr sz="2400" lang="en-US"/>
              <a:t>STUDENT NAME:</a:t>
            </a:r>
            <a:r>
              <a:rPr sz="2400" lang="en-US"/>
              <a:t> </a:t>
            </a:r>
            <a:r>
              <a:rPr sz="2400" lang="en-US"/>
              <a:t>N</a:t>
            </a:r>
            <a:r>
              <a:rPr sz="2400" lang="en-US"/>
              <a:t>.</a:t>
            </a:r>
            <a:r>
              <a:rPr sz="2400" lang="en-US"/>
              <a:t>K</a:t>
            </a:r>
            <a:r>
              <a:rPr sz="2400" lang="en-US"/>
              <a:t>A</a:t>
            </a:r>
            <a:r>
              <a:rPr sz="2400" lang="en-US"/>
              <a:t>V</a:t>
            </a:r>
            <a:r>
              <a:rPr sz="2400" lang="en-US"/>
              <a:t>I</a:t>
            </a:r>
            <a:r>
              <a:rPr sz="2400" lang="en-US"/>
              <a:t>T</a:t>
            </a:r>
            <a:r>
              <a:rPr sz="2400" lang="en-US"/>
              <a:t>H</a:t>
            </a:r>
            <a:r>
              <a:rPr sz="2400" lang="en-US"/>
              <a:t>A</a:t>
            </a:r>
            <a:r>
              <a:rPr altLang="en-IN" sz="2400" lang="en-US"/>
              <a:t> </a:t>
            </a:r>
            <a:endParaRPr dirty="0" sz="2400" lang="en-US"/>
          </a:p>
          <a:p>
            <a:r>
              <a:rPr dirty="0" sz="2400" lang="en-US"/>
              <a:t>REGISTER NO</a:t>
            </a:r>
            <a:r>
              <a:rPr altLang="en-IN" dirty="0" sz="2400" lang="en-US"/>
              <a:t> </a:t>
            </a:r>
            <a:r>
              <a:rPr altLang="en-IN" dirty="0" sz="2400" lang="en-US"/>
              <a:t>:</a:t>
            </a:r>
            <a:r>
              <a:rPr altLang="en-IN" dirty="0" sz="2400" lang="en-US"/>
              <a:t> </a:t>
            </a:r>
            <a:r>
              <a:rPr altLang="en-IN" dirty="0" sz="2400" lang="en-US"/>
              <a:t>1</a:t>
            </a:r>
            <a:r>
              <a:rPr altLang="en-IN" dirty="0" sz="2400" lang="en-US"/>
              <a:t>2</a:t>
            </a:r>
            <a:r>
              <a:rPr altLang="en-IN" dirty="0" sz="2400" lang="en-US"/>
              <a:t>2</a:t>
            </a:r>
            <a:r>
              <a:rPr altLang="en-IN" dirty="0" sz="2400" lang="en-US"/>
              <a:t>2</a:t>
            </a:r>
            <a:r>
              <a:rPr altLang="en-IN" dirty="0" sz="2400" lang="en-US"/>
              <a:t>0</a:t>
            </a:r>
            <a:r>
              <a:rPr altLang="en-IN" dirty="0" sz="2400" lang="en-US"/>
              <a:t>0</a:t>
            </a:r>
            <a:r>
              <a:rPr altLang="en-IN" dirty="0" sz="2400" lang="en-US"/>
              <a:t>0</a:t>
            </a:r>
            <a:r>
              <a:rPr altLang="en-IN" dirty="0" sz="2400" lang="en-US"/>
              <a:t>8</a:t>
            </a:r>
            <a:r>
              <a:rPr altLang="en-IN" dirty="0" sz="2400" lang="en-US"/>
              <a:t>1</a:t>
            </a:r>
            <a:endParaRPr altLang="en-US" lang="zh-CN"/>
          </a:p>
          <a:p>
            <a:r>
              <a:rPr dirty="0" sz="2400" lang="en-US"/>
              <a:t>DEPARTMENT:</a:t>
            </a:r>
            <a:r>
              <a:rPr dirty="0" sz="2400" lang="en-US"/>
              <a:t> </a:t>
            </a:r>
            <a:r>
              <a:rPr altLang="en-IN" dirty="0" sz="2400" lang="en-US"/>
              <a:t>B</a:t>
            </a:r>
            <a:r>
              <a:rPr altLang="en-IN" dirty="0" sz="2400" lang="en-US"/>
              <a:t>.</a:t>
            </a:r>
            <a:r>
              <a:rPr altLang="en-IN" dirty="0" sz="2400" lang="en-US"/>
              <a:t>C</a:t>
            </a:r>
            <a:r>
              <a:rPr altLang="en-IN" dirty="0" sz="2400" lang="en-US"/>
              <a:t>O</a:t>
            </a:r>
            <a:r>
              <a:rPr altLang="en-IN" dirty="0" sz="2400" lang="en-US"/>
              <a:t>M</a:t>
            </a:r>
            <a:r>
              <a:rPr altLang="en-IN" dirty="0" sz="2400" lang="en-US"/>
              <a:t> </a:t>
            </a:r>
            <a:r>
              <a:rPr altLang="en-IN" dirty="0" sz="2400" lang="en-US"/>
              <a:t>(</a:t>
            </a:r>
            <a:r>
              <a:rPr altLang="en-IN" dirty="0" sz="2400" lang="en-US"/>
              <a:t>CS</a:t>
            </a:r>
            <a:r>
              <a:rPr altLang="en-IN" dirty="0" sz="2400" lang="en-US"/>
              <a:t>)</a:t>
            </a:r>
            <a:r>
              <a:rPr altLang="en-IN" dirty="0" sz="2400" lang="en-US"/>
              <a:t> </a:t>
            </a:r>
            <a:r>
              <a:rPr altLang="en-IN" dirty="0" sz="2400" lang="en-US"/>
              <a:t>IIIYR</a:t>
            </a:r>
            <a:endParaRPr altLang="en-US" lang="zh-CN"/>
          </a:p>
          <a:p>
            <a:r>
              <a:rPr dirty="0" sz="2400" lang="en-US"/>
              <a:t>COLLEG</a:t>
            </a:r>
            <a:r>
              <a:rPr altLang="en-IN" dirty="0" sz="2400" lang="en-US"/>
              <a:t> </a:t>
            </a:r>
            <a:r>
              <a:rPr altLang="en-IN" dirty="0" sz="2400" lang="en-US"/>
              <a:t>:</a:t>
            </a:r>
            <a:r>
              <a:rPr altLang="en-IN" dirty="0" sz="2400" lang="en-US"/>
              <a:t> </a:t>
            </a:r>
            <a:r>
              <a:rPr altLang="en-IN" dirty="0" sz="2400" lang="en-US"/>
              <a:t>PACHAIYAPPAS</a:t>
            </a:r>
            <a:r>
              <a:rPr altLang="en-IN" dirty="0" sz="2400" lang="en-US"/>
              <a:t> </a:t>
            </a:r>
            <a:r>
              <a:rPr altLang="en-IN" dirty="0" sz="2400" lang="en-US"/>
              <a:t>C</a:t>
            </a:r>
            <a:r>
              <a:rPr altLang="en-IN" dirty="0" sz="2400" lang="en-US"/>
              <a:t>O</a:t>
            </a:r>
            <a:r>
              <a:rPr altLang="en-IN" dirty="0" sz="2400" lang="en-US"/>
              <a:t>L</a:t>
            </a:r>
            <a:r>
              <a:rPr altLang="en-IN" dirty="0" sz="2400" lang="en-US"/>
              <a:t>L</a:t>
            </a:r>
            <a:r>
              <a:rPr altLang="en-IN" dirty="0" sz="2400" lang="en-US"/>
              <a:t>EGE</a:t>
            </a:r>
            <a:r>
              <a:rPr altLang="en-IN" dirty="0" sz="2400" lang="en-US"/>
              <a:t> </a:t>
            </a:r>
            <a:r>
              <a:rPr altLang="en-IN" dirty="0" sz="2400" lang="en-US"/>
              <a:t>FOR</a:t>
            </a:r>
            <a:r>
              <a:rPr altLang="en-IN" dirty="0" sz="2400" lang="en-US"/>
              <a:t> </a:t>
            </a:r>
            <a:r>
              <a:rPr altLang="en-IN" dirty="0" sz="2400" lang="en-US"/>
              <a:t>WOMEN</a:t>
            </a:r>
            <a:r>
              <a:rPr altLang="en-IN" dirty="0" sz="2400" lang="en-US"/>
              <a:t>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9" name="object 8"/>
          <p:cNvSpPr txBox="1"/>
          <p:nvPr/>
        </p:nvSpPr>
        <p:spPr>
          <a:xfrm>
            <a:off x="739775" y="291147"/>
            <a:ext cx="4165388" cy="737236"/>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
          <p:cNvSpPr txBox="1"/>
          <p:nvPr/>
        </p:nvSpPr>
        <p:spPr>
          <a:xfrm>
            <a:off x="936004" y="1871378"/>
            <a:ext cx="6915934" cy="4269739"/>
          </a:xfrm>
          <a:prstGeom prst="rect"/>
        </p:spPr>
        <p:txBody>
          <a:bodyPr rtlCol="0" wrap="square">
            <a:spAutoFit/>
          </a:bodyPr>
          <a:p>
            <a:r>
              <a:rPr sz="4000" lang="en-IN">
                <a:solidFill>
                  <a:srgbClr val="000000"/>
                </a:solidFill>
              </a:rPr>
              <a:t>This section would explain the statistical or machine learning techniques that will be used to analyze the data. It might discuss the specific models or algorithms that will be employed.</a:t>
            </a:r>
            <a:endParaRPr sz="28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5" name="object 7"/>
          <p:cNvSpPr txBox="1">
            <a:spLocks noGrp="1"/>
          </p:cNvSpPr>
          <p:nvPr>
            <p:ph type="title"/>
          </p:nvPr>
        </p:nvSpPr>
        <p:spPr>
          <a:xfrm>
            <a:off x="755332" y="385444"/>
            <a:ext cx="3390777"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70" name=""/>
          <p:cNvPicPr>
            <a:picLocks/>
          </p:cNvPicPr>
          <p:nvPr/>
        </p:nvPicPr>
        <p:blipFill>
          <a:blip xmlns:r="http://schemas.openxmlformats.org/officeDocument/2006/relationships" r:embed="rId2"/>
          <a:stretch>
            <a:fillRect/>
          </a:stretch>
        </p:blipFill>
        <p:spPr>
          <a:xfrm rot="0">
            <a:off x="1454726" y="1684337"/>
            <a:ext cx="8275155" cy="4185684"/>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7"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8" name=""/>
          <p:cNvSpPr txBox="1"/>
          <p:nvPr/>
        </p:nvSpPr>
        <p:spPr>
          <a:xfrm>
            <a:off x="1325975" y="1318259"/>
            <a:ext cx="7409397" cy="3952240"/>
          </a:xfrm>
          <a:prstGeom prst="rect"/>
        </p:spPr>
        <p:txBody>
          <a:bodyPr rtlCol="0" wrap="square">
            <a:spAutoFit/>
          </a:bodyPr>
          <a:p>
            <a:r>
              <a:rPr sz="3200" lang="en-IN">
                <a:solidFill>
                  <a:srgbClr val="000000"/>
                </a:solidFill>
              </a:rPr>
              <a:t>This section would summarize the key findings of the project and reiterate the main conclusions. It might also provide recommendations for future action or research. Overall, the image suggests that the project will involve analyzing employee attendance data to identify patterns, trends, and potential solutions.</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0"/>
          </a:xfrm>
          <a:prstGeom prst="rect"/>
          <a:noFill/>
        </p:spPr>
        <p:txBody>
          <a:bodyPr rtlCol="0" wrap="square">
            <a:spAutoFit/>
          </a:bodyPr>
          <a:p>
            <a:r>
              <a:rPr altLang="en-IN" b="1" dirty="0" sz="4400" lang="en-US">
                <a:solidFill>
                  <a:srgbClr val="0F0F0F"/>
                </a:solidFill>
                <a:latin typeface="Times New Roman" panose="02020603050405020304" pitchFamily="18" charset="0"/>
                <a:cs typeface="Times New Roman" panose="02020603050405020304" pitchFamily="18" charset="0"/>
              </a:rPr>
              <a:t>V</a:t>
            </a:r>
            <a:r>
              <a:rPr altLang="en-IN" b="1" dirty="0" sz="4400" lang="en-US">
                <a:solidFill>
                  <a:srgbClr val="0F0F0F"/>
                </a:solidFill>
                <a:latin typeface="Times New Roman" panose="02020603050405020304" pitchFamily="18" charset="0"/>
                <a:cs typeface="Times New Roman" panose="02020603050405020304" pitchFamily="18" charset="0"/>
              </a:rPr>
              <a:t>i</a:t>
            </a:r>
            <a:r>
              <a:rPr altLang="en-IN" b="1" dirty="0" sz="4400" lang="en-US">
                <a:solidFill>
                  <a:srgbClr val="0F0F0F"/>
                </a:solidFill>
                <a:latin typeface="Times New Roman" panose="02020603050405020304" pitchFamily="18" charset="0"/>
                <a:cs typeface="Times New Roman" panose="02020603050405020304" pitchFamily="18" charset="0"/>
              </a:rPr>
              <a:t>s</a:t>
            </a:r>
            <a:r>
              <a:rPr altLang="en-IN" b="1" dirty="0" sz="4400" lang="en-US">
                <a:solidFill>
                  <a:srgbClr val="0F0F0F"/>
                </a:solidFill>
                <a:latin typeface="Times New Roman" panose="02020603050405020304" pitchFamily="18" charset="0"/>
                <a:cs typeface="Times New Roman" panose="02020603050405020304" pitchFamily="18" charset="0"/>
              </a:rPr>
              <a:t>u</a:t>
            </a:r>
            <a:r>
              <a:rPr altLang="en-IN" b="1" dirty="0" sz="4400" lang="en-US">
                <a:solidFill>
                  <a:srgbClr val="0F0F0F"/>
                </a:solidFill>
                <a:latin typeface="Times New Roman" panose="02020603050405020304" pitchFamily="18" charset="0"/>
                <a:cs typeface="Times New Roman" panose="02020603050405020304" pitchFamily="18" charset="0"/>
              </a:rPr>
              <a:t>alizing</a:t>
            </a:r>
            <a:r>
              <a:rPr altLang="en-IN" b="1" dirty="0" sz="4400" lang="en-US">
                <a:solidFill>
                  <a:srgbClr val="0F0F0F"/>
                </a:solidFill>
                <a:latin typeface="Times New Roman" panose="02020603050405020304" pitchFamily="18" charset="0"/>
                <a:cs typeface="Times New Roman" panose="02020603050405020304" pitchFamily="18" charset="0"/>
              </a:rPr>
              <a:t> </a:t>
            </a:r>
            <a:r>
              <a:rPr altLang="en-IN" b="1" dirty="0" sz="4400" lang="en-US">
                <a:solidFill>
                  <a:srgbClr val="0F0F0F"/>
                </a:solidFill>
                <a:latin typeface="Times New Roman" panose="02020603050405020304" pitchFamily="18" charset="0"/>
                <a:cs typeface="Times New Roman" panose="02020603050405020304" pitchFamily="18" charset="0"/>
              </a:rPr>
              <a:t>E</a:t>
            </a:r>
            <a:r>
              <a:rPr altLang="en-IN" b="1" dirty="0" sz="4400" lang="en-US">
                <a:solidFill>
                  <a:srgbClr val="0F0F0F"/>
                </a:solidFill>
                <a:latin typeface="Times New Roman" panose="02020603050405020304" pitchFamily="18" charset="0"/>
                <a:cs typeface="Times New Roman" panose="02020603050405020304" pitchFamily="18" charset="0"/>
              </a:rPr>
              <a:t>m</a:t>
            </a:r>
            <a:r>
              <a:rPr altLang="en-IN" b="1" dirty="0" sz="4400" lang="en-US">
                <a:solidFill>
                  <a:srgbClr val="0F0F0F"/>
                </a:solidFill>
                <a:latin typeface="Times New Roman" panose="02020603050405020304" pitchFamily="18" charset="0"/>
                <a:cs typeface="Times New Roman" panose="02020603050405020304" pitchFamily="18" charset="0"/>
              </a:rPr>
              <a:t>ployee</a:t>
            </a:r>
            <a:r>
              <a:rPr altLang="en-IN" b="1" dirty="0" sz="4400" lang="en-US">
                <a:solidFill>
                  <a:srgbClr val="0F0F0F"/>
                </a:solidFill>
                <a:latin typeface="Times New Roman" panose="02020603050405020304" pitchFamily="18" charset="0"/>
                <a:cs typeface="Times New Roman" panose="02020603050405020304" pitchFamily="18" charset="0"/>
              </a:rPr>
              <a:t> </a:t>
            </a:r>
            <a:r>
              <a:rPr altLang="en-IN" b="1" dirty="0" sz="4400" lang="en-US">
                <a:solidFill>
                  <a:srgbClr val="0F0F0F"/>
                </a:solidFill>
                <a:latin typeface="Times New Roman" panose="02020603050405020304" pitchFamily="18" charset="0"/>
                <a:cs typeface="Times New Roman" panose="02020603050405020304" pitchFamily="18" charset="0"/>
              </a:rPr>
              <a:t>A</a:t>
            </a:r>
            <a:r>
              <a:rPr altLang="en-IN" b="1" dirty="0" sz="4400" lang="en-US">
                <a:solidFill>
                  <a:srgbClr val="0F0F0F"/>
                </a:solidFill>
                <a:latin typeface="Times New Roman" panose="02020603050405020304" pitchFamily="18" charset="0"/>
                <a:cs typeface="Times New Roman" panose="02020603050405020304" pitchFamily="18" charset="0"/>
              </a:rPr>
              <a:t>t</a:t>
            </a:r>
            <a:r>
              <a:rPr altLang="en-IN" b="1" dirty="0" sz="4400" lang="en-US">
                <a:solidFill>
                  <a:srgbClr val="0F0F0F"/>
                </a:solidFill>
                <a:latin typeface="Times New Roman" panose="02020603050405020304" pitchFamily="18" charset="0"/>
                <a:cs typeface="Times New Roman" panose="02020603050405020304" pitchFamily="18" charset="0"/>
              </a:rPr>
              <a:t>t</a:t>
            </a:r>
            <a:r>
              <a:rPr altLang="en-IN" b="1" dirty="0" sz="4400" lang="en-US">
                <a:solidFill>
                  <a:srgbClr val="0F0F0F"/>
                </a:solidFill>
                <a:latin typeface="Times New Roman" panose="02020603050405020304" pitchFamily="18" charset="0"/>
                <a:cs typeface="Times New Roman" panose="02020603050405020304" pitchFamily="18" charset="0"/>
              </a:rPr>
              <a:t>e</a:t>
            </a:r>
            <a:r>
              <a:rPr altLang="en-IN" b="1" dirty="0" sz="4400" lang="en-US">
                <a:solidFill>
                  <a:srgbClr val="0F0F0F"/>
                </a:solidFill>
                <a:latin typeface="Times New Roman" panose="02020603050405020304" pitchFamily="18" charset="0"/>
                <a:cs typeface="Times New Roman" panose="02020603050405020304" pitchFamily="18" charset="0"/>
              </a:rPr>
              <a:t>n</a:t>
            </a:r>
            <a:r>
              <a:rPr altLang="en-IN" b="1" dirty="0" sz="4400" lang="en-US">
                <a:solidFill>
                  <a:srgbClr val="0F0F0F"/>
                </a:solidFill>
                <a:latin typeface="Times New Roman" panose="02020603050405020304" pitchFamily="18" charset="0"/>
                <a:cs typeface="Times New Roman" panose="02020603050405020304" pitchFamily="18" charset="0"/>
              </a:rPr>
              <a:t>d</a:t>
            </a:r>
            <a:r>
              <a:rPr altLang="en-IN" b="1" dirty="0" sz="4400" lang="en-US">
                <a:solidFill>
                  <a:srgbClr val="0F0F0F"/>
                </a:solidFill>
                <a:latin typeface="Times New Roman" panose="02020603050405020304" pitchFamily="18" charset="0"/>
                <a:cs typeface="Times New Roman" panose="02020603050405020304" pitchFamily="18" charset="0"/>
              </a:rPr>
              <a:t>a</a:t>
            </a:r>
            <a:r>
              <a:rPr altLang="en-IN" b="1" dirty="0" sz="4400" lang="en-US">
                <a:solidFill>
                  <a:srgbClr val="0F0F0F"/>
                </a:solidFill>
                <a:latin typeface="Times New Roman" panose="02020603050405020304" pitchFamily="18" charset="0"/>
                <a:cs typeface="Times New Roman" panose="02020603050405020304" pitchFamily="18" charset="0"/>
              </a:rPr>
              <a:t>n</a:t>
            </a:r>
            <a:r>
              <a:rPr altLang="en-IN" b="1" dirty="0" sz="4400" lang="en-US">
                <a:solidFill>
                  <a:srgbClr val="0F0F0F"/>
                </a:solidFill>
                <a:latin typeface="Times New Roman" panose="02020603050405020304" pitchFamily="18" charset="0"/>
                <a:cs typeface="Times New Roman" panose="02020603050405020304" pitchFamily="18" charset="0"/>
              </a:rPr>
              <a:t>c</a:t>
            </a:r>
            <a:r>
              <a:rPr altLang="en-IN" b="1" dirty="0" sz="4400" lang="en-US">
                <a:solidFill>
                  <a:srgbClr val="0F0F0F"/>
                </a:solidFill>
                <a:latin typeface="Times New Roman" panose="02020603050405020304" pitchFamily="18" charset="0"/>
                <a:cs typeface="Times New Roman" panose="02020603050405020304" pitchFamily="18" charset="0"/>
              </a:rPr>
              <a:t>e</a:t>
            </a:r>
            <a:endParaRPr dirty="0" sz="2800" lang="en-IN">
              <a:solidFill>
                <a:srgbClr val="7030A0"/>
              </a:solidFill>
              <a:latin typeface="Times New Roman" panose="02020603050405020304" pitchFamily="18" charset="0"/>
              <a:cs typeface="Times New Roman" panose="02020603050405020304" pitchFamily="18" charset="0"/>
            </a:endParaRPr>
          </a:p>
          <a:p>
            <a:r>
              <a:rPr altLang="en-IN" b="1" dirty="0" sz="4400" lang="en-US">
                <a:solidFill>
                  <a:srgbClr val="0F0F0F"/>
                </a:solidFill>
                <a:latin typeface="Times New Roman" panose="02020603050405020304" pitchFamily="18" charset="0"/>
                <a:cs typeface="Times New Roman" panose="02020603050405020304" pitchFamily="18" charset="0"/>
              </a:rPr>
              <a:t>T</a:t>
            </a:r>
            <a:r>
              <a:rPr altLang="en-IN" b="1" dirty="0" sz="4400" lang="en-US">
                <a:solidFill>
                  <a:srgbClr val="0F0F0F"/>
                </a:solidFill>
                <a:latin typeface="Times New Roman" panose="02020603050405020304" pitchFamily="18" charset="0"/>
                <a:cs typeface="Times New Roman" panose="02020603050405020304" pitchFamily="18" charset="0"/>
              </a:rPr>
              <a:t>r</a:t>
            </a:r>
            <a:r>
              <a:rPr altLang="en-IN" b="1" dirty="0" sz="4400" lang="en-US">
                <a:solidFill>
                  <a:srgbClr val="0F0F0F"/>
                </a:solidFill>
                <a:latin typeface="Times New Roman" panose="02020603050405020304" pitchFamily="18" charset="0"/>
                <a:cs typeface="Times New Roman" panose="02020603050405020304" pitchFamily="18" charset="0"/>
              </a:rPr>
              <a:t>e</a:t>
            </a:r>
            <a:r>
              <a:rPr altLang="en-IN" b="1" dirty="0" sz="4400" lang="en-US">
                <a:solidFill>
                  <a:srgbClr val="0F0F0F"/>
                </a:solidFill>
                <a:latin typeface="Times New Roman" panose="02020603050405020304" pitchFamily="18" charset="0"/>
                <a:cs typeface="Times New Roman" panose="02020603050405020304" pitchFamily="18" charset="0"/>
              </a:rPr>
              <a:t>n</a:t>
            </a:r>
            <a:r>
              <a:rPr altLang="en-IN" b="1" dirty="0" sz="4400" lang="en-US">
                <a:solidFill>
                  <a:srgbClr val="0F0F0F"/>
                </a:solidFill>
                <a:latin typeface="Times New Roman" panose="02020603050405020304" pitchFamily="18" charset="0"/>
                <a:cs typeface="Times New Roman" panose="02020603050405020304" pitchFamily="18" charset="0"/>
              </a:rPr>
              <a:t>d</a:t>
            </a:r>
            <a:r>
              <a:rPr altLang="en-IN" b="1" dirty="0" sz="4400" lang="en-US">
                <a:solidFill>
                  <a:srgbClr val="0F0F0F"/>
                </a:solidFill>
                <a:latin typeface="Times New Roman" panose="02020603050405020304" pitchFamily="18" charset="0"/>
                <a:cs typeface="Times New Roman" panose="02020603050405020304" pitchFamily="18" charset="0"/>
              </a:rPr>
              <a:t>s</a:t>
            </a:r>
            <a:r>
              <a:rPr altLang="en-IN" b="1" dirty="0" sz="4400" lang="en-US">
                <a:solidFill>
                  <a:srgbClr val="0F0F0F"/>
                </a:solidFill>
                <a:latin typeface="Times New Roman" panose="02020603050405020304" pitchFamily="18" charset="0"/>
                <a:cs typeface="Times New Roman" panose="02020603050405020304" pitchFamily="18" charset="0"/>
              </a:rPr>
              <a:t> </a:t>
            </a:r>
            <a:r>
              <a:rPr altLang="en-IN" b="1" dirty="0" sz="4400" lang="en-US">
                <a:solidFill>
                  <a:srgbClr val="0F0F0F"/>
                </a:solidFill>
                <a:latin typeface="Times New Roman" panose="02020603050405020304" pitchFamily="18" charset="0"/>
                <a:cs typeface="Times New Roman" panose="02020603050405020304" pitchFamily="18" charset="0"/>
              </a:rPr>
              <a:t>W</a:t>
            </a:r>
            <a:r>
              <a:rPr altLang="en-IN" b="1" dirty="0" sz="4400" lang="en-US">
                <a:solidFill>
                  <a:srgbClr val="0F0F0F"/>
                </a:solidFill>
                <a:latin typeface="Times New Roman" panose="02020603050405020304" pitchFamily="18" charset="0"/>
                <a:cs typeface="Times New Roman" panose="02020603050405020304" pitchFamily="18" charset="0"/>
              </a:rPr>
              <a:t>i</a:t>
            </a:r>
            <a:r>
              <a:rPr altLang="en-IN" b="1" dirty="0" sz="4400" lang="en-US">
                <a:solidFill>
                  <a:srgbClr val="0F0F0F"/>
                </a:solidFill>
                <a:latin typeface="Times New Roman" panose="02020603050405020304" pitchFamily="18" charset="0"/>
                <a:cs typeface="Times New Roman" panose="02020603050405020304" pitchFamily="18" charset="0"/>
              </a:rPr>
              <a:t>t</a:t>
            </a:r>
            <a:r>
              <a:rPr altLang="en-IN" b="1" dirty="0" sz="4400" lang="en-US">
                <a:solidFill>
                  <a:srgbClr val="0F0F0F"/>
                </a:solidFill>
                <a:latin typeface="Times New Roman" panose="02020603050405020304" pitchFamily="18" charset="0"/>
                <a:cs typeface="Times New Roman" panose="02020603050405020304" pitchFamily="18" charset="0"/>
              </a:rPr>
              <a:t>h</a:t>
            </a:r>
            <a:r>
              <a:rPr altLang="en-IN" b="1" dirty="0" sz="4400" lang="en-US">
                <a:solidFill>
                  <a:srgbClr val="0F0F0F"/>
                </a:solidFill>
                <a:latin typeface="Times New Roman" panose="02020603050405020304" pitchFamily="18" charset="0"/>
                <a:cs typeface="Times New Roman" panose="02020603050405020304" pitchFamily="18" charset="0"/>
              </a:rPr>
              <a:t> </a:t>
            </a:r>
            <a:r>
              <a:rPr altLang="en-IN" b="1" dirty="0" sz="4400" lang="en-US">
                <a:solidFill>
                  <a:srgbClr val="0F0F0F"/>
                </a:solidFill>
                <a:latin typeface="Times New Roman" panose="02020603050405020304" pitchFamily="18" charset="0"/>
                <a:cs typeface="Times New Roman" panose="02020603050405020304" pitchFamily="18" charset="0"/>
              </a:rPr>
              <a:t>E</a:t>
            </a:r>
            <a:r>
              <a:rPr altLang="en-IN" b="1" dirty="0" sz="4400" lang="en-US">
                <a:solidFill>
                  <a:srgbClr val="0F0F0F"/>
                </a:solidFill>
                <a:latin typeface="Times New Roman" panose="02020603050405020304" pitchFamily="18" charset="0"/>
                <a:cs typeface="Times New Roman" panose="02020603050405020304" pitchFamily="18" charset="0"/>
              </a:rPr>
              <a:t>x</a:t>
            </a:r>
            <a:r>
              <a:rPr altLang="en-IN" b="1" dirty="0" sz="4400" lang="en-US">
                <a:solidFill>
                  <a:srgbClr val="0F0F0F"/>
                </a:solidFill>
                <a:latin typeface="Times New Roman" panose="02020603050405020304" pitchFamily="18" charset="0"/>
                <a:cs typeface="Times New Roman" panose="02020603050405020304" pitchFamily="18" charset="0"/>
              </a:rPr>
              <a:t>c</a:t>
            </a:r>
            <a:r>
              <a:rPr altLang="en-IN" b="1" dirty="0" sz="4400" lang="en-US">
                <a:solidFill>
                  <a:srgbClr val="0F0F0F"/>
                </a:solidFill>
                <a:latin typeface="Times New Roman" panose="02020603050405020304" pitchFamily="18" charset="0"/>
                <a:cs typeface="Times New Roman" panose="02020603050405020304" pitchFamily="18" charset="0"/>
              </a:rPr>
              <a:t>e</a:t>
            </a:r>
            <a:r>
              <a:rPr altLang="en-IN" b="1" dirty="0" sz="4400" lang="en-US">
                <a:solidFill>
                  <a:srgbClr val="0F0F0F"/>
                </a:solidFill>
                <a:latin typeface="Times New Roman" panose="02020603050405020304" pitchFamily="18" charset="0"/>
                <a:cs typeface="Times New Roman" panose="02020603050405020304" pitchFamily="18" charset="0"/>
              </a:rPr>
              <a:t>l</a:t>
            </a:r>
            <a:r>
              <a:rPr altLang="en-IN" b="1" dirty="0" sz="4400" lang="en-US">
                <a:solidFill>
                  <a:srgbClr val="0F0F0F"/>
                </a:solidFill>
                <a:latin typeface="Times New Roman" panose="02020603050405020304" pitchFamily="18" charset="0"/>
                <a:cs typeface="Times New Roman" panose="02020603050405020304" pitchFamily="18" charset="0"/>
              </a:rPr>
              <a:t> </a:t>
            </a:r>
            <a:r>
              <a:rPr altLang="en-IN" b="1" dirty="0" sz="4400" lang="en-US">
                <a:solidFill>
                  <a:srgbClr val="0F0F0F"/>
                </a:solidFill>
                <a:latin typeface="Times New Roman" panose="02020603050405020304" pitchFamily="18" charset="0"/>
                <a:cs typeface="Times New Roman" panose="02020603050405020304" pitchFamily="18" charset="0"/>
              </a:rPr>
              <a:t>C</a:t>
            </a:r>
            <a:r>
              <a:rPr altLang="en-IN" b="1" dirty="0" sz="4400" lang="en-US">
                <a:solidFill>
                  <a:srgbClr val="0F0F0F"/>
                </a:solidFill>
                <a:latin typeface="Times New Roman" panose="02020603050405020304" pitchFamily="18" charset="0"/>
                <a:cs typeface="Times New Roman" panose="02020603050405020304" pitchFamily="18" charset="0"/>
              </a:rPr>
              <a:t>h</a:t>
            </a:r>
            <a:r>
              <a:rPr altLang="en-IN" b="1" dirty="0" sz="4400" lang="en-US">
                <a:solidFill>
                  <a:srgbClr val="0F0F0F"/>
                </a:solidFill>
                <a:latin typeface="Times New Roman" panose="02020603050405020304" pitchFamily="18" charset="0"/>
                <a:cs typeface="Times New Roman" panose="02020603050405020304" pitchFamily="18" charset="0"/>
              </a:rPr>
              <a:t>a</a:t>
            </a:r>
            <a:r>
              <a:rPr altLang="en-IN" b="1" dirty="0" sz="4400" lang="en-US">
                <a:solidFill>
                  <a:srgbClr val="0F0F0F"/>
                </a:solidFill>
                <a:latin typeface="Times New Roman" panose="02020603050405020304" pitchFamily="18" charset="0"/>
                <a:cs typeface="Times New Roman" panose="02020603050405020304" pitchFamily="18" charset="0"/>
              </a:rPr>
              <a:t>r</a:t>
            </a:r>
            <a:r>
              <a:rPr altLang="en-IN" b="1" dirty="0" sz="4400" lang="en-US">
                <a:solidFill>
                  <a:srgbClr val="0F0F0F"/>
                </a:solidFill>
                <a:latin typeface="Times New Roman" panose="02020603050405020304" pitchFamily="18" charset="0"/>
                <a:cs typeface="Times New Roman" panose="02020603050405020304" pitchFamily="18" charset="0"/>
              </a:rPr>
              <a:t>t</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8591168" y="2285999"/>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6610552"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
          <p:cNvSpPr txBox="1"/>
          <p:nvPr/>
        </p:nvSpPr>
        <p:spPr>
          <a:xfrm>
            <a:off x="834071" y="1695449"/>
            <a:ext cx="7172833" cy="4358640"/>
          </a:xfrm>
          <a:prstGeom prst="rect"/>
        </p:spPr>
        <p:txBody>
          <a:bodyPr rtlCol="0" wrap="square">
            <a:spAutoFit/>
          </a:bodyPr>
          <a:p>
            <a:r>
              <a:rPr altLang="en-IN" sz="3600" lang="en-US">
                <a:solidFill>
                  <a:srgbClr val="000000"/>
                </a:solidFill>
              </a:rPr>
              <a:t>This section would likely define the specific issue related to employee attendance that the project aims to address. For example, it might discuss challenges such as absenteeism, tardiness, or unauthorized absences.</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9526356" y="3396616"/>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36474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r>
              <a:rPr altLang="en-IN" dirty="0" sz="3600" lang="en-US">
                <a:latin typeface="Times New Roman" panose="02020603050405020304" pitchFamily="18" charset="0"/>
                <a:cs typeface="Times New Roman" panose="02020603050405020304" pitchFamily="18" charset="0"/>
              </a:rPr>
              <a:t>This section would provide a general overview of the project, including its goals, objectives, and scope. It might also outline the methodology and approach that will be used to address the problem.</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3" name=""/>
          <p:cNvPicPr>
            <a:picLocks/>
          </p:cNvPicPr>
          <p:nvPr/>
        </p:nvPicPr>
        <p:blipFill>
          <a:blip xmlns:r="http://schemas.openxmlformats.org/officeDocument/2006/relationships" r:embed="rId2"/>
          <a:stretch>
            <a:fillRect/>
          </a:stretch>
        </p:blipFill>
        <p:spPr>
          <a:xfrm rot="0">
            <a:off x="8456342" y="891793"/>
            <a:ext cx="2160237" cy="2633007"/>
          </a:xfrm>
          <a:prstGeom prst="rect"/>
        </p:spPr>
      </p:pic>
      <p:sp>
        <p:nvSpPr>
          <p:cNvPr id="1048661" name=""/>
          <p:cNvSpPr txBox="1"/>
          <p:nvPr/>
        </p:nvSpPr>
        <p:spPr>
          <a:xfrm>
            <a:off x="706539" y="2019299"/>
            <a:ext cx="7108255" cy="3825240"/>
          </a:xfrm>
          <a:prstGeom prst="rect"/>
        </p:spPr>
        <p:txBody>
          <a:bodyPr rtlCol="0" wrap="square">
            <a:spAutoFit/>
          </a:bodyPr>
          <a:p>
            <a:r>
              <a:rPr sz="3600" lang="en-IN">
                <a:solidFill>
                  <a:srgbClr val="000000"/>
                </a:solidFill>
              </a:rPr>
              <a:t>This section would identify the target audience for the project, which could include employees, managers, or human resources personnel. Understanding the end users will help tailor the solution to their specific needs.</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4"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
          <p:cNvSpPr txBox="1"/>
          <p:nvPr/>
        </p:nvSpPr>
        <p:spPr>
          <a:xfrm>
            <a:off x="3188740" y="1857375"/>
            <a:ext cx="5920797" cy="3952240"/>
          </a:xfrm>
          <a:prstGeom prst="rect"/>
        </p:spPr>
        <p:txBody>
          <a:bodyPr rtlCol="0" wrap="square">
            <a:spAutoFit/>
          </a:bodyPr>
          <a:p>
            <a:r>
              <a:rPr sz="3200" lang="en-IN">
                <a:solidFill>
                  <a:srgbClr val="000000"/>
                </a:solidFill>
              </a:rPr>
              <a:t>This section would present the proposed solution to the employee attendance problem. It might involve introducing new policies, implementing tracking systems, or providing incentives for regular attendance.</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8" name="Title 1"/>
          <p:cNvSpPr>
            <a:spLocks noGrp="1"/>
          </p:cNvSpPr>
          <p:nvPr>
            <p:ph type="title"/>
          </p:nvPr>
        </p:nvSpPr>
        <p:spPr>
          <a:xfrm>
            <a:off x="755332" y="385444"/>
            <a:ext cx="10681335" cy="723901"/>
          </a:xfrm>
        </p:spPr>
        <p:txBody>
          <a:bodyPr/>
          <a:p>
            <a:r>
              <a:rPr dirty="0" lang="en-IN"/>
              <a:t>Dataset Description</a:t>
            </a:r>
          </a:p>
        </p:txBody>
      </p:sp>
      <p:sp>
        <p:nvSpPr>
          <p:cNvPr id="1048669" name=""/>
          <p:cNvSpPr txBox="1"/>
          <p:nvPr/>
        </p:nvSpPr>
        <p:spPr>
          <a:xfrm>
            <a:off x="755331" y="1661157"/>
            <a:ext cx="8201417" cy="4714239"/>
          </a:xfrm>
          <a:prstGeom prst="rect"/>
        </p:spPr>
        <p:txBody>
          <a:bodyPr rtlCol="0" wrap="square">
            <a:spAutoFit/>
          </a:bodyPr>
          <a:p>
            <a:r>
              <a:rPr sz="4400" lang="en-IN">
                <a:solidFill>
                  <a:srgbClr val="000000"/>
                </a:solidFill>
              </a:rPr>
              <a:t>This section would describe the data that will be used in the project. It might include information about the sources of the data, the types of data collected, and the time period covered.</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4"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6" name="TextBox 8"/>
          <p:cNvSpPr txBox="1"/>
          <p:nvPr/>
        </p:nvSpPr>
        <p:spPr>
          <a:xfrm>
            <a:off x="2378210" y="2482023"/>
            <a:ext cx="9127607" cy="2631440"/>
          </a:xfrm>
          <a:prstGeom prst="rect"/>
          <a:noFill/>
        </p:spPr>
        <p:txBody>
          <a:bodyPr rtlCol="0" wrap="square">
            <a:spAutoFit/>
          </a:bodyPr>
          <a:p>
            <a:pPr algn="l" indent="0" marL="0">
              <a:buNone/>
            </a:pPr>
            <a:r>
              <a:rPr b="0" dirty="0" sz="3400" i="0" lang="en-US">
                <a:solidFill>
                  <a:srgbClr val="0D0D0D"/>
                </a:solidFill>
                <a:effectLst/>
                <a:latin typeface="Times New Roman" panose="02020603050405020304" pitchFamily="18" charset="0"/>
                <a:cs typeface="Times New Roman" panose="02020603050405020304" pitchFamily="18" charset="0"/>
              </a:rPr>
              <a:t>Visualizing employee data is a crucial of modern human resources management. It transforms raw data into actionable insights, HR professionals to make informed decisions and drive organizational success.</a:t>
            </a:r>
            <a:endParaRPr b="0" dirty="0" sz="34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2024-03-27T08:07:22Z</dcterms:created>
  <dcterms:modified xsi:type="dcterms:W3CDTF">2024-08-31T09:03:37Z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4b6d85a6dae0495f9c4e2c6aeb8589fd</vt:lpwstr>
  </property>
</Properties>
</file>