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nthini%20M\Downloads\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8.0</c:v>
                </c:pt>
                <c:pt idx="1">
                  <c:v>14.0</c:v>
                </c:pt>
                <c:pt idx="2">
                  <c:v>9.0</c:v>
                </c:pt>
                <c:pt idx="3">
                  <c:v>6.0</c:v>
                </c:pt>
                <c:pt idx="4">
                  <c:v>7.0</c:v>
                </c:pt>
                <c:pt idx="5">
                  <c:v>9.0</c:v>
                </c:pt>
                <c:pt idx="6">
                  <c:v>12.0</c:v>
                </c:pt>
                <c:pt idx="7">
                  <c:v>17.0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21.0</c:v>
                </c:pt>
                <c:pt idx="1">
                  <c:v>14.0</c:v>
                </c:pt>
                <c:pt idx="2">
                  <c:v>29.0</c:v>
                </c:pt>
                <c:pt idx="3">
                  <c:v>17.0</c:v>
                </c:pt>
                <c:pt idx="4">
                  <c:v>21.0</c:v>
                </c:pt>
                <c:pt idx="5">
                  <c:v>22.0</c:v>
                </c:pt>
                <c:pt idx="6">
                  <c:v>22.0</c:v>
                </c:pt>
                <c:pt idx="7">
                  <c:v>30.0</c:v>
                </c:pt>
                <c:pt idx="8">
                  <c:v>24.0</c:v>
                </c:pt>
                <c:pt idx="9">
                  <c:v>23.0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49.0</c:v>
                </c:pt>
                <c:pt idx="1">
                  <c:v>45.0</c:v>
                </c:pt>
                <c:pt idx="2">
                  <c:v>50.0</c:v>
                </c:pt>
                <c:pt idx="3">
                  <c:v>54.0</c:v>
                </c:pt>
                <c:pt idx="4">
                  <c:v>46.0</c:v>
                </c:pt>
                <c:pt idx="5">
                  <c:v>44.0</c:v>
                </c:pt>
                <c:pt idx="6">
                  <c:v>47.0</c:v>
                </c:pt>
                <c:pt idx="7">
                  <c:v>48.0</c:v>
                </c:pt>
                <c:pt idx="8">
                  <c:v>39.0</c:v>
                </c:pt>
                <c:pt idx="9">
                  <c:v>51.0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10.0</c:v>
                </c:pt>
                <c:pt idx="1">
                  <c:v>8.0</c:v>
                </c:pt>
                <c:pt idx="2">
                  <c:v>8.0</c:v>
                </c:pt>
                <c:pt idx="3">
                  <c:v>5.0</c:v>
                </c:pt>
                <c:pt idx="4">
                  <c:v>5.0</c:v>
                </c:pt>
                <c:pt idx="5">
                  <c:v>5.0</c:v>
                </c:pt>
                <c:pt idx="6">
                  <c:v>5.0</c:v>
                </c:pt>
                <c:pt idx="7">
                  <c:v>9.0</c:v>
                </c:pt>
                <c:pt idx="8">
                  <c:v>5.0</c:v>
                </c:pt>
                <c:pt idx="9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6638688"/>
        <c:axId val="2046634848"/>
      </c:barChart>
      <c:catAx>
        <c:axId val="2046638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34848"/>
        <c:crosses val="autoZero"/>
        <c:auto val="1"/>
        <c:lblAlgn val="ctr"/>
        <c:lblOffset val="100"/>
        <c:noMultiLvlLbl val="0"/>
      </c:catAx>
      <c:valAx>
        <c:axId val="204663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</a:t>
                </a:r>
                <a:r>
                  <a:rPr lang="en-IN" baseline="0"/>
                  <a:t> count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663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1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6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3" name="TextBox 13"/>
          <p:cNvSpPr txBox="1"/>
          <p:nvPr/>
        </p:nvSpPr>
        <p:spPr>
          <a:xfrm>
            <a:off x="2554542" y="3314150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J</a:t>
            </a:r>
            <a:r>
              <a:rPr sz="2400" lang="en-US"/>
              <a:t>U</a:t>
            </a:r>
            <a:r>
              <a:rPr sz="2400" lang="en-US"/>
              <a:t> </a:t>
            </a:r>
            <a:r>
              <a:rPr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)</a:t>
            </a:r>
          </a:p>
          <a:p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"/>
          <p:cNvSpPr txBox="1"/>
          <p:nvPr/>
        </p:nvSpPr>
        <p:spPr>
          <a:xfrm>
            <a:off x="1073726" y="1752282"/>
            <a:ext cx="9788764" cy="55397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Descriptive Analytics: Use pivot tables to summarize and describe employee turnover data, including turnover rates, reasons for leaving, and demographic characteristics.
2. Inferential Analytics: Apply statistical techniques to identify correlations and trends in turnover data, such as:
- Regression analysis to identify predictors of turnover
- Cluster analysis to group employees with similar turnover characteristics
- Decision trees to identify key factors influencing turnover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"/>
          <p:cNvSpPr txBox="1"/>
          <p:nvPr/>
        </p:nvSpPr>
        <p:spPr>
          <a:xfrm>
            <a:off x="1298861" y="1318261"/>
            <a:ext cx="10460181" cy="55397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Pivot Table Models:
1. Turnover Rate Model: Analyze turnover rates by department, job title, location, and reason.
2. Reason for Leaving Model: Identify top reasons for leaving and analyze by department, job title, and location.
3. Demographic Model: Analyze turnover by demographic characteristics, such as age, gender, and tenure.
4. Predictive Turnover Model: Develop a predictive model to forecast employee turnover based on historical data.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914400" y="1485899"/>
          <a:ext cx="7394576" cy="3886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755331" y="1109345"/>
            <a:ext cx="10624703" cy="55397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Employee turnover analysis is a critical component of HR analytics, and pivot tables are a powerful tool for unlocking insights from turnover data. By leveraging pivot tables, organizations can:
• Identify high-risk groups and develop
targeted retention strategies
Understand the reasons for turnover and address root causes
• Analyze turnover trends and patterns to inform business decisions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4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8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1218201" y="2080260"/>
            <a:ext cx="6384446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Using Pivot Tables for Employees Turnover Analysis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1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1142999" y="2019300"/>
            <a:ext cx="5334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core issue or challenge the project aims to address.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26" name=""/>
          <p:cNvSpPr txBox="1"/>
          <p:nvPr/>
        </p:nvSpPr>
        <p:spPr>
          <a:xfrm>
            <a:off x="1142999" y="2940367"/>
            <a:ext cx="505690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Analyze employee turnover data to identify trends, patterns, and correlations that can inform strategies to reduce turnover and improve retention.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739774" y="1695449"/>
            <a:ext cx="6113318" cy="26060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To analyze employee turnove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GB">
                <a:solidFill>
                  <a:srgbClr val="000000"/>
                </a:solidFill>
              </a:rPr>
              <a:t>
data and identify trends, patterns, and correlations that can inform strategies to reduce turnover and improve retention.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16" name=""/>
          <p:cNvSpPr txBox="1"/>
          <p:nvPr/>
        </p:nvSpPr>
        <p:spPr>
          <a:xfrm>
            <a:off x="739774" y="4301489"/>
            <a:ext cx="5732318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high-level summary of the project's scope and goals.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59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1142046" y="1857374"/>
            <a:ext cx="5272969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intended beneficiaries of the project's outcomes.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01" name=""/>
          <p:cNvSpPr txBox="1"/>
          <p:nvPr/>
        </p:nvSpPr>
        <p:spPr>
          <a:xfrm>
            <a:off x="1096240" y="2787014"/>
            <a:ext cx="1018309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HR Manager: To identify trends and patterns in turnover data, inform retention stra</a:t>
            </a:r>
            <a:r>
              <a:rPr sz="2800" lang="en-US">
                <a:solidFill>
                  <a:srgbClr val="000000"/>
                </a:solidFill>
              </a:rPr>
              <a:t>1. HR Manager: To identify trends and patterns in turnover data, inform retention strategies, and measure the effectiveness of HR initiatives.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Department Heads: To understand turnover rates and reasons within their departments, identify areas for improvement, and optimize team performance.t</a:t>
            </a:r>
            <a:r>
              <a:rPr sz="2800" lang="en-GB">
                <a:solidFill>
                  <a:srgbClr val="000000"/>
                </a:solidFill>
              </a:rPr>
              <a:t>egies, and measure the effectiveness of HR initiatives.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7" name=""/>
          <p:cNvSpPr txBox="1"/>
          <p:nvPr/>
        </p:nvSpPr>
        <p:spPr>
          <a:xfrm>
            <a:off x="2819400" y="1695450"/>
            <a:ext cx="6857999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proposed approach or solution to the problem.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2999941" y="2604134"/>
            <a:ext cx="770659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"Unlock Data-Driven Insights to Reduce Employee Turnover and Boost Retention"
Key Benefits:
1. Data-Driven Decision Making: Make informed decisions with accurate and timely insights into employee turnover trends and patterns.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18" name=""/>
          <p:cNvSpPr txBox="1"/>
          <p:nvPr/>
        </p:nvSpPr>
        <p:spPr>
          <a:xfrm>
            <a:off x="1084379" y="1109344"/>
            <a:ext cx="7333910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proposed approach or solution to the problem.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19" name=""/>
          <p:cNvSpPr txBox="1"/>
          <p:nvPr/>
        </p:nvSpPr>
        <p:spPr>
          <a:xfrm>
            <a:off x="1084377" y="2038984"/>
            <a:ext cx="6823363" cy="2186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Employee Turnover Analysis dataset contains information on employee departures over a two-year period. The dataset includes: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2515033" y="1486977"/>
            <a:ext cx="8676408" cy="51206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Our solution leverages Pivot Tables in Excel to provide a comprehensive Employee Turnover Analysis. With our solution, you can:
1. Connect to your data: Easily connect to your HR system, spreadsheet, or database to import employee turnover data.
2. Automate data preparation: Our automates data cleaning, formatting, and preprocessing, saving you time and effort.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Mallikarjunan</cp:lastModifiedBy>
  <dcterms:created xsi:type="dcterms:W3CDTF">2024-03-21T20:07:22Z</dcterms:created>
  <dcterms:modified xsi:type="dcterms:W3CDTF">2024-08-31T11:44:15Z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2ec364d4609745bfb39246ea866df5bd</vt:lpwstr>
  </property>
</Properties>
</file>