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4" r:id="rId14"/>
    <p:sldId id="265" r:id="rId15"/>
    <p:sldId id="270" r:id="rId16"/>
    <p:sldId id="273"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6600FF"/>
    <a:srgbClr val="0000FF"/>
    <a:srgbClr val="D2F0FA"/>
    <a:srgbClr val="DF1813"/>
    <a:srgbClr val="0D7A7D"/>
    <a:srgbClr val="00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p:cViewPr varScale="1">
        <p:scale>
          <a:sx n="69" d="100"/>
          <a:sy n="69" d="100"/>
        </p:scale>
        <p:origin x="82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CC0099"/>
                </a:solidFill>
                <a:latin typeface="Times New Roman" panose="02020603050405020304" pitchFamily="18" charset="0"/>
                <a:cs typeface="Times New Roman" panose="02020603050405020304" pitchFamily="18" charset="0"/>
              </a:rPr>
              <a:t>Employee Data Analysis using Excel</a:t>
            </a:r>
            <a:r>
              <a:rPr lang="en-US" b="1" i="0" u="sng" dirty="0">
                <a:solidFill>
                  <a:srgbClr val="CC0099"/>
                </a:solidFill>
                <a:effectLst/>
                <a:latin typeface="Times New Roman" panose="02020603050405020304" pitchFamily="18" charset="0"/>
                <a:cs typeface="Times New Roman" panose="02020603050405020304" pitchFamily="18" charset="0"/>
              </a:rPr>
              <a:t> </a:t>
            </a:r>
            <a:r>
              <a:rPr lang="en-US" b="1" i="0" dirty="0">
                <a:solidFill>
                  <a:srgbClr val="CC0099"/>
                </a:solidFill>
                <a:effectLst/>
                <a:latin typeface="Roboto" panose="020F0502020204030204" pitchFamily="2" charset="0"/>
              </a:rPr>
              <a:t/>
            </a:r>
            <a:br>
              <a:rPr lang="en-US" b="1" i="0" dirty="0">
                <a:solidFill>
                  <a:srgbClr val="CC0099"/>
                </a:solidFill>
                <a:effectLst/>
                <a:latin typeface="Roboto" panose="020F0502020204030204" pitchFamily="2" charset="0"/>
              </a:rPr>
            </a:br>
            <a:endParaRPr spc="15" dirty="0">
              <a:solidFill>
                <a:srgbClr val="CC0099"/>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u="sng" dirty="0">
                <a:solidFill>
                  <a:srgbClr val="DF1813"/>
                </a:solidFill>
              </a:rPr>
              <a:t>STUDENT NAME</a:t>
            </a:r>
            <a:r>
              <a:rPr lang="en-US" sz="2400" u="sng" dirty="0" smtClean="0">
                <a:solidFill>
                  <a:srgbClr val="DF1813"/>
                </a:solidFill>
              </a:rPr>
              <a:t>:</a:t>
            </a:r>
            <a:r>
              <a:rPr lang="en-US" sz="2400" dirty="0" smtClean="0">
                <a:solidFill>
                  <a:srgbClr val="DF1813"/>
                </a:solidFill>
              </a:rPr>
              <a:t>    </a:t>
            </a:r>
            <a:r>
              <a:rPr lang="en-US" sz="2400" dirty="0" smtClean="0">
                <a:solidFill>
                  <a:srgbClr val="0000FF"/>
                </a:solidFill>
              </a:rPr>
              <a:t>NANDHINI. S</a:t>
            </a:r>
            <a:endParaRPr lang="en-US" sz="2400" dirty="0">
              <a:solidFill>
                <a:srgbClr val="0000FF"/>
              </a:solidFill>
            </a:endParaRPr>
          </a:p>
          <a:p>
            <a:r>
              <a:rPr lang="en-US" sz="2400" u="sng" dirty="0">
                <a:solidFill>
                  <a:srgbClr val="FF0000"/>
                </a:solidFill>
              </a:rPr>
              <a:t>REGISTER NO</a:t>
            </a:r>
            <a:r>
              <a:rPr lang="en-US" sz="2400" u="sng" dirty="0" smtClean="0">
                <a:solidFill>
                  <a:srgbClr val="FF0000"/>
                </a:solidFill>
              </a:rPr>
              <a:t>:</a:t>
            </a:r>
            <a:r>
              <a:rPr lang="en-US" sz="2400" dirty="0" smtClean="0">
                <a:solidFill>
                  <a:srgbClr val="FF0000"/>
                </a:solidFill>
              </a:rPr>
              <a:t>          </a:t>
            </a:r>
            <a:r>
              <a:rPr lang="en-US" sz="2400" dirty="0" smtClean="0">
                <a:solidFill>
                  <a:srgbClr val="0000FF"/>
                </a:solidFill>
              </a:rPr>
              <a:t>312200990</a:t>
            </a:r>
            <a:endParaRPr lang="en-US" sz="2400" dirty="0">
              <a:solidFill>
                <a:srgbClr val="0000FF"/>
              </a:solidFill>
            </a:endParaRPr>
          </a:p>
          <a:p>
            <a:r>
              <a:rPr lang="en-US" sz="2400" u="sng" dirty="0">
                <a:solidFill>
                  <a:srgbClr val="FF0000"/>
                </a:solidFill>
              </a:rPr>
              <a:t>DEPARTMENT</a:t>
            </a:r>
            <a:r>
              <a:rPr lang="en-US" sz="2400" u="sng" dirty="0" smtClean="0">
                <a:solidFill>
                  <a:srgbClr val="FF0000"/>
                </a:solidFill>
              </a:rPr>
              <a:t>:</a:t>
            </a:r>
            <a:r>
              <a:rPr lang="en-US" sz="2400" dirty="0" smtClean="0">
                <a:solidFill>
                  <a:srgbClr val="FF0000"/>
                </a:solidFill>
              </a:rPr>
              <a:t>          </a:t>
            </a:r>
            <a:r>
              <a:rPr lang="en-US" sz="2400" dirty="0" smtClean="0">
                <a:solidFill>
                  <a:srgbClr val="0000FF"/>
                </a:solidFill>
              </a:rPr>
              <a:t>B.COM(GENERAL)</a:t>
            </a:r>
            <a:endParaRPr lang="en-US" sz="2400" dirty="0">
              <a:solidFill>
                <a:srgbClr val="0000FF"/>
              </a:solidFill>
            </a:endParaRPr>
          </a:p>
          <a:p>
            <a:r>
              <a:rPr lang="en-US" sz="2400" u="sng" dirty="0" smtClean="0">
                <a:solidFill>
                  <a:srgbClr val="FF0000"/>
                </a:solidFill>
              </a:rPr>
              <a:t>COLLEGE:</a:t>
            </a:r>
            <a:r>
              <a:rPr lang="en-US" sz="2400" dirty="0" smtClean="0">
                <a:solidFill>
                  <a:srgbClr val="FF0000"/>
                </a:solidFill>
              </a:rPr>
              <a:t>                   </a:t>
            </a:r>
            <a:r>
              <a:rPr lang="en-US" sz="2400" dirty="0" smtClean="0">
                <a:solidFill>
                  <a:srgbClr val="0000FF"/>
                </a:solidFill>
              </a:rPr>
              <a:t>DRBCCC HINDU COLLEGE</a:t>
            </a:r>
            <a:endParaRPr lang="en-US" sz="2400" dirty="0">
              <a:solidFill>
                <a:srgbClr val="0000FF"/>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CC0099"/>
                </a:solidFill>
                <a:latin typeface="Trebuchet MS"/>
                <a:cs typeface="Trebuchet MS"/>
              </a:rPr>
              <a:t>M</a:t>
            </a:r>
            <a:r>
              <a:rPr sz="4800" b="1" dirty="0">
                <a:solidFill>
                  <a:srgbClr val="CC0099"/>
                </a:solidFill>
                <a:latin typeface="Trebuchet MS"/>
                <a:cs typeface="Trebuchet MS"/>
              </a:rPr>
              <a:t>O</a:t>
            </a:r>
            <a:r>
              <a:rPr sz="4800" b="1" spc="-15" dirty="0">
                <a:solidFill>
                  <a:srgbClr val="CC0099"/>
                </a:solidFill>
                <a:latin typeface="Trebuchet MS"/>
                <a:cs typeface="Trebuchet MS"/>
              </a:rPr>
              <a:t>D</a:t>
            </a:r>
            <a:r>
              <a:rPr sz="4800" b="1" spc="-35" dirty="0">
                <a:solidFill>
                  <a:srgbClr val="CC0099"/>
                </a:solidFill>
                <a:latin typeface="Trebuchet MS"/>
                <a:cs typeface="Trebuchet MS"/>
              </a:rPr>
              <a:t>E</a:t>
            </a:r>
            <a:r>
              <a:rPr sz="4800" b="1" spc="-30" dirty="0">
                <a:solidFill>
                  <a:srgbClr val="CC0099"/>
                </a:solidFill>
                <a:latin typeface="Trebuchet MS"/>
                <a:cs typeface="Trebuchet MS"/>
              </a:rPr>
              <a:t>LL</a:t>
            </a:r>
            <a:r>
              <a:rPr sz="4800" b="1" spc="-5" dirty="0">
                <a:solidFill>
                  <a:srgbClr val="CC0099"/>
                </a:solidFill>
                <a:latin typeface="Trebuchet MS"/>
                <a:cs typeface="Trebuchet MS"/>
              </a:rPr>
              <a:t>I</a:t>
            </a:r>
            <a:r>
              <a:rPr sz="4800" b="1" spc="30" dirty="0">
                <a:solidFill>
                  <a:srgbClr val="CC0099"/>
                </a:solidFill>
                <a:latin typeface="Trebuchet MS"/>
                <a:cs typeface="Trebuchet MS"/>
              </a:rPr>
              <a:t>N</a:t>
            </a:r>
            <a:r>
              <a:rPr sz="4800" b="1" spc="5" dirty="0">
                <a:solidFill>
                  <a:srgbClr val="CC0099"/>
                </a:solidFill>
                <a:latin typeface="Trebuchet MS"/>
                <a:cs typeface="Trebuchet MS"/>
              </a:rPr>
              <a:t>G</a:t>
            </a:r>
            <a:endParaRPr sz="4800" dirty="0">
              <a:solidFill>
                <a:srgbClr val="CC0099"/>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95400"/>
            <a:ext cx="10156825" cy="6463308"/>
          </a:xfrm>
          <a:prstGeom prst="rect">
            <a:avLst/>
          </a:prstGeom>
          <a:noFill/>
        </p:spPr>
        <p:txBody>
          <a:bodyPr wrap="square" rtlCol="0">
            <a:spAutoFit/>
          </a:bodyPr>
          <a:lstStyle/>
          <a:p>
            <a:r>
              <a:rPr lang="en-US" sz="2400" dirty="0" smtClean="0"/>
              <a:t>In the “Employee Performance Analysis Using Excel” project, the modelling phase involves setting up the Excel workbook with various tools and techniques to analyze and visualize the data effectively.</a:t>
            </a:r>
          </a:p>
          <a:p>
            <a:r>
              <a:rPr lang="en-US" sz="2400" dirty="0" smtClean="0"/>
              <a:t>Here’s how each component will be used.</a:t>
            </a:r>
          </a:p>
          <a:p>
            <a:pPr marL="342900" indent="-342900">
              <a:buAutoNum type="arabicPeriod"/>
            </a:pPr>
            <a:r>
              <a:rPr lang="en-US" sz="2400" b="1" u="sng" dirty="0" smtClean="0">
                <a:solidFill>
                  <a:srgbClr val="0000FF"/>
                </a:solidFill>
              </a:rPr>
              <a:t>Data Collection: </a:t>
            </a:r>
          </a:p>
          <a:p>
            <a:r>
              <a:rPr lang="en-US" sz="2400" dirty="0"/>
              <a:t> </a:t>
            </a:r>
            <a:r>
              <a:rPr lang="en-US" sz="2400" dirty="0" smtClean="0"/>
              <a:t>            </a:t>
            </a:r>
            <a:r>
              <a:rPr lang="en-IN" sz="2400" dirty="0" smtClean="0"/>
              <a:t>Collecting the data </a:t>
            </a:r>
            <a:r>
              <a:rPr lang="en-US" sz="2400" dirty="0" smtClean="0"/>
              <a:t>from “Employee Dataset” by highlighting the cells of Employee Id, First Name, Last Name, Business Unit, Employee Status, Employee Type, Gender Code, Performance Score and Current Employee Rating</a:t>
            </a:r>
            <a:r>
              <a:rPr lang="en-US" sz="2400" dirty="0"/>
              <a:t>. </a:t>
            </a:r>
            <a:r>
              <a:rPr lang="en-US" sz="2400" dirty="0" smtClean="0"/>
              <a:t> </a:t>
            </a:r>
          </a:p>
          <a:p>
            <a:pPr marL="342900" indent="-342900">
              <a:buAutoNum type="arabicPeriod" startAt="2"/>
            </a:pPr>
            <a:r>
              <a:rPr lang="en-US" sz="2400" b="1" u="sng" dirty="0" smtClean="0">
                <a:solidFill>
                  <a:srgbClr val="0000FF"/>
                </a:solidFill>
              </a:rPr>
              <a:t>Performance Level:</a:t>
            </a:r>
          </a:p>
          <a:p>
            <a:r>
              <a:rPr lang="en-US" sz="2400" dirty="0"/>
              <a:t> </a:t>
            </a:r>
            <a:r>
              <a:rPr lang="en-US" sz="2400" dirty="0" smtClean="0"/>
              <a:t>            </a:t>
            </a:r>
            <a:r>
              <a:rPr lang="en-US" sz="2400" dirty="0"/>
              <a:t>Converting the Current Employee Rating (numbers) into Performance Category (Text) by  using the </a:t>
            </a:r>
            <a:r>
              <a:rPr lang="en-US" sz="2400" dirty="0">
                <a:solidFill>
                  <a:srgbClr val="6600FF"/>
                </a:solidFill>
              </a:rPr>
              <a:t>formula</a:t>
            </a:r>
            <a:r>
              <a:rPr lang="en-US" sz="2400" dirty="0"/>
              <a:t>. </a:t>
            </a:r>
          </a:p>
          <a:p>
            <a:r>
              <a:rPr lang="en-IN" sz="2400" b="1" u="sng" dirty="0">
                <a:solidFill>
                  <a:srgbClr val="92D050"/>
                </a:solidFill>
              </a:rPr>
              <a:t>Performance Category </a:t>
            </a:r>
            <a:r>
              <a:rPr lang="en-IN" sz="2400" dirty="0"/>
              <a:t>=IF(Z8&gt;=5,"VERY HIGH",IF(Z8&gt;=4,"HIGH",IF(Z8&gt;=3,"MEDIUM",IF("TRUE","LOW</a:t>
            </a:r>
            <a:r>
              <a:rPr lang="en-IN" sz="2400" dirty="0" smtClean="0"/>
              <a:t>")))</a:t>
            </a:r>
          </a:p>
          <a:p>
            <a:r>
              <a:rPr lang="en-US" sz="2400" dirty="0" smtClean="0"/>
              <a:t>             </a:t>
            </a:r>
            <a:endParaRPr lang="en-IN" sz="2400" dirty="0"/>
          </a:p>
          <a:p>
            <a:endParaRPr lang="en-IN" sz="2400" dirty="0"/>
          </a:p>
          <a:p>
            <a:endParaRPr lang="en-IN" dirty="0"/>
          </a:p>
          <a:p>
            <a:endParaRPr lang="en-IN" dirty="0">
              <a:solidFill>
                <a:srgbClr val="6600FF"/>
              </a:solidFill>
            </a:endParaRPr>
          </a:p>
          <a:p>
            <a:endParaRPr lang="en-I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152400"/>
            <a:ext cx="10681335" cy="757556"/>
          </a:xfrm>
        </p:spPr>
        <p:txBody>
          <a:bodyPr/>
          <a:lstStyle/>
          <a:p>
            <a:r>
              <a:rPr lang="en-IN" spc="15" dirty="0">
                <a:solidFill>
                  <a:srgbClr val="CC0099"/>
                </a:solidFill>
              </a:rPr>
              <a:t>M</a:t>
            </a:r>
            <a:r>
              <a:rPr lang="en-IN" dirty="0">
                <a:solidFill>
                  <a:srgbClr val="CC0099"/>
                </a:solidFill>
              </a:rPr>
              <a:t>O</a:t>
            </a:r>
            <a:r>
              <a:rPr lang="en-IN" spc="-15" dirty="0">
                <a:solidFill>
                  <a:srgbClr val="CC0099"/>
                </a:solidFill>
              </a:rPr>
              <a:t>D</a:t>
            </a:r>
            <a:r>
              <a:rPr lang="en-IN" spc="-35" dirty="0">
                <a:solidFill>
                  <a:srgbClr val="CC0099"/>
                </a:solidFill>
              </a:rPr>
              <a:t>E</a:t>
            </a:r>
            <a:r>
              <a:rPr lang="en-IN" spc="-30" dirty="0">
                <a:solidFill>
                  <a:srgbClr val="CC0099"/>
                </a:solidFill>
              </a:rPr>
              <a:t>LL</a:t>
            </a:r>
            <a:r>
              <a:rPr lang="en-IN" spc="-5" dirty="0">
                <a:solidFill>
                  <a:srgbClr val="CC0099"/>
                </a:solidFill>
              </a:rPr>
              <a:t>I</a:t>
            </a:r>
            <a:r>
              <a:rPr lang="en-IN" spc="30" dirty="0">
                <a:solidFill>
                  <a:srgbClr val="CC0099"/>
                </a:solidFill>
              </a:rPr>
              <a:t>N</a:t>
            </a:r>
            <a:r>
              <a:rPr lang="en-IN" spc="5" dirty="0">
                <a:solidFill>
                  <a:srgbClr val="CC0099"/>
                </a:solidFill>
              </a:rPr>
              <a:t>G</a:t>
            </a:r>
            <a:r>
              <a:rPr lang="en-IN" dirty="0">
                <a:solidFill>
                  <a:srgbClr val="CC0099"/>
                </a:solidFill>
              </a:rPr>
              <a:t/>
            </a:r>
            <a:br>
              <a:rPr lang="en-IN" dirty="0">
                <a:solidFill>
                  <a:srgbClr val="CC0099"/>
                </a:solidFill>
              </a:rPr>
            </a:br>
            <a:endParaRPr lang="en-IN" dirty="0"/>
          </a:p>
        </p:txBody>
      </p:sp>
      <p:sp>
        <p:nvSpPr>
          <p:cNvPr id="4" name="TextBox 3"/>
          <p:cNvSpPr txBox="1"/>
          <p:nvPr/>
        </p:nvSpPr>
        <p:spPr>
          <a:xfrm>
            <a:off x="755332" y="856357"/>
            <a:ext cx="9455468" cy="6001643"/>
          </a:xfrm>
          <a:prstGeom prst="rect">
            <a:avLst/>
          </a:prstGeom>
          <a:noFill/>
        </p:spPr>
        <p:txBody>
          <a:bodyPr wrap="square" rtlCol="0">
            <a:spAutoFit/>
          </a:bodyPr>
          <a:lstStyle/>
          <a:p>
            <a:pPr marL="342900" indent="-342900">
              <a:buAutoNum type="arabicPeriod" startAt="3"/>
            </a:pPr>
            <a:r>
              <a:rPr lang="en-US" sz="2400" b="1" u="sng" dirty="0">
                <a:solidFill>
                  <a:srgbClr val="0000FF"/>
                </a:solidFill>
              </a:rPr>
              <a:t>Data Cleaning:</a:t>
            </a:r>
          </a:p>
          <a:p>
            <a:r>
              <a:rPr lang="en-US" sz="2400" dirty="0"/>
              <a:t>               First, identify  the missing value in the </a:t>
            </a:r>
            <a:r>
              <a:rPr lang="en-US" sz="2400" dirty="0" smtClean="0"/>
              <a:t>“Exit Date” </a:t>
            </a:r>
            <a:r>
              <a:rPr lang="en-US" sz="2400" dirty="0"/>
              <a:t>column by using the </a:t>
            </a:r>
            <a:r>
              <a:rPr lang="en-US" sz="2400" dirty="0">
                <a:solidFill>
                  <a:srgbClr val="6600FF"/>
                </a:solidFill>
              </a:rPr>
              <a:t>Conditional formatting </a:t>
            </a:r>
            <a:r>
              <a:rPr lang="en-US" sz="2400" dirty="0"/>
              <a:t>technique ( format cells with blanks and fill with red color). Then, remove the blank cells in the Exit Date column by using </a:t>
            </a:r>
            <a:r>
              <a:rPr lang="en-US" sz="2400" dirty="0" smtClean="0">
                <a:solidFill>
                  <a:srgbClr val="6600FF"/>
                </a:solidFill>
              </a:rPr>
              <a:t>Filtering</a:t>
            </a:r>
            <a:r>
              <a:rPr lang="en-US" sz="2400" dirty="0" smtClean="0"/>
              <a:t> </a:t>
            </a:r>
            <a:r>
              <a:rPr lang="en-US" sz="2400" dirty="0"/>
              <a:t>technique (filter by color and no fill).</a:t>
            </a:r>
          </a:p>
          <a:p>
            <a:endParaRPr lang="en-US" sz="2400" dirty="0"/>
          </a:p>
          <a:p>
            <a:endParaRPr lang="en-US" sz="2400" dirty="0"/>
          </a:p>
          <a:p>
            <a:r>
              <a:rPr lang="en-US" sz="2400" b="1" u="sng" dirty="0" smtClean="0">
                <a:solidFill>
                  <a:srgbClr val="0000FF"/>
                </a:solidFill>
              </a:rPr>
              <a:t>4. Pivot Table</a:t>
            </a:r>
            <a:r>
              <a:rPr lang="en-IN" sz="2400" b="1" u="sng" dirty="0" smtClean="0">
                <a:solidFill>
                  <a:srgbClr val="0000FF"/>
                </a:solidFill>
              </a:rPr>
              <a:t>:</a:t>
            </a:r>
          </a:p>
          <a:p>
            <a:r>
              <a:rPr lang="en-US" sz="2400" dirty="0"/>
              <a:t> </a:t>
            </a:r>
            <a:r>
              <a:rPr lang="en-US" sz="2400" dirty="0" smtClean="0"/>
              <a:t>       </a:t>
            </a:r>
            <a:r>
              <a:rPr lang="en-US" sz="2400" dirty="0" smtClean="0">
                <a:solidFill>
                  <a:srgbClr val="6600FF"/>
                </a:solidFill>
              </a:rPr>
              <a:t>Pivot Table </a:t>
            </a:r>
            <a:r>
              <a:rPr lang="en-US" sz="2400" dirty="0" smtClean="0"/>
              <a:t>helps to summarize and analyze large datasets by grouping and aggregating the data based on different performance metrics.</a:t>
            </a:r>
            <a:r>
              <a:rPr lang="en-US" sz="2400" dirty="0"/>
              <a:t> </a:t>
            </a:r>
            <a:r>
              <a:rPr lang="en-US" sz="2400" dirty="0" smtClean="0"/>
              <a:t> It also helps to visualize the data in an easily interpretable format, making trends and patterns more apparent.</a:t>
            </a:r>
          </a:p>
          <a:p>
            <a:r>
              <a:rPr lang="en-US" sz="2400" dirty="0" smtClean="0"/>
              <a:t>In this project, Pivot table is used to show the performance category of the employee based on the different business units.  We can also see only the male or female performance category of the different business units by using the filter option in the Pivot Table.</a:t>
            </a:r>
          </a:p>
        </p:txBody>
      </p:sp>
    </p:spTree>
    <p:extLst>
      <p:ext uri="{BB962C8B-B14F-4D97-AF65-F5344CB8AC3E}">
        <p14:creationId xmlns:p14="http://schemas.microsoft.com/office/powerpoint/2010/main" val="93735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a:solidFill>
                  <a:srgbClr val="CC0099"/>
                </a:solidFill>
              </a:rPr>
              <a:t>M</a:t>
            </a:r>
            <a:r>
              <a:rPr lang="en-IN" dirty="0">
                <a:solidFill>
                  <a:srgbClr val="CC0099"/>
                </a:solidFill>
              </a:rPr>
              <a:t>O</a:t>
            </a:r>
            <a:r>
              <a:rPr lang="en-IN" spc="-15" dirty="0">
                <a:solidFill>
                  <a:srgbClr val="CC0099"/>
                </a:solidFill>
              </a:rPr>
              <a:t>D</a:t>
            </a:r>
            <a:r>
              <a:rPr lang="en-IN" spc="-35" dirty="0">
                <a:solidFill>
                  <a:srgbClr val="CC0099"/>
                </a:solidFill>
              </a:rPr>
              <a:t>E</a:t>
            </a:r>
            <a:r>
              <a:rPr lang="en-IN" spc="-30" dirty="0">
                <a:solidFill>
                  <a:srgbClr val="CC0099"/>
                </a:solidFill>
              </a:rPr>
              <a:t>LL</a:t>
            </a:r>
            <a:r>
              <a:rPr lang="en-IN" spc="-5" dirty="0">
                <a:solidFill>
                  <a:srgbClr val="CC0099"/>
                </a:solidFill>
              </a:rPr>
              <a:t>I</a:t>
            </a:r>
            <a:r>
              <a:rPr lang="en-IN" spc="30" dirty="0">
                <a:solidFill>
                  <a:srgbClr val="CC0099"/>
                </a:solidFill>
              </a:rPr>
              <a:t>N</a:t>
            </a:r>
            <a:r>
              <a:rPr lang="en-IN" spc="5" dirty="0">
                <a:solidFill>
                  <a:srgbClr val="CC0099"/>
                </a:solidFill>
              </a:rPr>
              <a:t>G</a:t>
            </a:r>
            <a:endParaRPr lang="en-IN" dirty="0"/>
          </a:p>
        </p:txBody>
      </p:sp>
      <p:sp>
        <p:nvSpPr>
          <p:cNvPr id="3" name="TextBox 2"/>
          <p:cNvSpPr txBox="1"/>
          <p:nvPr/>
        </p:nvSpPr>
        <p:spPr>
          <a:xfrm>
            <a:off x="755332" y="1524000"/>
            <a:ext cx="9988868" cy="6647974"/>
          </a:xfrm>
          <a:prstGeom prst="rect">
            <a:avLst/>
          </a:prstGeom>
          <a:noFill/>
        </p:spPr>
        <p:txBody>
          <a:bodyPr wrap="square" rtlCol="0">
            <a:spAutoFit/>
          </a:bodyPr>
          <a:lstStyle/>
          <a:p>
            <a:pPr marL="342900" indent="-342900">
              <a:buAutoNum type="arabicPeriod" startAt="5"/>
            </a:pPr>
            <a:r>
              <a:rPr lang="en-US" sz="2400" b="1" u="sng" dirty="0">
                <a:solidFill>
                  <a:srgbClr val="0000FF"/>
                </a:solidFill>
              </a:rPr>
              <a:t>Slicer:</a:t>
            </a:r>
          </a:p>
          <a:p>
            <a:r>
              <a:rPr lang="en-US" sz="2400" dirty="0"/>
              <a:t>       In this project, </a:t>
            </a:r>
            <a:r>
              <a:rPr lang="en-US" sz="2400" dirty="0">
                <a:solidFill>
                  <a:srgbClr val="6600FF"/>
                </a:solidFill>
              </a:rPr>
              <a:t>slicer</a:t>
            </a:r>
            <a:r>
              <a:rPr lang="en-US" sz="2400" dirty="0"/>
              <a:t> is used to show the different employee type like part-time, full-time and contract. For example,  if we choose the full-time employee type in the slicer, we can see only the performance category of full-time employee based on the different business units </a:t>
            </a:r>
            <a:r>
              <a:rPr lang="en-US" sz="2400" dirty="0" smtClean="0"/>
              <a:t>.</a:t>
            </a:r>
          </a:p>
          <a:p>
            <a:r>
              <a:rPr lang="en-US" sz="2400" b="1" dirty="0" smtClean="0">
                <a:solidFill>
                  <a:srgbClr val="0000FF"/>
                </a:solidFill>
              </a:rPr>
              <a:t>6. </a:t>
            </a:r>
            <a:r>
              <a:rPr lang="en-US" sz="2400" b="1" u="sng" dirty="0" smtClean="0">
                <a:solidFill>
                  <a:srgbClr val="0000FF"/>
                </a:solidFill>
              </a:rPr>
              <a:t>Charts:</a:t>
            </a:r>
          </a:p>
          <a:p>
            <a:r>
              <a:rPr lang="en-US" sz="2400" dirty="0" smtClean="0">
                <a:solidFill>
                  <a:srgbClr val="0000FF"/>
                </a:solidFill>
              </a:rPr>
              <a:t>     </a:t>
            </a:r>
            <a:r>
              <a:rPr lang="en-US" sz="2400" dirty="0" smtClean="0"/>
              <a:t>In this project, </a:t>
            </a:r>
            <a:r>
              <a:rPr lang="en-US" sz="2400" dirty="0" smtClean="0">
                <a:solidFill>
                  <a:srgbClr val="6600FF"/>
                </a:solidFill>
              </a:rPr>
              <a:t>Bar Chart </a:t>
            </a:r>
            <a:r>
              <a:rPr lang="en-US" sz="2400" dirty="0" smtClean="0"/>
              <a:t>is used to show the pictorial representation of the performance category of the employee  from a different business unit. We can also see only the male or female performance category of the employee separately.</a:t>
            </a:r>
          </a:p>
          <a:p>
            <a:r>
              <a:rPr lang="en-US" sz="2400" dirty="0"/>
              <a:t> </a:t>
            </a:r>
            <a:r>
              <a:rPr lang="en-US" sz="2400" dirty="0" smtClean="0"/>
              <a:t>    In this project, </a:t>
            </a:r>
            <a:r>
              <a:rPr lang="en-US" sz="2400" dirty="0" smtClean="0">
                <a:solidFill>
                  <a:srgbClr val="6600FF"/>
                </a:solidFill>
              </a:rPr>
              <a:t>Pie chart </a:t>
            </a:r>
            <a:r>
              <a:rPr lang="en-US" sz="2400" dirty="0" smtClean="0"/>
              <a:t>is used to show the pictorial representation of the specifically high performance category of the employee from a different business unit with a  Data Label.</a:t>
            </a:r>
          </a:p>
          <a:p>
            <a:endParaRPr lang="en-US" sz="2400" b="1" u="sng" dirty="0" smtClean="0">
              <a:solidFill>
                <a:srgbClr val="0000FF"/>
              </a:solidFill>
            </a:endParaRPr>
          </a:p>
          <a:p>
            <a:endParaRPr lang="en-US" sz="2400" b="1" u="sng" dirty="0" smtClean="0">
              <a:solidFill>
                <a:srgbClr val="0000FF"/>
              </a:solidFill>
            </a:endParaRPr>
          </a:p>
          <a:p>
            <a:endParaRPr lang="en-US" sz="2400" b="1" u="sng" dirty="0">
              <a:solidFill>
                <a:srgbClr val="0000FF"/>
              </a:solidFill>
            </a:endParaRPr>
          </a:p>
          <a:p>
            <a:endParaRPr lang="en-US" sz="2400" dirty="0"/>
          </a:p>
          <a:p>
            <a:endParaRPr lang="en-IN" dirty="0"/>
          </a:p>
        </p:txBody>
      </p:sp>
    </p:spTree>
    <p:extLst>
      <p:ext uri="{BB962C8B-B14F-4D97-AF65-F5344CB8AC3E}">
        <p14:creationId xmlns:p14="http://schemas.microsoft.com/office/powerpoint/2010/main" val="37765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685800"/>
            <a:ext cx="10681335" cy="838200"/>
          </a:xfrm>
        </p:spPr>
        <p:txBody>
          <a:bodyPr/>
          <a:lstStyle/>
          <a:p>
            <a:r>
              <a:rPr lang="en-IN" spc="15" dirty="0">
                <a:solidFill>
                  <a:srgbClr val="CC0099"/>
                </a:solidFill>
              </a:rPr>
              <a:t>M</a:t>
            </a:r>
            <a:r>
              <a:rPr lang="en-IN" dirty="0">
                <a:solidFill>
                  <a:srgbClr val="CC0099"/>
                </a:solidFill>
              </a:rPr>
              <a:t>O</a:t>
            </a:r>
            <a:r>
              <a:rPr lang="en-IN" spc="-15" dirty="0">
                <a:solidFill>
                  <a:srgbClr val="CC0099"/>
                </a:solidFill>
              </a:rPr>
              <a:t>D</a:t>
            </a:r>
            <a:r>
              <a:rPr lang="en-IN" spc="-35" dirty="0">
                <a:solidFill>
                  <a:srgbClr val="CC0099"/>
                </a:solidFill>
              </a:rPr>
              <a:t>E</a:t>
            </a:r>
            <a:r>
              <a:rPr lang="en-IN" spc="-30" dirty="0">
                <a:solidFill>
                  <a:srgbClr val="CC0099"/>
                </a:solidFill>
              </a:rPr>
              <a:t>LL</a:t>
            </a:r>
            <a:r>
              <a:rPr lang="en-IN" spc="-5" dirty="0">
                <a:solidFill>
                  <a:srgbClr val="CC0099"/>
                </a:solidFill>
              </a:rPr>
              <a:t>I</a:t>
            </a:r>
            <a:r>
              <a:rPr lang="en-IN" spc="30" dirty="0">
                <a:solidFill>
                  <a:srgbClr val="CC0099"/>
                </a:solidFill>
              </a:rPr>
              <a:t>N</a:t>
            </a:r>
            <a:r>
              <a:rPr lang="en-IN" spc="5" dirty="0">
                <a:solidFill>
                  <a:srgbClr val="CC0099"/>
                </a:solidFill>
              </a:rPr>
              <a:t>G</a:t>
            </a:r>
            <a:r>
              <a:rPr lang="en-IN" dirty="0">
                <a:solidFill>
                  <a:srgbClr val="CC0099"/>
                </a:solidFill>
              </a:rPr>
              <a:t/>
            </a:r>
            <a:br>
              <a:rPr lang="en-IN" dirty="0">
                <a:solidFill>
                  <a:srgbClr val="CC0099"/>
                </a:solidFill>
              </a:rPr>
            </a:br>
            <a:endParaRPr lang="en-IN" dirty="0"/>
          </a:p>
        </p:txBody>
      </p:sp>
      <p:sp>
        <p:nvSpPr>
          <p:cNvPr id="5" name="TextBox 4"/>
          <p:cNvSpPr txBox="1"/>
          <p:nvPr/>
        </p:nvSpPr>
        <p:spPr>
          <a:xfrm>
            <a:off x="755332" y="2057400"/>
            <a:ext cx="9074468" cy="2308324"/>
          </a:xfrm>
          <a:prstGeom prst="rect">
            <a:avLst/>
          </a:prstGeom>
          <a:noFill/>
        </p:spPr>
        <p:txBody>
          <a:bodyPr wrap="square" rtlCol="0">
            <a:spAutoFit/>
          </a:bodyPr>
          <a:lstStyle/>
          <a:p>
            <a:r>
              <a:rPr lang="en-US" dirty="0" smtClean="0"/>
              <a:t>     </a:t>
            </a:r>
            <a:r>
              <a:rPr lang="en-US" sz="2400" dirty="0" smtClean="0"/>
              <a:t>In this project, </a:t>
            </a:r>
            <a:r>
              <a:rPr lang="en-US" sz="2400" dirty="0" smtClean="0">
                <a:solidFill>
                  <a:srgbClr val="6600FF"/>
                </a:solidFill>
              </a:rPr>
              <a:t>Line Chart </a:t>
            </a:r>
            <a:r>
              <a:rPr lang="en-US" sz="2400" dirty="0" smtClean="0"/>
              <a:t>is used to show the pictorial representation of the different performance category of the employee  from a different business unit.</a:t>
            </a:r>
          </a:p>
          <a:p>
            <a:r>
              <a:rPr lang="en-US" sz="2400" dirty="0" smtClean="0"/>
              <a:t>In Line chart, Trend line is used to show the low performance category of the employee and the equation of the trend line is also shown in the line chart.</a:t>
            </a:r>
            <a:endParaRPr lang="en-IN" sz="2400" dirty="0"/>
          </a:p>
        </p:txBody>
      </p:sp>
    </p:spTree>
    <p:extLst>
      <p:ext uri="{BB962C8B-B14F-4D97-AF65-F5344CB8AC3E}">
        <p14:creationId xmlns:p14="http://schemas.microsoft.com/office/powerpoint/2010/main" val="299173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solidFill>
                  <a:srgbClr val="CC0099"/>
                </a:solidFill>
              </a:rPr>
              <a:t>R</a:t>
            </a:r>
            <a:r>
              <a:rPr spc="-40" dirty="0">
                <a:solidFill>
                  <a:srgbClr val="CC0099"/>
                </a:solidFill>
              </a:rPr>
              <a:t>E</a:t>
            </a:r>
            <a:r>
              <a:rPr spc="15" dirty="0">
                <a:solidFill>
                  <a:srgbClr val="CC0099"/>
                </a:solidFill>
              </a:rPr>
              <a:t>S</a:t>
            </a:r>
            <a:r>
              <a:rPr spc="-30" dirty="0">
                <a:solidFill>
                  <a:srgbClr val="CC0099"/>
                </a:solidFill>
              </a:rPr>
              <a:t>U</a:t>
            </a:r>
            <a:r>
              <a:rPr spc="-405" dirty="0">
                <a:solidFill>
                  <a:srgbClr val="CC0099"/>
                </a:solidFill>
              </a:rPr>
              <a:t>L</a:t>
            </a:r>
            <a:r>
              <a:rPr dirty="0">
                <a:solidFill>
                  <a:srgbClr val="CC0099"/>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755332" y="1143633"/>
            <a:ext cx="9055418" cy="55016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C0099"/>
                </a:solidFill>
              </a:rPr>
              <a:t>R</a:t>
            </a:r>
            <a:r>
              <a:rPr lang="en-IN" spc="-40" dirty="0">
                <a:solidFill>
                  <a:srgbClr val="CC0099"/>
                </a:solidFill>
              </a:rPr>
              <a:t>E</a:t>
            </a:r>
            <a:r>
              <a:rPr lang="en-IN" spc="15" dirty="0">
                <a:solidFill>
                  <a:srgbClr val="CC0099"/>
                </a:solidFill>
              </a:rPr>
              <a:t>S</a:t>
            </a:r>
            <a:r>
              <a:rPr lang="en-IN" spc="-30" dirty="0">
                <a:solidFill>
                  <a:srgbClr val="CC0099"/>
                </a:solidFill>
              </a:rPr>
              <a:t>U</a:t>
            </a:r>
            <a:r>
              <a:rPr lang="en-IN" spc="-405" dirty="0">
                <a:solidFill>
                  <a:srgbClr val="CC0099"/>
                </a:solidFill>
              </a:rPr>
              <a:t>L</a:t>
            </a:r>
            <a:r>
              <a:rPr lang="en-IN" dirty="0">
                <a:solidFill>
                  <a:srgbClr val="CC0099"/>
                </a:solidFill>
              </a:rPr>
              <a:t>TS</a:t>
            </a:r>
          </a:p>
        </p:txBody>
      </p:sp>
      <p:pic>
        <p:nvPicPr>
          <p:cNvPr id="4" name="Picture 3"/>
          <p:cNvPicPr>
            <a:picLocks noChangeAspect="1"/>
          </p:cNvPicPr>
          <p:nvPr/>
        </p:nvPicPr>
        <p:blipFill>
          <a:blip r:embed="rId2"/>
          <a:stretch>
            <a:fillRect/>
          </a:stretch>
        </p:blipFill>
        <p:spPr>
          <a:xfrm>
            <a:off x="838200" y="1371600"/>
            <a:ext cx="9296400" cy="5257800"/>
          </a:xfrm>
          <a:prstGeom prst="rect">
            <a:avLst/>
          </a:prstGeom>
        </p:spPr>
      </p:pic>
      <p:sp>
        <p:nvSpPr>
          <p:cNvPr id="7" name="TextBox 6"/>
          <p:cNvSpPr txBox="1"/>
          <p:nvPr/>
        </p:nvSpPr>
        <p:spPr>
          <a:xfrm>
            <a:off x="4495800" y="1676400"/>
            <a:ext cx="1981200" cy="461665"/>
          </a:xfrm>
          <a:prstGeom prst="rect">
            <a:avLst/>
          </a:prstGeom>
          <a:noFill/>
        </p:spPr>
        <p:txBody>
          <a:bodyPr wrap="square" rtlCol="0">
            <a:spAutoFit/>
          </a:bodyPr>
          <a:lstStyle/>
          <a:p>
            <a:r>
              <a:rPr lang="en-US" sz="2400" b="1" u="sng" dirty="0" smtClean="0">
                <a:solidFill>
                  <a:schemeClr val="tx1">
                    <a:lumMod val="65000"/>
                    <a:lumOff val="35000"/>
                  </a:schemeClr>
                </a:solidFill>
              </a:rPr>
              <a:t>Pie Chart</a:t>
            </a:r>
            <a:endParaRPr lang="en-IN" sz="2400" b="1" u="sng" dirty="0">
              <a:solidFill>
                <a:schemeClr val="tx1">
                  <a:lumMod val="65000"/>
                  <a:lumOff val="35000"/>
                </a:schemeClr>
              </a:solidFill>
            </a:endParaRPr>
          </a:p>
        </p:txBody>
      </p:sp>
    </p:spTree>
    <p:extLst>
      <p:ext uri="{BB962C8B-B14F-4D97-AF65-F5344CB8AC3E}">
        <p14:creationId xmlns:p14="http://schemas.microsoft.com/office/powerpoint/2010/main" val="304122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C0099"/>
                </a:solidFill>
              </a:rPr>
              <a:t>R</a:t>
            </a:r>
            <a:r>
              <a:rPr lang="en-IN" spc="-40" dirty="0">
                <a:solidFill>
                  <a:srgbClr val="CC0099"/>
                </a:solidFill>
              </a:rPr>
              <a:t>E</a:t>
            </a:r>
            <a:r>
              <a:rPr lang="en-IN" spc="15" dirty="0">
                <a:solidFill>
                  <a:srgbClr val="CC0099"/>
                </a:solidFill>
              </a:rPr>
              <a:t>S</a:t>
            </a:r>
            <a:r>
              <a:rPr lang="en-IN" spc="-30" dirty="0">
                <a:solidFill>
                  <a:srgbClr val="CC0099"/>
                </a:solidFill>
              </a:rPr>
              <a:t>U</a:t>
            </a:r>
            <a:r>
              <a:rPr lang="en-IN" spc="-405" dirty="0">
                <a:solidFill>
                  <a:srgbClr val="CC0099"/>
                </a:solidFill>
              </a:rPr>
              <a:t>L</a:t>
            </a:r>
            <a:r>
              <a:rPr lang="en-IN" dirty="0">
                <a:solidFill>
                  <a:srgbClr val="CC0099"/>
                </a:solidFill>
              </a:rPr>
              <a:t>TS</a:t>
            </a:r>
            <a:endParaRPr lang="en-IN" dirty="0"/>
          </a:p>
        </p:txBody>
      </p:sp>
      <p:pic>
        <p:nvPicPr>
          <p:cNvPr id="4" name="Picture 3"/>
          <p:cNvPicPr>
            <a:picLocks noChangeAspect="1"/>
          </p:cNvPicPr>
          <p:nvPr/>
        </p:nvPicPr>
        <p:blipFill>
          <a:blip r:embed="rId2"/>
          <a:stretch>
            <a:fillRect/>
          </a:stretch>
        </p:blipFill>
        <p:spPr>
          <a:xfrm>
            <a:off x="838200" y="1129779"/>
            <a:ext cx="8157155" cy="5182049"/>
          </a:xfrm>
          <a:prstGeom prst="rect">
            <a:avLst/>
          </a:prstGeom>
        </p:spPr>
      </p:pic>
    </p:spTree>
    <p:extLst>
      <p:ext uri="{BB962C8B-B14F-4D97-AF65-F5344CB8AC3E}">
        <p14:creationId xmlns:p14="http://schemas.microsoft.com/office/powerpoint/2010/main" val="42585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CC0099"/>
                </a:solidFill>
                <a:latin typeface="Times New Roman" panose="02020603050405020304" pitchFamily="18" charset="0"/>
                <a:cs typeface="Times New Roman" panose="02020603050405020304" pitchFamily="18" charset="0"/>
              </a:rPr>
              <a:t>C</a:t>
            </a:r>
            <a:r>
              <a:rPr lang="en-US" dirty="0" smtClean="0">
                <a:solidFill>
                  <a:srgbClr val="CC0099"/>
                </a:solidFill>
                <a:latin typeface="Times New Roman" panose="02020603050405020304" pitchFamily="18" charset="0"/>
                <a:cs typeface="Times New Roman" panose="02020603050405020304" pitchFamily="18" charset="0"/>
              </a:rPr>
              <a:t>onclusion</a:t>
            </a:r>
            <a:endParaRPr lang="en-IN" dirty="0">
              <a:solidFill>
                <a:srgbClr val="CC0099"/>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55332" y="1371600"/>
            <a:ext cx="9455468" cy="5262979"/>
          </a:xfrm>
          <a:prstGeom prst="rect">
            <a:avLst/>
          </a:prstGeom>
          <a:noFill/>
        </p:spPr>
        <p:txBody>
          <a:bodyPr wrap="square" rtlCol="0">
            <a:spAutoFit/>
          </a:bodyPr>
          <a:lstStyle/>
          <a:p>
            <a:r>
              <a:rPr lang="en-US" sz="2800" dirty="0" smtClean="0"/>
              <a:t>The “Employee Performance Analysis Using Excel” project provides a robust and user-friendly solution for evaluating and managing employee performance.  By leveraging Excel’s powerful tools such as conditional formatting, filtering, formulas, pivot table, slicer and graph, 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5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CC0099"/>
                </a:solidFill>
              </a:rPr>
              <a:t>PROJECT</a:t>
            </a:r>
            <a:r>
              <a:rPr sz="4250" spc="-85" dirty="0">
                <a:solidFill>
                  <a:srgbClr val="CC0099"/>
                </a:solidFill>
              </a:rPr>
              <a:t> </a:t>
            </a:r>
            <a:r>
              <a:rPr sz="4250" spc="25" dirty="0">
                <a:solidFill>
                  <a:srgbClr val="CC0099"/>
                </a:solidFill>
              </a:rPr>
              <a:t>TITLE</a:t>
            </a:r>
            <a:endParaRPr sz="4250" dirty="0">
              <a:solidFill>
                <a:srgbClr val="CC0099"/>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06600"/>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0066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CC0099"/>
                </a:solidFill>
              </a:rPr>
              <a:t>A</a:t>
            </a:r>
            <a:r>
              <a:rPr spc="-5" dirty="0">
                <a:solidFill>
                  <a:srgbClr val="CC0099"/>
                </a:solidFill>
              </a:rPr>
              <a:t>G</a:t>
            </a:r>
            <a:r>
              <a:rPr spc="-35" dirty="0">
                <a:solidFill>
                  <a:srgbClr val="CC0099"/>
                </a:solidFill>
              </a:rPr>
              <a:t>E</a:t>
            </a:r>
            <a:r>
              <a:rPr spc="15" dirty="0">
                <a:solidFill>
                  <a:srgbClr val="CC0099"/>
                </a:solidFill>
              </a:rPr>
              <a:t>N</a:t>
            </a:r>
            <a:r>
              <a:rPr dirty="0">
                <a:solidFill>
                  <a:srgbClr val="CC0099"/>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7A7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7A7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smtClean="0">
                <a:solidFill>
                  <a:srgbClr val="0D7A7D"/>
                </a:solidFill>
                <a:effectLst/>
                <a:latin typeface="Times New Roman" panose="02020603050405020304" pitchFamily="18" charset="0"/>
                <a:cs typeface="Times New Roman" panose="02020603050405020304" pitchFamily="18" charset="0"/>
              </a:rPr>
              <a:t>Project </a:t>
            </a:r>
            <a:r>
              <a:rPr lang="en-US" sz="2800" b="0" i="0" dirty="0">
                <a:solidFill>
                  <a:srgbClr val="0D7A7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a:solidFill>
                  <a:srgbClr val="0D7A7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7A7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7A7D"/>
                </a:solidFill>
                <a:latin typeface="Times New Roman" panose="02020603050405020304" pitchFamily="18" charset="0"/>
                <a:cs typeface="Times New Roman" panose="02020603050405020304" pitchFamily="18" charset="0"/>
              </a:rPr>
              <a:t>Dataset Description</a:t>
            </a:r>
            <a:endParaRPr lang="en-US" sz="2800" b="0" i="0" dirty="0">
              <a:solidFill>
                <a:srgbClr val="0D7A7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7A7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7A7D"/>
                </a:solidFill>
                <a:effectLst/>
                <a:latin typeface="Times New Roman" panose="02020603050405020304" pitchFamily="18" charset="0"/>
                <a:cs typeface="Times New Roman" panose="02020603050405020304" pitchFamily="18" charset="0"/>
              </a:rPr>
              <a:t>Results and </a:t>
            </a:r>
            <a:r>
              <a:rPr lang="en-US" sz="2800" dirty="0">
                <a:solidFill>
                  <a:srgbClr val="0D7A7D"/>
                </a:solidFill>
                <a:latin typeface="Times New Roman" panose="02020603050405020304" pitchFamily="18" charset="0"/>
                <a:cs typeface="Times New Roman" panose="02020603050405020304" pitchFamily="18" charset="0"/>
              </a:rPr>
              <a:t>Discussion</a:t>
            </a:r>
            <a:endParaRPr lang="en-US" sz="2800" b="0" i="0" dirty="0">
              <a:solidFill>
                <a:srgbClr val="0D7A7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7A7D"/>
                </a:solidFill>
                <a:effectLst/>
                <a:latin typeface="Times New Roman" panose="02020603050405020304" pitchFamily="18" charset="0"/>
                <a:cs typeface="Times New Roman" panose="02020603050405020304" pitchFamily="18" charset="0"/>
              </a:rPr>
              <a:t>Conclusion</a:t>
            </a:r>
          </a:p>
          <a:p>
            <a:endParaRPr lang="en-IN" sz="2800" dirty="0">
              <a:solidFill>
                <a:srgbClr val="0D7A7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CC0099"/>
                </a:solidFill>
              </a:rPr>
              <a:t>P</a:t>
            </a:r>
            <a:r>
              <a:rPr sz="4250" spc="15" dirty="0">
                <a:solidFill>
                  <a:srgbClr val="CC0099"/>
                </a:solidFill>
              </a:rPr>
              <a:t>ROB</a:t>
            </a:r>
            <a:r>
              <a:rPr sz="4250" spc="55" dirty="0">
                <a:solidFill>
                  <a:srgbClr val="CC0099"/>
                </a:solidFill>
              </a:rPr>
              <a:t>L</a:t>
            </a:r>
            <a:r>
              <a:rPr sz="4250" spc="-20" dirty="0">
                <a:solidFill>
                  <a:srgbClr val="CC0099"/>
                </a:solidFill>
              </a:rPr>
              <a:t>E</a:t>
            </a:r>
            <a:r>
              <a:rPr sz="4250" spc="20" dirty="0">
                <a:solidFill>
                  <a:srgbClr val="CC0099"/>
                </a:solidFill>
              </a:rPr>
              <a:t>M</a:t>
            </a:r>
            <a:r>
              <a:rPr sz="4250" dirty="0">
                <a:solidFill>
                  <a:srgbClr val="CC0099"/>
                </a:solidFill>
              </a:rPr>
              <a:t>	</a:t>
            </a:r>
            <a:r>
              <a:rPr sz="4250" spc="10" dirty="0">
                <a:solidFill>
                  <a:srgbClr val="CC0099"/>
                </a:solidFill>
              </a:rPr>
              <a:t>S</a:t>
            </a:r>
            <a:r>
              <a:rPr sz="4250" spc="-370" dirty="0">
                <a:solidFill>
                  <a:srgbClr val="CC0099"/>
                </a:solidFill>
              </a:rPr>
              <a:t>T</a:t>
            </a:r>
            <a:r>
              <a:rPr sz="4250" spc="-375" dirty="0">
                <a:solidFill>
                  <a:srgbClr val="CC0099"/>
                </a:solidFill>
              </a:rPr>
              <a:t>A</a:t>
            </a:r>
            <a:r>
              <a:rPr sz="4250" spc="15" dirty="0">
                <a:solidFill>
                  <a:srgbClr val="CC0099"/>
                </a:solidFill>
              </a:rPr>
              <a:t>T</a:t>
            </a:r>
            <a:r>
              <a:rPr sz="4250" spc="-10" dirty="0">
                <a:solidFill>
                  <a:srgbClr val="CC0099"/>
                </a:solidFill>
              </a:rPr>
              <a:t>E</a:t>
            </a:r>
            <a:r>
              <a:rPr sz="4250" spc="-20" dirty="0">
                <a:solidFill>
                  <a:srgbClr val="CC0099"/>
                </a:solidFill>
              </a:rPr>
              <a:t>ME</a:t>
            </a:r>
            <a:r>
              <a:rPr sz="4250" spc="10" dirty="0">
                <a:solidFill>
                  <a:srgbClr val="CC0099"/>
                </a:solidFill>
              </a:rPr>
              <a:t>NT</a:t>
            </a:r>
            <a:endParaRPr sz="4250" dirty="0">
              <a:solidFill>
                <a:srgbClr val="CC0099"/>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34072" y="2106029"/>
            <a:ext cx="6938328" cy="3970318"/>
          </a:xfrm>
          <a:prstGeom prst="rect">
            <a:avLst/>
          </a:prstGeom>
          <a:noFill/>
        </p:spPr>
        <p:txBody>
          <a:bodyPr wrap="square" rtlCol="0">
            <a:spAutoFit/>
          </a:bodyPr>
          <a:lstStyle/>
          <a:p>
            <a:r>
              <a:rPr lang="en-US" sz="2800" dirty="0" smtClean="0"/>
              <a:t>Employee Performance analysis using Excel helps to identify the strengths and weaknesses of the employees with the help of performance category.  The analysis helps in making informed decisions regarding training needs, promotions, and overall optimization.  The analysis also helps to motivate the employees to achieve the goal of the organization.</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465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CC0099"/>
                </a:solidFill>
              </a:rPr>
              <a:t>PROJECT	</a:t>
            </a:r>
            <a:r>
              <a:rPr sz="4250" spc="-20" dirty="0">
                <a:solidFill>
                  <a:srgbClr val="CC0099"/>
                </a:solidFill>
              </a:rPr>
              <a:t>OVERVIEW</a:t>
            </a:r>
            <a:endParaRPr sz="4250" dirty="0">
              <a:solidFill>
                <a:srgbClr val="CC0099"/>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23245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9776" y="1828800"/>
            <a:ext cx="7918450" cy="4832092"/>
          </a:xfrm>
          <a:prstGeom prst="rect">
            <a:avLst/>
          </a:prstGeom>
          <a:noFill/>
        </p:spPr>
        <p:txBody>
          <a:bodyPr wrap="square" rtlCol="0">
            <a:spAutoFit/>
          </a:bodyPr>
          <a:lstStyle/>
          <a:p>
            <a:r>
              <a:rPr lang="en-US" sz="2800" dirty="0" smtClean="0"/>
              <a:t>The project “Employee Performance Analysis Using Excel” aims to systematically evaluate employee productivity and effectiveness by using Excel’s analytical tools.  The data will be processed and analyzed using Excel functions like conditional formatting, filtering, formulas, pivot tables, slicer and charts.  The outcome will help in identifying top performers and making data-driven decisions for performance improvement.  The Final result will include a detailed report and data visualization for easy interpretation and strategic planning.</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CC0099"/>
                </a:solidFill>
              </a:rPr>
              <a:t>W</a:t>
            </a:r>
            <a:r>
              <a:rPr sz="3200" spc="-20" dirty="0">
                <a:solidFill>
                  <a:srgbClr val="CC0099"/>
                </a:solidFill>
              </a:rPr>
              <a:t>H</a:t>
            </a:r>
            <a:r>
              <a:rPr sz="3200" spc="20" dirty="0">
                <a:solidFill>
                  <a:srgbClr val="CC0099"/>
                </a:solidFill>
              </a:rPr>
              <a:t>O</a:t>
            </a:r>
            <a:r>
              <a:rPr sz="3200" spc="-235" dirty="0">
                <a:solidFill>
                  <a:srgbClr val="CC0099"/>
                </a:solidFill>
              </a:rPr>
              <a:t> </a:t>
            </a:r>
            <a:r>
              <a:rPr sz="3200" spc="-10" dirty="0">
                <a:solidFill>
                  <a:srgbClr val="CC0099"/>
                </a:solidFill>
              </a:rPr>
              <a:t>AR</a:t>
            </a:r>
            <a:r>
              <a:rPr sz="3200" spc="15" dirty="0">
                <a:solidFill>
                  <a:srgbClr val="CC0099"/>
                </a:solidFill>
              </a:rPr>
              <a:t>E</a:t>
            </a:r>
            <a:r>
              <a:rPr sz="3200" spc="-35" dirty="0">
                <a:solidFill>
                  <a:srgbClr val="CC0099"/>
                </a:solidFill>
              </a:rPr>
              <a:t> </a:t>
            </a:r>
            <a:r>
              <a:rPr sz="3200" spc="-10" dirty="0">
                <a:solidFill>
                  <a:srgbClr val="CC0099"/>
                </a:solidFill>
              </a:rPr>
              <a:t>T</a:t>
            </a:r>
            <a:r>
              <a:rPr sz="3200" spc="-15" dirty="0">
                <a:solidFill>
                  <a:srgbClr val="CC0099"/>
                </a:solidFill>
              </a:rPr>
              <a:t>H</a:t>
            </a:r>
            <a:r>
              <a:rPr sz="3200" spc="15" dirty="0">
                <a:solidFill>
                  <a:srgbClr val="CC0099"/>
                </a:solidFill>
              </a:rPr>
              <a:t>E</a:t>
            </a:r>
            <a:r>
              <a:rPr sz="3200" spc="-35" dirty="0">
                <a:solidFill>
                  <a:srgbClr val="CC0099"/>
                </a:solidFill>
              </a:rPr>
              <a:t> </a:t>
            </a:r>
            <a:r>
              <a:rPr sz="3200" spc="-20" dirty="0">
                <a:solidFill>
                  <a:srgbClr val="CC0099"/>
                </a:solidFill>
              </a:rPr>
              <a:t>E</a:t>
            </a:r>
            <a:r>
              <a:rPr sz="3200" spc="30" dirty="0">
                <a:solidFill>
                  <a:srgbClr val="CC0099"/>
                </a:solidFill>
              </a:rPr>
              <a:t>N</a:t>
            </a:r>
            <a:r>
              <a:rPr sz="3200" spc="15" dirty="0">
                <a:solidFill>
                  <a:srgbClr val="CC0099"/>
                </a:solidFill>
              </a:rPr>
              <a:t>D</a:t>
            </a:r>
            <a:r>
              <a:rPr sz="3200" spc="-45" dirty="0">
                <a:solidFill>
                  <a:srgbClr val="CC0099"/>
                </a:solidFill>
              </a:rPr>
              <a:t> </a:t>
            </a:r>
            <a:r>
              <a:rPr sz="3200" dirty="0">
                <a:solidFill>
                  <a:srgbClr val="CC0099"/>
                </a:solidFill>
              </a:rPr>
              <a:t>U</a:t>
            </a:r>
            <a:r>
              <a:rPr sz="3200" spc="10" dirty="0">
                <a:solidFill>
                  <a:srgbClr val="CC0099"/>
                </a:solidFill>
              </a:rPr>
              <a:t>S</a:t>
            </a:r>
            <a:r>
              <a:rPr sz="3200" spc="-25" dirty="0">
                <a:solidFill>
                  <a:srgbClr val="CC0099"/>
                </a:solidFill>
              </a:rPr>
              <a:t>E</a:t>
            </a:r>
            <a:r>
              <a:rPr sz="3200" spc="-10" dirty="0">
                <a:solidFill>
                  <a:srgbClr val="CC0099"/>
                </a:solidFill>
              </a:rPr>
              <a:t>R</a:t>
            </a:r>
            <a:r>
              <a:rPr sz="3200" spc="5" dirty="0">
                <a:solidFill>
                  <a:srgbClr val="CC0099"/>
                </a:solidFill>
              </a:rPr>
              <a:t>S?</a:t>
            </a:r>
            <a:endParaRPr sz="3200" dirty="0">
              <a:solidFill>
                <a:srgbClr val="CC0099"/>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p:cNvPicPr>
            <a:picLocks noChangeAspect="1"/>
          </p:cNvPicPr>
          <p:nvPr/>
        </p:nvPicPr>
        <p:blipFill>
          <a:blip r:embed="rId3"/>
          <a:stretch>
            <a:fillRect/>
          </a:stretch>
        </p:blipFill>
        <p:spPr>
          <a:xfrm>
            <a:off x="2143125" y="1515046"/>
            <a:ext cx="2438400" cy="1741957"/>
          </a:xfrm>
          <a:prstGeom prst="rect">
            <a:avLst/>
          </a:prstGeom>
        </p:spPr>
      </p:pic>
      <p:sp>
        <p:nvSpPr>
          <p:cNvPr id="12" name="TextBox 11"/>
          <p:cNvSpPr txBox="1"/>
          <p:nvPr/>
        </p:nvSpPr>
        <p:spPr>
          <a:xfrm>
            <a:off x="699452" y="1857375"/>
            <a:ext cx="6539548"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2">
                    <a:lumMod val="50000"/>
                  </a:schemeClr>
                </a:solidFill>
              </a:rPr>
              <a:t>Employees</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solidFill>
                  <a:schemeClr val="accent2">
                    <a:lumMod val="50000"/>
                  </a:schemeClr>
                </a:solidFill>
              </a:rPr>
              <a:t>Human Resource (HR)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solidFill>
                  <a:schemeClr val="accent2">
                    <a:lumMod val="50000"/>
                  </a:schemeClr>
                </a:solidFill>
              </a:rPr>
              <a:t>Organization</a:t>
            </a:r>
            <a:endParaRPr lang="en-IN" b="1" dirty="0">
              <a:solidFill>
                <a:schemeClr val="accent2">
                  <a:lumMod val="50000"/>
                </a:schemeClr>
              </a:solidFill>
            </a:endParaRPr>
          </a:p>
        </p:txBody>
      </p:sp>
      <p:pic>
        <p:nvPicPr>
          <p:cNvPr id="13" name="Picture 12"/>
          <p:cNvPicPr>
            <a:picLocks noChangeAspect="1"/>
          </p:cNvPicPr>
          <p:nvPr/>
        </p:nvPicPr>
        <p:blipFill>
          <a:blip r:embed="rId4"/>
          <a:stretch>
            <a:fillRect/>
          </a:stretch>
        </p:blipFill>
        <p:spPr>
          <a:xfrm>
            <a:off x="4191000" y="2990752"/>
            <a:ext cx="2143125" cy="2006130"/>
          </a:xfrm>
          <a:prstGeom prst="rect">
            <a:avLst/>
          </a:prstGeom>
        </p:spPr>
      </p:pic>
      <p:pic>
        <p:nvPicPr>
          <p:cNvPr id="14" name="Picture 13"/>
          <p:cNvPicPr>
            <a:picLocks noChangeAspect="1"/>
          </p:cNvPicPr>
          <p:nvPr/>
        </p:nvPicPr>
        <p:blipFill>
          <a:blip r:embed="rId5"/>
          <a:stretch>
            <a:fillRect/>
          </a:stretch>
        </p:blipFill>
        <p:spPr>
          <a:xfrm>
            <a:off x="2514600" y="4277392"/>
            <a:ext cx="2066925" cy="2209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7" y="1817624"/>
            <a:ext cx="18288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33484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CC0099"/>
                </a:solidFill>
              </a:rPr>
              <a:t>O</a:t>
            </a:r>
            <a:r>
              <a:rPr sz="3600" spc="25" dirty="0">
                <a:solidFill>
                  <a:srgbClr val="CC0099"/>
                </a:solidFill>
              </a:rPr>
              <a:t>U</a:t>
            </a:r>
            <a:r>
              <a:rPr sz="3600" dirty="0">
                <a:solidFill>
                  <a:srgbClr val="CC0099"/>
                </a:solidFill>
              </a:rPr>
              <a:t>R</a:t>
            </a:r>
            <a:r>
              <a:rPr sz="3600" spc="5" dirty="0">
                <a:solidFill>
                  <a:srgbClr val="CC0099"/>
                </a:solidFill>
              </a:rPr>
              <a:t> </a:t>
            </a:r>
            <a:r>
              <a:rPr sz="3600" spc="25" dirty="0">
                <a:solidFill>
                  <a:srgbClr val="CC0099"/>
                </a:solidFill>
              </a:rPr>
              <a:t>S</a:t>
            </a:r>
            <a:r>
              <a:rPr sz="3600" spc="10" dirty="0">
                <a:solidFill>
                  <a:srgbClr val="CC0099"/>
                </a:solidFill>
              </a:rPr>
              <a:t>O</a:t>
            </a:r>
            <a:r>
              <a:rPr sz="3600" spc="25" dirty="0">
                <a:solidFill>
                  <a:srgbClr val="CC0099"/>
                </a:solidFill>
              </a:rPr>
              <a:t>LU</a:t>
            </a:r>
            <a:r>
              <a:rPr sz="3600" spc="-35" dirty="0">
                <a:solidFill>
                  <a:srgbClr val="CC0099"/>
                </a:solidFill>
              </a:rPr>
              <a:t>T</a:t>
            </a:r>
            <a:r>
              <a:rPr sz="3600" spc="-30" dirty="0">
                <a:solidFill>
                  <a:srgbClr val="CC0099"/>
                </a:solidFill>
              </a:rPr>
              <a:t>I</a:t>
            </a:r>
            <a:r>
              <a:rPr sz="3600" spc="10" dirty="0">
                <a:solidFill>
                  <a:srgbClr val="CC0099"/>
                </a:solidFill>
              </a:rPr>
              <a:t>O</a:t>
            </a:r>
            <a:r>
              <a:rPr sz="3600" dirty="0">
                <a:solidFill>
                  <a:srgbClr val="CC0099"/>
                </a:solidFill>
              </a:rPr>
              <a:t>N</a:t>
            </a:r>
            <a:r>
              <a:rPr sz="3600" spc="-345" dirty="0">
                <a:solidFill>
                  <a:srgbClr val="CC0099"/>
                </a:solidFill>
              </a:rPr>
              <a:t> </a:t>
            </a:r>
            <a:r>
              <a:rPr sz="3600" spc="-35" dirty="0">
                <a:solidFill>
                  <a:srgbClr val="CC0099"/>
                </a:solidFill>
              </a:rPr>
              <a:t>A</a:t>
            </a:r>
            <a:r>
              <a:rPr sz="3600" spc="-5" dirty="0">
                <a:solidFill>
                  <a:srgbClr val="CC0099"/>
                </a:solidFill>
              </a:rPr>
              <a:t>N</a:t>
            </a:r>
            <a:r>
              <a:rPr sz="3600" dirty="0">
                <a:solidFill>
                  <a:srgbClr val="CC0099"/>
                </a:solidFill>
              </a:rPr>
              <a:t>D</a:t>
            </a:r>
            <a:r>
              <a:rPr sz="3600" spc="35" dirty="0">
                <a:solidFill>
                  <a:srgbClr val="CC0099"/>
                </a:solidFill>
              </a:rPr>
              <a:t> </a:t>
            </a:r>
            <a:r>
              <a:rPr sz="3600" spc="-30" dirty="0">
                <a:solidFill>
                  <a:srgbClr val="CC0099"/>
                </a:solidFill>
              </a:rPr>
              <a:t>I</a:t>
            </a:r>
            <a:r>
              <a:rPr sz="3600" spc="-35" dirty="0">
                <a:solidFill>
                  <a:srgbClr val="CC0099"/>
                </a:solidFill>
              </a:rPr>
              <a:t>T</a:t>
            </a:r>
            <a:r>
              <a:rPr sz="3600" dirty="0">
                <a:solidFill>
                  <a:srgbClr val="CC0099"/>
                </a:solidFill>
              </a:rPr>
              <a:t>S</a:t>
            </a:r>
            <a:r>
              <a:rPr sz="3600" spc="60" dirty="0">
                <a:solidFill>
                  <a:srgbClr val="CC0099"/>
                </a:solidFill>
              </a:rPr>
              <a:t> </a:t>
            </a:r>
            <a:r>
              <a:rPr sz="3600" spc="-295" dirty="0">
                <a:solidFill>
                  <a:srgbClr val="CC0099"/>
                </a:solidFill>
              </a:rPr>
              <a:t>V</a:t>
            </a:r>
            <a:r>
              <a:rPr sz="3600" spc="-35" dirty="0">
                <a:solidFill>
                  <a:srgbClr val="CC0099"/>
                </a:solidFill>
              </a:rPr>
              <a:t>A</a:t>
            </a:r>
            <a:r>
              <a:rPr sz="3600" spc="25" dirty="0">
                <a:solidFill>
                  <a:srgbClr val="CC0099"/>
                </a:solidFill>
              </a:rPr>
              <a:t>LU</a:t>
            </a:r>
            <a:r>
              <a:rPr sz="3600" dirty="0">
                <a:solidFill>
                  <a:srgbClr val="CC0099"/>
                </a:solidFill>
              </a:rPr>
              <a:t>E</a:t>
            </a:r>
            <a:r>
              <a:rPr sz="3600" spc="-65" dirty="0">
                <a:solidFill>
                  <a:srgbClr val="CC0099"/>
                </a:solidFill>
              </a:rPr>
              <a:t> </a:t>
            </a:r>
            <a:r>
              <a:rPr sz="3600" spc="-15" dirty="0">
                <a:solidFill>
                  <a:srgbClr val="CC0099"/>
                </a:solidFill>
              </a:rPr>
              <a:t>P</a:t>
            </a:r>
            <a:r>
              <a:rPr sz="3600" spc="-30" dirty="0">
                <a:solidFill>
                  <a:srgbClr val="CC0099"/>
                </a:solidFill>
              </a:rPr>
              <a:t>R</a:t>
            </a:r>
            <a:r>
              <a:rPr sz="3600" spc="10" dirty="0">
                <a:solidFill>
                  <a:srgbClr val="CC0099"/>
                </a:solidFill>
              </a:rPr>
              <a:t>O</a:t>
            </a:r>
            <a:r>
              <a:rPr sz="3600" spc="-15" dirty="0">
                <a:solidFill>
                  <a:srgbClr val="CC0099"/>
                </a:solidFill>
              </a:rPr>
              <a:t>P</a:t>
            </a:r>
            <a:r>
              <a:rPr sz="3600" spc="10" dirty="0">
                <a:solidFill>
                  <a:srgbClr val="CC0099"/>
                </a:solidFill>
              </a:rPr>
              <a:t>O</a:t>
            </a:r>
            <a:r>
              <a:rPr sz="3600" spc="25" dirty="0">
                <a:solidFill>
                  <a:srgbClr val="CC0099"/>
                </a:solidFill>
              </a:rPr>
              <a:t>S</a:t>
            </a:r>
            <a:r>
              <a:rPr sz="3600" spc="-30" dirty="0">
                <a:solidFill>
                  <a:srgbClr val="CC0099"/>
                </a:solidFill>
              </a:rPr>
              <a:t>I</a:t>
            </a:r>
            <a:r>
              <a:rPr sz="3600" spc="-35" dirty="0">
                <a:solidFill>
                  <a:srgbClr val="CC0099"/>
                </a:solidFill>
              </a:rPr>
              <a:t>T</a:t>
            </a:r>
            <a:r>
              <a:rPr sz="3600" spc="-30" dirty="0">
                <a:solidFill>
                  <a:srgbClr val="CC0099"/>
                </a:solidFill>
              </a:rPr>
              <a:t>I</a:t>
            </a:r>
            <a:r>
              <a:rPr sz="3600" spc="10" dirty="0">
                <a:solidFill>
                  <a:srgbClr val="CC0099"/>
                </a:solidFill>
              </a:rPr>
              <a:t>O</a:t>
            </a:r>
            <a:r>
              <a:rPr sz="3600" dirty="0">
                <a:solidFill>
                  <a:srgbClr val="CC0099"/>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821873" y="1817624"/>
            <a:ext cx="8610600" cy="4154984"/>
          </a:xfrm>
          <a:prstGeom prst="rect">
            <a:avLst/>
          </a:prstGeom>
          <a:noFill/>
        </p:spPr>
        <p:txBody>
          <a:bodyPr wrap="square" rtlCol="0">
            <a:spAutoFit/>
          </a:bodyPr>
          <a:lstStyle/>
          <a:p>
            <a:pPr marL="342900" indent="-342900">
              <a:buFont typeface="+mj-lt"/>
              <a:buAutoNum type="arabicPeriod"/>
            </a:pPr>
            <a:r>
              <a:rPr lang="en-US" sz="2400" u="sng" dirty="0" smtClean="0">
                <a:solidFill>
                  <a:srgbClr val="00B0F0"/>
                </a:solidFill>
              </a:rPr>
              <a:t>Data-Driven insights:</a:t>
            </a:r>
            <a:r>
              <a:rPr lang="en-US" sz="2400" dirty="0" smtClean="0">
                <a:solidFill>
                  <a:srgbClr val="00B0F0"/>
                </a:solidFill>
              </a:rPr>
              <a:t>  </a:t>
            </a:r>
            <a:r>
              <a:rPr lang="en-US" sz="2400" dirty="0" smtClean="0"/>
              <a:t>Enables managers to make informed decisions based on accurate, real-time performance data.</a:t>
            </a:r>
          </a:p>
          <a:p>
            <a:pPr marL="342900" indent="-342900">
              <a:buFont typeface="+mj-lt"/>
              <a:buAutoNum type="arabicPeriod"/>
            </a:pPr>
            <a:r>
              <a:rPr lang="en-US" sz="2400" u="sng" dirty="0" smtClean="0">
                <a:solidFill>
                  <a:srgbClr val="00B0F0"/>
                </a:solidFill>
              </a:rPr>
              <a:t>Improved Efficiency:</a:t>
            </a:r>
            <a:r>
              <a:rPr lang="en-US" sz="2400" dirty="0" smtClean="0">
                <a:solidFill>
                  <a:srgbClr val="00B0F0"/>
                </a:solidFill>
              </a:rPr>
              <a:t>  </a:t>
            </a:r>
            <a:r>
              <a:rPr lang="en-US" sz="2400" dirty="0" smtClean="0"/>
              <a:t>Automates the data collection and analysis process, saving time and reducing manual errors.</a:t>
            </a:r>
          </a:p>
          <a:p>
            <a:pPr marL="342900" indent="-342900">
              <a:buFont typeface="+mj-lt"/>
              <a:buAutoNum type="arabicPeriod"/>
            </a:pPr>
            <a:r>
              <a:rPr lang="en-US" sz="2400" u="sng" dirty="0" smtClean="0">
                <a:solidFill>
                  <a:srgbClr val="00B0F0"/>
                </a:solidFill>
              </a:rPr>
              <a:t>Enhanced Employee Development:</a:t>
            </a:r>
            <a:r>
              <a:rPr lang="en-US" sz="2400" dirty="0" smtClean="0">
                <a:solidFill>
                  <a:srgbClr val="00B0F0"/>
                </a:solidFill>
              </a:rPr>
              <a:t>  </a:t>
            </a:r>
            <a:r>
              <a:rPr lang="en-US" sz="2400" dirty="0" smtClean="0"/>
              <a:t>Identifies training needs and development opportunities, leading to a more skilled workforce.</a:t>
            </a:r>
          </a:p>
          <a:p>
            <a:pPr marL="342900" indent="-342900">
              <a:buFont typeface="+mj-lt"/>
              <a:buAutoNum type="arabicPeriod"/>
            </a:pPr>
            <a:r>
              <a:rPr lang="en-US" sz="2400" u="sng" dirty="0" smtClean="0">
                <a:solidFill>
                  <a:srgbClr val="00B0F0"/>
                </a:solidFill>
              </a:rPr>
              <a:t>Better Performance Management:</a:t>
            </a:r>
            <a:r>
              <a:rPr lang="en-US" sz="2400" dirty="0" smtClean="0"/>
              <a:t>  Helps in recognizing top performers and addressing underperformance, ultimately improving overall productivity.</a:t>
            </a:r>
          </a:p>
          <a:p>
            <a:pPr marL="342900" indent="-342900">
              <a:buFont typeface="+mj-lt"/>
              <a:buAutoNum type="arabicPeriod"/>
            </a:pPr>
            <a:r>
              <a:rPr lang="en-US" sz="2400" u="sng" dirty="0" smtClean="0">
                <a:solidFill>
                  <a:srgbClr val="00B0F0"/>
                </a:solidFill>
              </a:rPr>
              <a:t>Cost-Effective Solution:</a:t>
            </a:r>
            <a:r>
              <a:rPr lang="en-US" sz="2400" dirty="0" smtClean="0"/>
              <a:t>  Leverages the widely accessible Excel platform, avoiding the need for expensive software or tools.  </a:t>
            </a: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rgbClr val="CC0099"/>
                </a:solidFill>
              </a:rPr>
              <a:t>Dataset Description</a:t>
            </a:r>
          </a:p>
        </p:txBody>
      </p:sp>
      <p:sp>
        <p:nvSpPr>
          <p:cNvPr id="3" name="TextBox 2"/>
          <p:cNvSpPr txBox="1"/>
          <p:nvPr/>
        </p:nvSpPr>
        <p:spPr>
          <a:xfrm>
            <a:off x="609600" y="1295400"/>
            <a:ext cx="9677400" cy="7355860"/>
          </a:xfrm>
          <a:prstGeom prst="rect">
            <a:avLst/>
          </a:prstGeom>
          <a:noFill/>
        </p:spPr>
        <p:txBody>
          <a:bodyPr wrap="square" rtlCol="0">
            <a:spAutoFit/>
          </a:bodyPr>
          <a:lstStyle/>
          <a:p>
            <a:r>
              <a:rPr lang="en-US" sz="2000" dirty="0"/>
              <a:t>Dataset is taken from </a:t>
            </a:r>
            <a:r>
              <a:rPr lang="en-US" sz="2000" dirty="0" smtClean="0"/>
              <a:t>Edu net student dashboard.</a:t>
            </a:r>
          </a:p>
          <a:p>
            <a:endParaRPr lang="en-US" sz="2000" dirty="0">
              <a:solidFill>
                <a:srgbClr val="00B050"/>
              </a:solidFill>
            </a:endParaRPr>
          </a:p>
          <a:p>
            <a:r>
              <a:rPr lang="en-US" sz="2000" b="1" u="sng" dirty="0" smtClean="0">
                <a:solidFill>
                  <a:srgbClr val="00B050"/>
                </a:solidFill>
              </a:rPr>
              <a:t>Description for each of the columns highlighted in the dataset</a:t>
            </a:r>
          </a:p>
          <a:p>
            <a:pPr marL="342900" indent="-342900">
              <a:buAutoNum type="arabicPeriod"/>
            </a:pPr>
            <a:r>
              <a:rPr lang="en-US" sz="2000" u="sng" dirty="0" smtClean="0">
                <a:solidFill>
                  <a:schemeClr val="accent6">
                    <a:lumMod val="75000"/>
                  </a:schemeClr>
                </a:solidFill>
              </a:rPr>
              <a:t>Employee Id: </a:t>
            </a:r>
            <a:r>
              <a:rPr lang="en-US" sz="2000" dirty="0" smtClean="0"/>
              <a:t>The identity proof for each employee in an organization.</a:t>
            </a:r>
          </a:p>
          <a:p>
            <a:pPr marL="342900" indent="-342900">
              <a:buAutoNum type="arabicPeriod"/>
            </a:pPr>
            <a:r>
              <a:rPr lang="en-US" sz="2000" u="sng" dirty="0" smtClean="0">
                <a:solidFill>
                  <a:schemeClr val="accent6">
                    <a:lumMod val="75000"/>
                  </a:schemeClr>
                </a:solidFill>
              </a:rPr>
              <a:t>First Name</a:t>
            </a:r>
            <a:r>
              <a:rPr lang="en-US" sz="2000" dirty="0" smtClean="0">
                <a:solidFill>
                  <a:schemeClr val="accent6">
                    <a:lumMod val="75000"/>
                  </a:schemeClr>
                </a:solidFill>
              </a:rPr>
              <a:t>: </a:t>
            </a:r>
            <a:r>
              <a:rPr lang="en-US" sz="2000" dirty="0" smtClean="0"/>
              <a:t>The first name of the employee.</a:t>
            </a:r>
          </a:p>
          <a:p>
            <a:pPr marL="342900" indent="-342900">
              <a:buAutoNum type="arabicPeriod"/>
            </a:pPr>
            <a:r>
              <a:rPr lang="en-US" sz="2000" u="sng" dirty="0" smtClean="0">
                <a:solidFill>
                  <a:schemeClr val="accent6">
                    <a:lumMod val="75000"/>
                  </a:schemeClr>
                </a:solidFill>
              </a:rPr>
              <a:t>Last Name: </a:t>
            </a:r>
            <a:r>
              <a:rPr lang="en-US" sz="2000" dirty="0" smtClean="0"/>
              <a:t>The last name of the employee.</a:t>
            </a:r>
          </a:p>
          <a:p>
            <a:pPr marL="342900" indent="-342900">
              <a:buAutoNum type="arabicPeriod"/>
            </a:pPr>
            <a:r>
              <a:rPr lang="en-US" sz="2000" u="sng" dirty="0" smtClean="0">
                <a:solidFill>
                  <a:schemeClr val="accent6">
                    <a:lumMod val="75000"/>
                  </a:schemeClr>
                </a:solidFill>
              </a:rPr>
              <a:t>Business Unit: </a:t>
            </a:r>
            <a:r>
              <a:rPr lang="en-US" sz="2000" dirty="0" smtClean="0"/>
              <a:t>The specific business unit or department to which the employee belongs.</a:t>
            </a:r>
          </a:p>
          <a:p>
            <a:pPr marL="342900" indent="-342900">
              <a:buFontTx/>
              <a:buAutoNum type="arabicPeriod"/>
            </a:pPr>
            <a:r>
              <a:rPr lang="en-US" sz="2000" u="sng" dirty="0">
                <a:solidFill>
                  <a:schemeClr val="accent6">
                    <a:lumMod val="75000"/>
                  </a:schemeClr>
                </a:solidFill>
              </a:rPr>
              <a:t>Employee Status: </a:t>
            </a:r>
            <a:r>
              <a:rPr lang="en-US" sz="2000" dirty="0"/>
              <a:t>The current, former or future employee’s relationship with the organization they work for. (e.g. Active or Future start</a:t>
            </a:r>
            <a:r>
              <a:rPr lang="en-US" sz="2000" dirty="0" smtClean="0"/>
              <a:t>)</a:t>
            </a:r>
          </a:p>
          <a:p>
            <a:pPr marL="342900" indent="-342900">
              <a:buAutoNum type="arabicPeriod"/>
            </a:pPr>
            <a:r>
              <a:rPr lang="en-US" sz="2000" u="sng" dirty="0">
                <a:solidFill>
                  <a:schemeClr val="accent6">
                    <a:lumMod val="75000"/>
                  </a:schemeClr>
                </a:solidFill>
              </a:rPr>
              <a:t>Employee Type: </a:t>
            </a:r>
            <a:r>
              <a:rPr lang="en-US" sz="2000" dirty="0"/>
              <a:t>It is a classification of employees based on their work schedule </a:t>
            </a:r>
            <a:r>
              <a:rPr lang="en-US" sz="2000" dirty="0" smtClean="0"/>
              <a:t>or timing</a:t>
            </a:r>
            <a:r>
              <a:rPr lang="en-US" sz="2000" dirty="0"/>
              <a:t>. (e.g. part-time, full-time, contract</a:t>
            </a:r>
            <a:r>
              <a:rPr lang="en-US" sz="2000" dirty="0" smtClean="0"/>
              <a:t>)</a:t>
            </a:r>
          </a:p>
          <a:p>
            <a:pPr marL="342900" indent="-342900">
              <a:buAutoNum type="arabicPeriod"/>
            </a:pPr>
            <a:r>
              <a:rPr lang="en-US" sz="2000" u="sng" dirty="0" smtClean="0">
                <a:solidFill>
                  <a:schemeClr val="accent6">
                    <a:lumMod val="75000"/>
                  </a:schemeClr>
                </a:solidFill>
              </a:rPr>
              <a:t>Gender Code: </a:t>
            </a:r>
            <a:r>
              <a:rPr lang="en-US" sz="2000" dirty="0" smtClean="0"/>
              <a:t>A code representing the gender of the employee. (e.g., M for male and F for female)</a:t>
            </a:r>
          </a:p>
          <a:p>
            <a:pPr marL="342900" indent="-342900">
              <a:buAutoNum type="arabicPeriod"/>
            </a:pPr>
            <a:r>
              <a:rPr lang="en-US" sz="2000" u="sng" dirty="0" smtClean="0">
                <a:solidFill>
                  <a:schemeClr val="accent6">
                    <a:lumMod val="75000"/>
                  </a:schemeClr>
                </a:solidFill>
              </a:rPr>
              <a:t>Performance Score: </a:t>
            </a:r>
            <a:r>
              <a:rPr lang="en-US" sz="2000" dirty="0" smtClean="0"/>
              <a:t>A score indicating the employee’s performance level .(e.g., exceeds, fully meets, needs improvement)</a:t>
            </a:r>
          </a:p>
          <a:p>
            <a:pPr marL="342900" indent="-342900">
              <a:buAutoNum type="arabicPeriod"/>
            </a:pPr>
            <a:r>
              <a:rPr lang="en-US" sz="2000" u="sng" dirty="0" smtClean="0">
                <a:solidFill>
                  <a:schemeClr val="accent6">
                    <a:lumMod val="75000"/>
                  </a:schemeClr>
                </a:solidFill>
              </a:rPr>
              <a:t>Current Employee Rating: </a:t>
            </a:r>
            <a:r>
              <a:rPr lang="en-US" sz="2000" dirty="0" smtClean="0"/>
              <a:t>The current rating or evaluation of the employee’s overall performance in an organization.</a:t>
            </a:r>
            <a:endParaRPr lang="en-US" sz="2000" dirty="0"/>
          </a:p>
          <a:p>
            <a:pPr marL="342900" indent="-342900">
              <a:buAutoNum type="arabicPeriod"/>
            </a:pPr>
            <a:endParaRPr lang="en-US" sz="2000" dirty="0"/>
          </a:p>
          <a:p>
            <a:pPr marL="342900" indent="-342900">
              <a:buFontTx/>
              <a:buAutoNum type="arabicPeriod"/>
            </a:pPr>
            <a:endParaRPr lang="en-US" sz="2000" dirty="0"/>
          </a:p>
          <a:p>
            <a:endParaRPr lang="en-US" sz="2000"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endParaRPr lang="en-US" b="1" u="sng" dirty="0" smtClean="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CC0099"/>
                </a:solidFill>
              </a:rPr>
              <a:t>THE</a:t>
            </a:r>
            <a:r>
              <a:rPr sz="4250" spc="20" dirty="0">
                <a:solidFill>
                  <a:srgbClr val="CC0099"/>
                </a:solidFill>
              </a:rPr>
              <a:t> </a:t>
            </a:r>
            <a:r>
              <a:rPr lang="en-US" sz="4250" spc="20" dirty="0">
                <a:solidFill>
                  <a:srgbClr val="CC0099"/>
                </a:solidFill>
              </a:rPr>
              <a:t>"</a:t>
            </a:r>
            <a:r>
              <a:rPr sz="4250" spc="10" dirty="0">
                <a:solidFill>
                  <a:srgbClr val="CC0099"/>
                </a:solidFill>
              </a:rPr>
              <a:t>WOW</a:t>
            </a:r>
            <a:r>
              <a:rPr lang="en-US" sz="4250" spc="10" dirty="0">
                <a:solidFill>
                  <a:srgbClr val="CC0099"/>
                </a:solidFill>
              </a:rPr>
              <a:t>"</a:t>
            </a:r>
            <a:r>
              <a:rPr sz="4250" spc="85" dirty="0">
                <a:solidFill>
                  <a:srgbClr val="CC0099"/>
                </a:solidFill>
              </a:rPr>
              <a:t> </a:t>
            </a:r>
            <a:r>
              <a:rPr sz="4250" spc="10" dirty="0">
                <a:solidFill>
                  <a:srgbClr val="CC0099"/>
                </a:solidFill>
              </a:rPr>
              <a:t>IN</a:t>
            </a:r>
            <a:r>
              <a:rPr sz="4250" spc="-5" dirty="0">
                <a:solidFill>
                  <a:srgbClr val="CC0099"/>
                </a:solidFill>
              </a:rPr>
              <a:t> </a:t>
            </a:r>
            <a:r>
              <a:rPr sz="4250" spc="15" dirty="0">
                <a:solidFill>
                  <a:srgbClr val="CC0099"/>
                </a:solidFill>
              </a:rPr>
              <a:t>OUR</a:t>
            </a:r>
            <a:r>
              <a:rPr sz="4250" spc="-10" dirty="0">
                <a:solidFill>
                  <a:srgbClr val="CC0099"/>
                </a:solidFill>
              </a:rPr>
              <a:t> </a:t>
            </a:r>
            <a:r>
              <a:rPr sz="4250" spc="20" dirty="0">
                <a:solidFill>
                  <a:srgbClr val="CC0099"/>
                </a:solidFill>
              </a:rPr>
              <a:t>SOLUTION</a:t>
            </a:r>
            <a:endParaRPr sz="4250" dirty="0">
              <a:solidFill>
                <a:srgbClr val="CC0099"/>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35382" y="2050473"/>
            <a:ext cx="5560868" cy="4401205"/>
          </a:xfrm>
          <a:prstGeom prst="rect">
            <a:avLst/>
          </a:prstGeom>
          <a:noFill/>
        </p:spPr>
        <p:txBody>
          <a:bodyPr wrap="square" rtlCol="0">
            <a:spAutoFit/>
          </a:bodyPr>
          <a:lstStyle/>
          <a:p>
            <a:r>
              <a:rPr lang="en-IN" sz="2000" b="1" dirty="0" smtClean="0">
                <a:solidFill>
                  <a:srgbClr val="92D050"/>
                </a:solidFill>
              </a:rPr>
              <a:t>Performance Category </a:t>
            </a:r>
            <a:r>
              <a:rPr lang="en-IN" sz="2000" dirty="0" smtClean="0"/>
              <a:t>=IF(Z8</a:t>
            </a:r>
            <a:r>
              <a:rPr lang="en-IN" sz="2000" dirty="0"/>
              <a:t>&gt;=5,"VERY HIGH",IF(Z8&gt;=4,"HIGH",IF(Z8&gt;=3,"MEDIUM",IF("TRUE</a:t>
            </a:r>
            <a:r>
              <a:rPr lang="en-IN" sz="2000" dirty="0" smtClean="0"/>
              <a:t>","</a:t>
            </a:r>
            <a:r>
              <a:rPr lang="en-IN" sz="2000" dirty="0"/>
              <a:t>LOW</a:t>
            </a:r>
            <a:r>
              <a:rPr lang="en-IN" sz="2000" dirty="0" smtClean="0"/>
              <a:t>")))</a:t>
            </a:r>
          </a:p>
          <a:p>
            <a:endParaRPr lang="en-IN" sz="2000" dirty="0" smtClean="0"/>
          </a:p>
          <a:p>
            <a:r>
              <a:rPr lang="en-US" sz="2000" b="1" u="sng" dirty="0" smtClean="0">
                <a:solidFill>
                  <a:srgbClr val="FFC000"/>
                </a:solidFill>
              </a:rPr>
              <a:t>Predictive Analytics: </a:t>
            </a:r>
          </a:p>
          <a:p>
            <a:r>
              <a:rPr lang="en-US" sz="2000" dirty="0"/>
              <a:t> </a:t>
            </a:r>
            <a:r>
              <a:rPr lang="en-US" sz="2000" dirty="0" smtClean="0"/>
              <a:t>    Integrating predictive models to forecast future performance trends based on historical data, giving managers a proactive approach to workforce planning.</a:t>
            </a:r>
          </a:p>
          <a:p>
            <a:r>
              <a:rPr lang="en-US" sz="2000" b="1" u="sng" dirty="0" smtClean="0">
                <a:solidFill>
                  <a:srgbClr val="FFC000"/>
                </a:solidFill>
              </a:rPr>
              <a:t>Automated Alerts: </a:t>
            </a:r>
          </a:p>
          <a:p>
            <a:r>
              <a:rPr lang="en-US" sz="2000" dirty="0"/>
              <a:t> </a:t>
            </a:r>
            <a:r>
              <a:rPr lang="en-US" sz="2000" dirty="0" smtClean="0"/>
              <a:t>    The tool can be set up to send automated alerts for critical performance issues, ensuring that managers are immediately notified when attention is needed.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1187</Words>
  <Application>Microsoft Office PowerPoint</Application>
  <PresentationFormat>Widescreen</PresentationFormat>
  <Paragraphs>119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81</cp:revision>
  <dcterms:created xsi:type="dcterms:W3CDTF">2024-03-29T15:07:22Z</dcterms:created>
  <dcterms:modified xsi:type="dcterms:W3CDTF">2024-09-03T13:02:27Z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