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58" d="100"/>
          <a:sy n="58" d="100"/>
        </p:scale>
        <p:origin x="9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DC78-748D-DA4F-E18A-6D87385F614A}"/>
              </a:ext>
            </a:extLst>
          </p:cNvPr>
          <p:cNvSpPr>
            <a:spLocks noGrp="1"/>
          </p:cNvSpPr>
          <p:nvPr>
            <p:ph type="ctrTitle"/>
          </p:nvPr>
        </p:nvSpPr>
        <p:spPr/>
        <p:txBody>
          <a:bodyPr/>
          <a:lstStyle/>
          <a:p>
            <a:r>
              <a:rPr lang="en-US" b="1" dirty="0"/>
              <a:t>Employee Data Analysis Using Excel</a:t>
            </a:r>
            <a:endParaRPr lang="en-IN" dirty="0"/>
          </a:p>
        </p:txBody>
      </p:sp>
      <p:sp>
        <p:nvSpPr>
          <p:cNvPr id="3" name="Subtitle 2">
            <a:extLst>
              <a:ext uri="{FF2B5EF4-FFF2-40B4-BE49-F238E27FC236}">
                <a16:creationId xmlns:a16="http://schemas.microsoft.com/office/drawing/2014/main" id="{B4E27082-736B-ADE6-F800-4D1124CB8733}"/>
              </a:ext>
            </a:extLst>
          </p:cNvPr>
          <p:cNvSpPr>
            <a:spLocks noGrp="1"/>
          </p:cNvSpPr>
          <p:nvPr>
            <p:ph type="subTitle" idx="1"/>
          </p:nvPr>
        </p:nvSpPr>
        <p:spPr>
          <a:xfrm>
            <a:off x="2692398" y="3657596"/>
            <a:ext cx="6969395" cy="1619483"/>
          </a:xfrm>
        </p:spPr>
        <p:txBody>
          <a:bodyPr>
            <a:normAutofit fontScale="92500" lnSpcReduction="20000"/>
          </a:bodyPr>
          <a:lstStyle/>
          <a:p>
            <a:r>
              <a:rPr lang="en-US" b="1" dirty="0"/>
              <a:t>Name : K.ROHITH PRASANA </a:t>
            </a:r>
          </a:p>
          <a:p>
            <a:r>
              <a:rPr lang="en-US" b="1" dirty="0"/>
              <a:t>Register </a:t>
            </a:r>
            <a:r>
              <a:rPr lang="en-US" sz="2400" b="1" dirty="0"/>
              <a:t>No</a:t>
            </a:r>
            <a:r>
              <a:rPr lang="en-US" b="1" dirty="0"/>
              <a:t> : User ID – asunm109442312</a:t>
            </a:r>
            <a:endParaRPr lang="en-US" sz="3100" b="1" dirty="0"/>
          </a:p>
          <a:p>
            <a:r>
              <a:rPr lang="en-US" b="1" dirty="0"/>
              <a:t>Department : III B. Com (cooperate </a:t>
            </a:r>
            <a:r>
              <a:rPr lang="en-US" b="1" dirty="0" err="1"/>
              <a:t>secerataryship</a:t>
            </a:r>
            <a:r>
              <a:rPr lang="en-US" b="1" dirty="0"/>
              <a:t> )</a:t>
            </a:r>
          </a:p>
          <a:p>
            <a:r>
              <a:rPr lang="en-US" b="1" dirty="0"/>
              <a:t>College : DRBCCC Hindu College, </a:t>
            </a:r>
            <a:r>
              <a:rPr lang="en-US" b="1" dirty="0" err="1"/>
              <a:t>Pattabiram</a:t>
            </a:r>
            <a:r>
              <a:rPr lang="en-US" b="1" dirty="0"/>
              <a:t> </a:t>
            </a:r>
          </a:p>
          <a:p>
            <a:endParaRPr lang="en-IN" dirty="0"/>
          </a:p>
        </p:txBody>
      </p:sp>
    </p:spTree>
    <p:extLst>
      <p:ext uri="{BB962C8B-B14F-4D97-AF65-F5344CB8AC3E}">
        <p14:creationId xmlns:p14="http://schemas.microsoft.com/office/powerpoint/2010/main" val="2916307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DEE0B-7951-EB87-0901-C77CC99A12BF}"/>
              </a:ext>
            </a:extLst>
          </p:cNvPr>
          <p:cNvSpPr>
            <a:spLocks noGrp="1"/>
          </p:cNvSpPr>
          <p:nvPr>
            <p:ph type="title"/>
          </p:nvPr>
        </p:nvSpPr>
        <p:spPr/>
        <p:txBody>
          <a:bodyPr/>
          <a:lstStyle/>
          <a:p>
            <a:r>
              <a:rPr lang="en-US" b="1" dirty="0"/>
              <a:t>Modelling Approach </a:t>
            </a:r>
            <a:endParaRPr lang="en-IN" dirty="0"/>
          </a:p>
        </p:txBody>
      </p:sp>
      <p:pic>
        <p:nvPicPr>
          <p:cNvPr id="4" name="Picture 6">
            <a:extLst>
              <a:ext uri="{FF2B5EF4-FFF2-40B4-BE49-F238E27FC236}">
                <a16:creationId xmlns:a16="http://schemas.microsoft.com/office/drawing/2014/main" id="{132518E9-8154-E3FE-1E7A-43AB05362E7D}"/>
              </a:ext>
            </a:extLst>
          </p:cNvPr>
          <p:cNvPicPr>
            <a:picLocks noGrp="1" noChangeAspect="1"/>
          </p:cNvPicPr>
          <p:nvPr>
            <p:ph idx="1"/>
          </p:nvPr>
        </p:nvPicPr>
        <p:blipFill>
          <a:blip r:embed="rId2"/>
          <a:stretch>
            <a:fillRect/>
          </a:stretch>
        </p:blipFill>
        <p:spPr>
          <a:xfrm>
            <a:off x="8890611" y="2557993"/>
            <a:ext cx="2739527" cy="3317875"/>
          </a:xfrm>
          <a:prstGeom prst="rect">
            <a:avLst/>
          </a:prstGeom>
        </p:spPr>
      </p:pic>
      <p:sp>
        <p:nvSpPr>
          <p:cNvPr id="6" name="TextBox 5">
            <a:extLst>
              <a:ext uri="{FF2B5EF4-FFF2-40B4-BE49-F238E27FC236}">
                <a16:creationId xmlns:a16="http://schemas.microsoft.com/office/drawing/2014/main" id="{AF5A6E24-29ED-CBB9-393F-9222A53289DB}"/>
              </a:ext>
            </a:extLst>
          </p:cNvPr>
          <p:cNvSpPr txBox="1"/>
          <p:nvPr/>
        </p:nvSpPr>
        <p:spPr>
          <a:xfrm>
            <a:off x="1013554" y="2736547"/>
            <a:ext cx="7777907"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spTree>
    <p:extLst>
      <p:ext uri="{BB962C8B-B14F-4D97-AF65-F5344CB8AC3E}">
        <p14:creationId xmlns:p14="http://schemas.microsoft.com/office/powerpoint/2010/main" val="31690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8FE3-CBF6-2C07-DF21-607487457229}"/>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B4CEAB03-AE2A-64A0-2659-F61AC9139C61}"/>
              </a:ext>
            </a:extLst>
          </p:cNvPr>
          <p:cNvSpPr>
            <a:spLocks noGrp="1"/>
          </p:cNvSpPr>
          <p:nvPr>
            <p:ph idx="1"/>
          </p:nvPr>
        </p:nvSpPr>
        <p:spPr>
          <a:xfrm>
            <a:off x="1295400" y="2556932"/>
            <a:ext cx="10162142" cy="3590480"/>
          </a:xfrm>
        </p:spPr>
        <p:txBody>
          <a:bodyPr>
            <a:normAutofit fontScale="77500" lnSpcReduction="20000"/>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a:p>
            <a:pPr marL="0" indent="0">
              <a:buNone/>
            </a:pPr>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46131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BF3-B1FD-162A-9111-87851298219F}"/>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FF8C1180-0896-88BD-7B6E-5B215A54B858}"/>
              </a:ext>
            </a:extLst>
          </p:cNvPr>
          <p:cNvSpPr>
            <a:spLocks noGrp="1"/>
          </p:cNvSpPr>
          <p:nvPr>
            <p:ph idx="1"/>
          </p:nvPr>
        </p:nvSpPr>
        <p:spPr/>
        <p:txBody>
          <a:bodyPr>
            <a:normAutofit fontScale="85000" lnSpcReduction="10000"/>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a:p>
            <a:endParaRPr lang="en-IN" dirty="0"/>
          </a:p>
        </p:txBody>
      </p:sp>
    </p:spTree>
    <p:extLst>
      <p:ext uri="{BB962C8B-B14F-4D97-AF65-F5344CB8AC3E}">
        <p14:creationId xmlns:p14="http://schemas.microsoft.com/office/powerpoint/2010/main" val="1817807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7927-21FA-B3BC-7EA5-BD1F26C05BD0}"/>
              </a:ext>
            </a:extLst>
          </p:cNvPr>
          <p:cNvSpPr>
            <a:spLocks noGrp="1"/>
          </p:cNvSpPr>
          <p:nvPr>
            <p:ph type="title"/>
          </p:nvPr>
        </p:nvSpPr>
        <p:spPr/>
        <p:txBody>
          <a:bodyPr/>
          <a:lstStyle/>
          <a:p>
            <a:r>
              <a:rPr lang="en-US" b="1" dirty="0"/>
              <a:t>Modelling Approach </a:t>
            </a:r>
            <a:endParaRPr lang="en-IN" dirty="0"/>
          </a:p>
        </p:txBody>
      </p:sp>
      <p:sp>
        <p:nvSpPr>
          <p:cNvPr id="3" name="Content Placeholder 2">
            <a:extLst>
              <a:ext uri="{FF2B5EF4-FFF2-40B4-BE49-F238E27FC236}">
                <a16:creationId xmlns:a16="http://schemas.microsoft.com/office/drawing/2014/main" id="{794EF21C-6C83-2744-0D08-4485FAC43ACD}"/>
              </a:ext>
            </a:extLst>
          </p:cNvPr>
          <p:cNvSpPr>
            <a:spLocks noGrp="1"/>
          </p:cNvSpPr>
          <p:nvPr>
            <p:ph idx="1"/>
          </p:nvPr>
        </p:nvSpPr>
        <p:spPr/>
        <p:txBody>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a:p>
            <a:endParaRPr lang="en-IN" dirty="0"/>
          </a:p>
        </p:txBody>
      </p:sp>
    </p:spTree>
    <p:extLst>
      <p:ext uri="{BB962C8B-B14F-4D97-AF65-F5344CB8AC3E}">
        <p14:creationId xmlns:p14="http://schemas.microsoft.com/office/powerpoint/2010/main" val="2075900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D6E8-D8AB-F8BD-40EE-16ABE75F65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47C718C-C12C-CDAC-AAE0-74C3084FC152}"/>
              </a:ext>
            </a:extLst>
          </p:cNvPr>
          <p:cNvPicPr>
            <a:picLocks noGrp="1" noChangeAspect="1"/>
          </p:cNvPicPr>
          <p:nvPr>
            <p:ph idx="1"/>
          </p:nvPr>
        </p:nvPicPr>
        <p:blipFill>
          <a:blip r:embed="rId2"/>
          <a:stretch>
            <a:fillRect/>
          </a:stretch>
        </p:blipFill>
        <p:spPr>
          <a:xfrm>
            <a:off x="681209" y="750591"/>
            <a:ext cx="10829581" cy="5356817"/>
          </a:xfrm>
          <a:prstGeom prst="rect">
            <a:avLst/>
          </a:prstGeom>
        </p:spPr>
      </p:pic>
    </p:spTree>
    <p:extLst>
      <p:ext uri="{BB962C8B-B14F-4D97-AF65-F5344CB8AC3E}">
        <p14:creationId xmlns:p14="http://schemas.microsoft.com/office/powerpoint/2010/main" val="178655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785B-A3E2-251E-AE29-6C6136A231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47A7AAB-D8BE-470D-2CB1-62EF3F30C144}"/>
              </a:ext>
            </a:extLst>
          </p:cNvPr>
          <p:cNvPicPr>
            <a:picLocks noGrp="1" noChangeAspect="1"/>
          </p:cNvPicPr>
          <p:nvPr>
            <p:ph idx="1"/>
          </p:nvPr>
        </p:nvPicPr>
        <p:blipFill>
          <a:blip r:embed="rId2"/>
          <a:stretch>
            <a:fillRect/>
          </a:stretch>
        </p:blipFill>
        <p:spPr>
          <a:xfrm>
            <a:off x="770946" y="859316"/>
            <a:ext cx="10730663" cy="5016023"/>
          </a:xfrm>
          <a:prstGeom prst="rect">
            <a:avLst/>
          </a:prstGeom>
        </p:spPr>
      </p:pic>
    </p:spTree>
    <p:extLst>
      <p:ext uri="{BB962C8B-B14F-4D97-AF65-F5344CB8AC3E}">
        <p14:creationId xmlns:p14="http://schemas.microsoft.com/office/powerpoint/2010/main" val="222884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51-7D9C-5596-ADD8-2A415E7FFE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990A774-0FA7-D967-CFA6-FDC308B458D4}"/>
              </a:ext>
            </a:extLst>
          </p:cNvPr>
          <p:cNvPicPr>
            <a:picLocks noGrp="1" noChangeAspect="1"/>
          </p:cNvPicPr>
          <p:nvPr>
            <p:ph idx="1"/>
          </p:nvPr>
        </p:nvPicPr>
        <p:blipFill>
          <a:blip r:embed="rId2"/>
          <a:stretch>
            <a:fillRect/>
          </a:stretch>
        </p:blipFill>
        <p:spPr>
          <a:xfrm>
            <a:off x="694063" y="782199"/>
            <a:ext cx="10840597" cy="5093140"/>
          </a:xfrm>
          <a:prstGeom prst="rect">
            <a:avLst/>
          </a:prstGeom>
        </p:spPr>
      </p:pic>
    </p:spTree>
    <p:extLst>
      <p:ext uri="{BB962C8B-B14F-4D97-AF65-F5344CB8AC3E}">
        <p14:creationId xmlns:p14="http://schemas.microsoft.com/office/powerpoint/2010/main" val="1847064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5602-1C6D-ED3E-D5D2-91339603B355}"/>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23C45335-26BD-EA4C-6398-6EEE90226F40}"/>
              </a:ext>
            </a:extLst>
          </p:cNvPr>
          <p:cNvSpPr>
            <a:spLocks noGrp="1"/>
          </p:cNvSpPr>
          <p:nvPr>
            <p:ph idx="1"/>
          </p:nvPr>
        </p:nvSpPr>
        <p:spPr>
          <a:xfrm>
            <a:off x="1295401" y="2556932"/>
            <a:ext cx="10040956" cy="3590480"/>
          </a:xfrm>
        </p:spPr>
        <p:txBody>
          <a:bodyPr>
            <a:normAutofit fontScale="92500" lnSpcReduction="20000"/>
          </a:bodyPr>
          <a:lstStyle/>
          <a:p>
            <a:r>
              <a:rPr lang="en-US" sz="2400" b="1" u="sng" dirty="0"/>
              <a:t>Conclusion: </a:t>
            </a:r>
          </a:p>
          <a:p>
            <a:endParaRPr lang="en-US" sz="2400" b="1" dirty="0"/>
          </a:p>
          <a:p>
            <a:r>
              <a:rPr lang="en-US" sz="24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lang="en-IN" dirty="0"/>
          </a:p>
        </p:txBody>
      </p:sp>
    </p:spTree>
    <p:extLst>
      <p:ext uri="{BB962C8B-B14F-4D97-AF65-F5344CB8AC3E}">
        <p14:creationId xmlns:p14="http://schemas.microsoft.com/office/powerpoint/2010/main" val="13153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C561-A5E5-05C2-F507-AC74C9F468CF}"/>
              </a:ext>
            </a:extLst>
          </p:cNvPr>
          <p:cNvSpPr>
            <a:spLocks noGrp="1"/>
          </p:cNvSpPr>
          <p:nvPr>
            <p:ph type="title"/>
          </p:nvPr>
        </p:nvSpPr>
        <p:spPr/>
        <p:txBody>
          <a:bodyPr/>
          <a:lstStyle/>
          <a:p>
            <a:r>
              <a:rPr lang="en-US" b="1" dirty="0"/>
              <a:t>Project Title</a:t>
            </a:r>
            <a:endParaRPr lang="en-IN" dirty="0"/>
          </a:p>
        </p:txBody>
      </p:sp>
      <p:sp>
        <p:nvSpPr>
          <p:cNvPr id="3" name="Content Placeholder 2">
            <a:extLst>
              <a:ext uri="{FF2B5EF4-FFF2-40B4-BE49-F238E27FC236}">
                <a16:creationId xmlns:a16="http://schemas.microsoft.com/office/drawing/2014/main" id="{8C1A3B83-50EE-8B57-90D6-333BF9B9B1FC}"/>
              </a:ext>
            </a:extLst>
          </p:cNvPr>
          <p:cNvSpPr>
            <a:spLocks noGrp="1"/>
          </p:cNvSpPr>
          <p:nvPr>
            <p:ph idx="1"/>
          </p:nvPr>
        </p:nvSpPr>
        <p:spPr>
          <a:xfrm>
            <a:off x="550844" y="2556932"/>
            <a:ext cx="11038901" cy="3160822"/>
          </a:xfrm>
        </p:spPr>
        <p:txBody>
          <a:bodyPr>
            <a:normAutofit/>
          </a:bodyPr>
          <a:lstStyle/>
          <a:p>
            <a:pPr marL="0" indent="0" algn="ctr">
              <a:buNone/>
            </a:pPr>
            <a:r>
              <a:rPr lang="en-US" sz="2400" b="1" dirty="0"/>
              <a:t> </a:t>
            </a:r>
            <a:endParaRPr lang="en-US" b="1" dirty="0"/>
          </a:p>
          <a:p>
            <a:pPr marL="0" indent="0" algn="ctr">
              <a:buNone/>
            </a:pPr>
            <a:r>
              <a:rPr lang="en-US" sz="4400" b="1" dirty="0"/>
              <a:t>Employee Type Analysis Using Excel &amp; </a:t>
            </a:r>
          </a:p>
          <a:p>
            <a:pPr algn="ctr"/>
            <a:r>
              <a:rPr lang="en-US" sz="4400" b="1" dirty="0"/>
              <a:t>Employee Department Count Analysis Using Excel </a:t>
            </a:r>
          </a:p>
          <a:p>
            <a:endParaRPr lang="en-IN" sz="4400" dirty="0"/>
          </a:p>
        </p:txBody>
      </p:sp>
    </p:spTree>
    <p:extLst>
      <p:ext uri="{BB962C8B-B14F-4D97-AF65-F5344CB8AC3E}">
        <p14:creationId xmlns:p14="http://schemas.microsoft.com/office/powerpoint/2010/main" val="101955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D7A0-A1EA-B8AD-2D4B-194699A6981D}"/>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13B2167B-7032-AA8A-E96D-509474B9A117}"/>
              </a:ext>
            </a:extLst>
          </p:cNvPr>
          <p:cNvSpPr>
            <a:spLocks noGrp="1"/>
          </p:cNvSpPr>
          <p:nvPr>
            <p:ph idx="1"/>
          </p:nvPr>
        </p:nvSpPr>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a:p>
            <a:endParaRPr lang="en-IN" dirty="0"/>
          </a:p>
        </p:txBody>
      </p:sp>
      <p:pic>
        <p:nvPicPr>
          <p:cNvPr id="4" name="Picture 5">
            <a:extLst>
              <a:ext uri="{FF2B5EF4-FFF2-40B4-BE49-F238E27FC236}">
                <a16:creationId xmlns:a16="http://schemas.microsoft.com/office/drawing/2014/main" id="{6C33AC37-948C-D202-E0DF-E34BF1D97BD7}"/>
              </a:ext>
            </a:extLst>
          </p:cNvPr>
          <p:cNvPicPr>
            <a:picLocks noChangeAspect="1"/>
          </p:cNvPicPr>
          <p:nvPr/>
        </p:nvPicPr>
        <p:blipFill>
          <a:blip r:embed="rId2"/>
          <a:stretch>
            <a:fillRect/>
          </a:stretch>
        </p:blipFill>
        <p:spPr>
          <a:xfrm>
            <a:off x="6709272" y="2556932"/>
            <a:ext cx="4187325" cy="3245598"/>
          </a:xfrm>
          <a:prstGeom prst="rect">
            <a:avLst/>
          </a:prstGeom>
        </p:spPr>
      </p:pic>
    </p:spTree>
    <p:extLst>
      <p:ext uri="{BB962C8B-B14F-4D97-AF65-F5344CB8AC3E}">
        <p14:creationId xmlns:p14="http://schemas.microsoft.com/office/powerpoint/2010/main" val="75023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6430-9ECB-AFAC-55CD-01E279652C2D}"/>
              </a:ext>
            </a:extLst>
          </p:cNvPr>
          <p:cNvSpPr>
            <a:spLocks noGrp="1"/>
          </p:cNvSpPr>
          <p:nvPr>
            <p:ph type="title"/>
          </p:nvPr>
        </p:nvSpPr>
        <p:spPr/>
        <p:txBody>
          <a:bodyPr/>
          <a:lstStyle/>
          <a:p>
            <a:r>
              <a:rPr lang="en-US" b="1" dirty="0"/>
              <a:t>Problem Statement </a:t>
            </a:r>
            <a:endParaRPr lang="en-IN" dirty="0"/>
          </a:p>
        </p:txBody>
      </p:sp>
      <p:sp>
        <p:nvSpPr>
          <p:cNvPr id="3" name="Content Placeholder 2">
            <a:extLst>
              <a:ext uri="{FF2B5EF4-FFF2-40B4-BE49-F238E27FC236}">
                <a16:creationId xmlns:a16="http://schemas.microsoft.com/office/drawing/2014/main" id="{8C91C3EC-D0C3-4A99-0A77-01A70C4028C8}"/>
              </a:ext>
            </a:extLst>
          </p:cNvPr>
          <p:cNvSpPr>
            <a:spLocks noGrp="1"/>
          </p:cNvSpPr>
          <p:nvPr>
            <p:ph idx="1"/>
          </p:nvPr>
        </p:nvSpPr>
        <p:spPr>
          <a:xfrm>
            <a:off x="1295402" y="2390660"/>
            <a:ext cx="6394371" cy="4069102"/>
          </a:xfrm>
        </p:spPr>
        <p:txBody>
          <a:bodyPr>
            <a:normAutofit fontScale="92500" lnSpcReduction="20000"/>
          </a:bodyPr>
          <a:lstStyle/>
          <a:p>
            <a:r>
              <a:rPr lang="en-US" sz="24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lang="en-US" sz="2400" b="1" dirty="0"/>
              <a:t>* The primary challenge is to analyze and categorize employees based on their employment type—permanent, fixed-term, or temporary. Understanding these categories is crucial for optimizing HR policies and aligning workforce strategies with business goals</a:t>
            </a:r>
            <a:endParaRPr lang="en-IN" dirty="0"/>
          </a:p>
        </p:txBody>
      </p:sp>
      <p:pic>
        <p:nvPicPr>
          <p:cNvPr id="4" name="Picture 4">
            <a:extLst>
              <a:ext uri="{FF2B5EF4-FFF2-40B4-BE49-F238E27FC236}">
                <a16:creationId xmlns:a16="http://schemas.microsoft.com/office/drawing/2014/main" id="{5DE69F85-769F-47C1-7262-578B21831F41}"/>
              </a:ext>
            </a:extLst>
          </p:cNvPr>
          <p:cNvPicPr>
            <a:picLocks noChangeAspect="1"/>
          </p:cNvPicPr>
          <p:nvPr/>
        </p:nvPicPr>
        <p:blipFill>
          <a:blip r:embed="rId2"/>
          <a:stretch>
            <a:fillRect/>
          </a:stretch>
        </p:blipFill>
        <p:spPr>
          <a:xfrm>
            <a:off x="8196666" y="2557993"/>
            <a:ext cx="2699932" cy="3317875"/>
          </a:xfrm>
          <a:prstGeom prst="rect">
            <a:avLst/>
          </a:prstGeom>
        </p:spPr>
      </p:pic>
    </p:spTree>
    <p:extLst>
      <p:ext uri="{BB962C8B-B14F-4D97-AF65-F5344CB8AC3E}">
        <p14:creationId xmlns:p14="http://schemas.microsoft.com/office/powerpoint/2010/main" val="653080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CC7A-9B58-BAFE-F909-3BC9E6AFC966}"/>
              </a:ext>
            </a:extLst>
          </p:cNvPr>
          <p:cNvSpPr>
            <a:spLocks noGrp="1"/>
          </p:cNvSpPr>
          <p:nvPr>
            <p:ph type="title"/>
          </p:nvPr>
        </p:nvSpPr>
        <p:spPr/>
        <p:txBody>
          <a:bodyPr/>
          <a:lstStyle/>
          <a:p>
            <a:r>
              <a:rPr lang="en-US" b="1" dirty="0"/>
              <a:t>Project Overview</a:t>
            </a:r>
            <a:endParaRPr lang="en-IN" dirty="0"/>
          </a:p>
        </p:txBody>
      </p:sp>
      <p:sp>
        <p:nvSpPr>
          <p:cNvPr id="3" name="Content Placeholder 2">
            <a:extLst>
              <a:ext uri="{FF2B5EF4-FFF2-40B4-BE49-F238E27FC236}">
                <a16:creationId xmlns:a16="http://schemas.microsoft.com/office/drawing/2014/main" id="{45DDB16C-AAAB-D0FB-01A6-CE584F79A980}"/>
              </a:ext>
            </a:extLst>
          </p:cNvPr>
          <p:cNvSpPr>
            <a:spLocks noGrp="1"/>
          </p:cNvSpPr>
          <p:nvPr>
            <p:ph idx="1"/>
          </p:nvPr>
        </p:nvSpPr>
        <p:spPr>
          <a:xfrm>
            <a:off x="1295401" y="2556932"/>
            <a:ext cx="7363857" cy="3318936"/>
          </a:xfrm>
        </p:spPr>
        <p:txBody>
          <a:bodyPr>
            <a:normAutofit fontScale="85000" lnSpcReduction="10000"/>
          </a:bodyPr>
          <a:lstStyle/>
          <a:p>
            <a:r>
              <a:rPr lang="en-US" sz="24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lang="en-IN" dirty="0"/>
          </a:p>
        </p:txBody>
      </p:sp>
      <p:pic>
        <p:nvPicPr>
          <p:cNvPr id="4" name="Picture 4">
            <a:extLst>
              <a:ext uri="{FF2B5EF4-FFF2-40B4-BE49-F238E27FC236}">
                <a16:creationId xmlns:a16="http://schemas.microsoft.com/office/drawing/2014/main" id="{387F30C4-272C-2ABA-D42F-2314E9C959CB}"/>
              </a:ext>
            </a:extLst>
          </p:cNvPr>
          <p:cNvPicPr>
            <a:picLocks noChangeAspect="1"/>
          </p:cNvPicPr>
          <p:nvPr/>
        </p:nvPicPr>
        <p:blipFill>
          <a:blip r:embed="rId2"/>
          <a:stretch>
            <a:fillRect/>
          </a:stretch>
        </p:blipFill>
        <p:spPr>
          <a:xfrm>
            <a:off x="8466667" y="2547003"/>
            <a:ext cx="2429931" cy="3317875"/>
          </a:xfrm>
          <a:prstGeom prst="rect">
            <a:avLst/>
          </a:prstGeom>
        </p:spPr>
      </p:pic>
    </p:spTree>
    <p:extLst>
      <p:ext uri="{BB962C8B-B14F-4D97-AF65-F5344CB8AC3E}">
        <p14:creationId xmlns:p14="http://schemas.microsoft.com/office/powerpoint/2010/main" val="149213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1" y="2412694"/>
            <a:ext cx="5193534" cy="3624549"/>
          </a:xfrm>
        </p:spPr>
        <p:txBody>
          <a:bodyPr>
            <a:noAutofit/>
          </a:bodyPr>
          <a:lstStyle/>
          <a:p>
            <a:r>
              <a:rPr lang="en-US" sz="2000" b="1" dirty="0"/>
              <a:t>* </a:t>
            </a:r>
            <a:r>
              <a:rPr lang="en-US" sz="2000" b="1" u="sng" dirty="0"/>
              <a:t>Human Resources (HR) Team:</a:t>
            </a:r>
            <a:r>
              <a:rPr lang="en-US" sz="2000" b="1" dirty="0"/>
              <a:t> They will use the analysis to make informed decisions about hiring, workforce planning, and contract management.</a:t>
            </a:r>
          </a:p>
          <a:p>
            <a:pPr marL="285750" indent="-285750">
              <a:buFont typeface="Arial" panose="020B0604020202020204" pitchFamily="34" charset="0"/>
              <a:buChar char="•"/>
            </a:pPr>
            <a:endParaRPr lang="en-US" sz="2000" b="1" dirty="0"/>
          </a:p>
          <a:p>
            <a:r>
              <a:rPr lang="en-US" sz="2000" b="1" u="sng" dirty="0"/>
              <a:t>* Department Managers:</a:t>
            </a:r>
            <a:r>
              <a:rPr lang="en-US" sz="2000" b="1" dirty="0"/>
              <a:t> They will benefit from insights into workforce composition and its impact </a:t>
            </a:r>
          </a:p>
          <a:p>
            <a:r>
              <a:rPr lang="en-US" sz="2000" b="1" dirty="0"/>
              <a:t>on departmental performance, helping them allocate resources more effectively.</a:t>
            </a:r>
          </a:p>
          <a:p>
            <a:endParaRPr lang="en-US" sz="2000" b="1" dirty="0"/>
          </a:p>
          <a:p>
            <a:r>
              <a:rPr lang="en-US" sz="2000" b="1" dirty="0"/>
              <a:t>* </a:t>
            </a:r>
            <a:r>
              <a:rPr lang="en-US" sz="2000" b="1" u="sng" dirty="0"/>
              <a:t>Senior Management/Executives: </a:t>
            </a:r>
            <a:r>
              <a:rPr lang="en-US" sz="2000" b="1" dirty="0"/>
              <a:t>They will use the findings to align workforce strategies with overall business goals and improve operational efficiency.</a:t>
            </a:r>
          </a:p>
          <a:p>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411433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E813-63DB-5119-5A3D-5DDE589BA3A5}"/>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05003BA2-4568-D411-28E5-2238324A4EEB}"/>
              </a:ext>
            </a:extLst>
          </p:cNvPr>
          <p:cNvSpPr>
            <a:spLocks noGrp="1"/>
          </p:cNvSpPr>
          <p:nvPr>
            <p:ph idx="1"/>
          </p:nvPr>
        </p:nvSpPr>
        <p:spPr>
          <a:xfrm>
            <a:off x="1295400" y="2285999"/>
            <a:ext cx="5424889" cy="2583456"/>
          </a:xfrm>
        </p:spPr>
        <p:txBody>
          <a:bodyPr>
            <a:noAutofit/>
          </a:bodyPr>
          <a:lstStyle/>
          <a:p>
            <a:endParaRPr lang="en-US" sz="1600" b="1" dirty="0"/>
          </a:p>
          <a:p>
            <a:r>
              <a:rPr lang="en-US" sz="1600" b="1" dirty="0"/>
              <a:t>* </a:t>
            </a:r>
            <a:r>
              <a:rPr lang="en-US" sz="1600" b="1" u="sng" dirty="0"/>
              <a:t>Senior Management/Executives: </a:t>
            </a:r>
            <a:r>
              <a:rPr lang="en-US" sz="1600" b="1" dirty="0"/>
              <a:t>They will use the findings to align workforce strategies with overall business goals and improve operational efficiency.</a:t>
            </a:r>
          </a:p>
          <a:p>
            <a:endParaRPr lang="en-US" sz="1600" b="1" dirty="0"/>
          </a:p>
          <a:p>
            <a:r>
              <a:rPr lang="en-US" sz="1600" b="1" u="sng" dirty="0"/>
              <a:t>* Employees: </a:t>
            </a:r>
            <a:r>
              <a:rPr lang="en-US" sz="1600" b="1" dirty="0"/>
              <a:t>Improved workforce management can lead to better job satisfaction, as resources are allocated more effectively, and workloads are balanced.</a:t>
            </a:r>
          </a:p>
          <a:p>
            <a:endParaRPr lang="en-US" sz="1600" b="1" dirty="0"/>
          </a:p>
          <a:p>
            <a:r>
              <a:rPr lang="en-US" sz="1600" b="1" u="sng" dirty="0"/>
              <a:t>* HR and Management Teams: </a:t>
            </a:r>
            <a:r>
              <a:rPr lang="en-US" sz="1600" b="1" dirty="0"/>
              <a:t>They benefit from having data-driven insights that guide strategic decisions and improve departmental performance</a:t>
            </a:r>
            <a:endParaRPr lang="en-IN" sz="2000" dirty="0"/>
          </a:p>
        </p:txBody>
      </p:sp>
      <p:pic>
        <p:nvPicPr>
          <p:cNvPr id="4" name="Picture 4">
            <a:extLst>
              <a:ext uri="{FF2B5EF4-FFF2-40B4-BE49-F238E27FC236}">
                <a16:creationId xmlns:a16="http://schemas.microsoft.com/office/drawing/2014/main" id="{E14ABF00-C716-A978-2F45-C129F825605D}"/>
              </a:ext>
            </a:extLst>
          </p:cNvPr>
          <p:cNvPicPr>
            <a:picLocks noChangeAspect="1"/>
          </p:cNvPicPr>
          <p:nvPr/>
        </p:nvPicPr>
        <p:blipFill>
          <a:blip r:embed="rId2"/>
          <a:stretch>
            <a:fillRect/>
          </a:stretch>
        </p:blipFill>
        <p:spPr>
          <a:xfrm>
            <a:off x="6612912" y="2557993"/>
            <a:ext cx="4283686" cy="3317875"/>
          </a:xfrm>
          <a:prstGeom prst="rect">
            <a:avLst/>
          </a:prstGeom>
        </p:spPr>
      </p:pic>
    </p:spTree>
    <p:extLst>
      <p:ext uri="{BB962C8B-B14F-4D97-AF65-F5344CB8AC3E}">
        <p14:creationId xmlns:p14="http://schemas.microsoft.com/office/powerpoint/2010/main" val="399338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D3EB-940D-CB6A-3C21-B6F8A1D87F1E}"/>
              </a:ext>
            </a:extLst>
          </p:cNvPr>
          <p:cNvSpPr>
            <a:spLocks noGrp="1"/>
          </p:cNvSpPr>
          <p:nvPr>
            <p:ph type="title"/>
          </p:nvPr>
        </p:nvSpPr>
        <p:spPr/>
        <p:txBody>
          <a:bodyPr/>
          <a:lstStyle/>
          <a:p>
            <a:r>
              <a:rPr lang="en-US" b="1" dirty="0"/>
              <a:t>Our Solution &amp; Value Preposition </a:t>
            </a:r>
            <a:endParaRPr lang="en-IN" dirty="0"/>
          </a:p>
        </p:txBody>
      </p:sp>
      <p:pic>
        <p:nvPicPr>
          <p:cNvPr id="4" name="Picture 8">
            <a:extLst>
              <a:ext uri="{FF2B5EF4-FFF2-40B4-BE49-F238E27FC236}">
                <a16:creationId xmlns:a16="http://schemas.microsoft.com/office/drawing/2014/main" id="{D3ADBAB2-C425-B934-BEDC-2C08421BDD7E}"/>
              </a:ext>
            </a:extLst>
          </p:cNvPr>
          <p:cNvPicPr>
            <a:picLocks noGrp="1" noChangeAspect="1"/>
          </p:cNvPicPr>
          <p:nvPr>
            <p:ph idx="1"/>
          </p:nvPr>
        </p:nvPicPr>
        <p:blipFill>
          <a:blip r:embed="rId2"/>
          <a:stretch>
            <a:fillRect/>
          </a:stretch>
        </p:blipFill>
        <p:spPr>
          <a:xfrm>
            <a:off x="9040791" y="2557993"/>
            <a:ext cx="1855807" cy="3317875"/>
          </a:xfrm>
          <a:prstGeom prst="rect">
            <a:avLst/>
          </a:prstGeom>
        </p:spPr>
      </p:pic>
      <p:sp>
        <p:nvSpPr>
          <p:cNvPr id="5" name="TextBox 4">
            <a:extLst>
              <a:ext uri="{FF2B5EF4-FFF2-40B4-BE49-F238E27FC236}">
                <a16:creationId xmlns:a16="http://schemas.microsoft.com/office/drawing/2014/main" id="{50213987-64AC-41CC-9CE8-83727D6F578D}"/>
              </a:ext>
            </a:extLst>
          </p:cNvPr>
          <p:cNvSpPr txBox="1"/>
          <p:nvPr/>
        </p:nvSpPr>
        <p:spPr>
          <a:xfrm>
            <a:off x="1295402"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spTree>
    <p:extLst>
      <p:ext uri="{BB962C8B-B14F-4D97-AF65-F5344CB8AC3E}">
        <p14:creationId xmlns:p14="http://schemas.microsoft.com/office/powerpoint/2010/main" val="211269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C0C8-5373-F513-65F3-568B3E51F135}"/>
              </a:ext>
            </a:extLst>
          </p:cNvPr>
          <p:cNvSpPr>
            <a:spLocks noGrp="1"/>
          </p:cNvSpPr>
          <p:nvPr>
            <p:ph type="title"/>
          </p:nvPr>
        </p:nvSpPr>
        <p:spPr/>
        <p:txBody>
          <a:bodyPr/>
          <a:lstStyle/>
          <a:p>
            <a:r>
              <a:rPr lang="en-US" b="1" dirty="0"/>
              <a:t>Dataset Description </a:t>
            </a:r>
            <a:endParaRPr lang="en-IN" dirty="0"/>
          </a:p>
        </p:txBody>
      </p:sp>
      <p:sp>
        <p:nvSpPr>
          <p:cNvPr id="3" name="Content Placeholder 2">
            <a:extLst>
              <a:ext uri="{FF2B5EF4-FFF2-40B4-BE49-F238E27FC236}">
                <a16:creationId xmlns:a16="http://schemas.microsoft.com/office/drawing/2014/main" id="{C5B2A317-862F-F60D-D775-324DA991A2F5}"/>
              </a:ext>
            </a:extLst>
          </p:cNvPr>
          <p:cNvSpPr>
            <a:spLocks noGrp="1"/>
          </p:cNvSpPr>
          <p:nvPr>
            <p:ph idx="1"/>
          </p:nvPr>
        </p:nvSpPr>
        <p:spPr>
          <a:xfrm>
            <a:off x="672029" y="2556932"/>
            <a:ext cx="8438921" cy="3628164"/>
          </a:xfrm>
        </p:spPr>
        <p:txBody>
          <a:bodyPr>
            <a:normAutofit fontScale="70000" lnSpcReduction="20000"/>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a:p>
            <a:endParaRPr lang="en-IN" dirty="0"/>
          </a:p>
        </p:txBody>
      </p:sp>
      <p:pic>
        <p:nvPicPr>
          <p:cNvPr id="4" name="Picture 8">
            <a:extLst>
              <a:ext uri="{FF2B5EF4-FFF2-40B4-BE49-F238E27FC236}">
                <a16:creationId xmlns:a16="http://schemas.microsoft.com/office/drawing/2014/main" id="{335DE2AF-CB05-097D-AD35-E8F4F823CCA4}"/>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16044764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41</TotalTime>
  <Words>1015</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Garamond</vt:lpstr>
      <vt:lpstr>Organic</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Modelling Approach </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PRASANA</dc:creator>
  <cp:lastModifiedBy>ROHITH PRASANA</cp:lastModifiedBy>
  <cp:revision>2</cp:revision>
  <dcterms:created xsi:type="dcterms:W3CDTF">2024-08-27T17:58:10Z</dcterms:created>
  <dcterms:modified xsi:type="dcterms:W3CDTF">2024-08-27T18:39:21Z</dcterms:modified>
</cp:coreProperties>
</file>