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ks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a:t>Employee</a:t>
            </a:r>
            <a:r>
              <a:rPr lang="en-IN" sz="2000" b="1" baseline="0"/>
              <a:t> Performance Analysis</a:t>
            </a:r>
            <a:endParaRPr lang="en-IN" sz="2000" b="1"/>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31615227246092815"/>
          <c:y val="0.05936664320900775"/>
          <c:w val="0.763600887611665"/>
          <c:h val="0.8302934054425463"/>
        </c:manualLayout>
      </c:layout>
      <c:barChart>
        <c:barDir val="col"/>
        <c:grouping val="clustered"/>
        <c:varyColors val="0"/>
        <c:ser>
          <c:idx val="0"/>
          <c:order val="0"/>
          <c:tx>
            <c:strRef>
              <c:f>Sheet1!$B$3:$B$4</c:f>
              <c:strCache>
                <c:ptCount val="1"/>
                <c:pt idx="0">
                  <c:v> VERY 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1"/>
          <c:order val="1"/>
          <c:tx>
            <c:strRef>
              <c:f>Sheet1!$C$3:$C$4</c:f>
              <c:strCache>
                <c:ptCount val="1"/>
                <c:pt idx="0">
                  <c:v>HIGH</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2"/>
          <c:order val="2"/>
          <c:tx>
            <c:strRef>
              <c:f>Sheet1!$D$3:$D$4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3"/>
          <c:order val="3"/>
          <c:tx>
            <c:strRef>
              <c:f>Sheet1!$E$3:$E$4</c:f>
              <c:strCache>
                <c:ptCount val="1"/>
                <c:pt idx="0">
                  <c:v>MEDIUM</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dLbls>
          <c:showLegendKey val="0"/>
          <c:showVal val="0"/>
          <c:showCatName val="0"/>
          <c:showSerName val="0"/>
          <c:showPercent val="0"/>
          <c:showBubbleSize val="0"/>
        </c:dLbls>
        <c:gapWidth val="219"/>
        <c:overlap val="-27"/>
        <c:axId val="1777802351"/>
        <c:axId val="1777802831"/>
      </c:barChart>
      <c:catAx>
        <c:axId val="177780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831"/>
        <c:crosses val="autoZero"/>
        <c:auto val="1"/>
        <c:lblAlgn val="ctr"/>
        <c:lblOffset val="100"/>
        <c:noMultiLvlLbl val="0"/>
      </c:catAx>
      <c:valAx>
        <c:axId val="177780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7780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9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a:xfrm>
            <a:off x="609600" y="1577340"/>
            <a:ext cx="10972800" cy="266700"/>
          </a:xfrm>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L</a:t>
            </a:r>
            <a:r>
              <a:rPr dirty="0" sz="2400" lang="en-US"/>
              <a:t>o</a:t>
            </a:r>
            <a:r>
              <a:rPr dirty="0" sz="2400" lang="en-US"/>
              <a:t>g</a:t>
            </a:r>
            <a:r>
              <a:rPr dirty="0" sz="2400" lang="en-US"/>
              <a:t>e</a:t>
            </a:r>
            <a:r>
              <a:rPr dirty="0" sz="2400" lang="en-US"/>
              <a:t>s</a:t>
            </a:r>
            <a:r>
              <a:rPr dirty="0" sz="2400" lang="en-US"/>
              <a:t>hwari</a:t>
            </a:r>
            <a:r>
              <a:rPr dirty="0" sz="2400" lang="en-US"/>
              <a:t>.</a:t>
            </a:r>
            <a:r>
              <a:rPr dirty="0" sz="2400" lang="en-US"/>
              <a:t> </a:t>
            </a:r>
            <a:r>
              <a:rPr dirty="0" sz="2400" lang="en-US"/>
              <a:t>V</a:t>
            </a:r>
            <a:endParaRPr altLang="en-US" lang="zh-CN"/>
          </a:p>
          <a:p>
            <a:r>
              <a:rPr dirty="0" sz="2400" lang="en-US"/>
              <a:t>REGISTER NO: 425</a:t>
            </a:r>
            <a:r>
              <a:rPr dirty="0" sz="2400" lang="en-US"/>
              <a:t>4</a:t>
            </a:r>
            <a:r>
              <a:rPr dirty="0" sz="2400" lang="en-US"/>
              <a:t>5</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0</a:t>
            </a:r>
            <a:r>
              <a:rPr dirty="0" sz="2400" lang="en-US"/>
              <a:t>9</a:t>
            </a:r>
            <a:r>
              <a:rPr dirty="0" sz="2400" lang="en-US"/>
              <a:t>4</a:t>
            </a:r>
            <a:r>
              <a:rPr dirty="0" sz="2400" lang="en-US"/>
              <a:t>2</a:t>
            </a:r>
            <a:r>
              <a:rPr dirty="0" sz="2400" lang="en-US"/>
              <a:t>5</a:t>
            </a:r>
            <a:r>
              <a:rPr dirty="0" sz="2400" lang="en-US"/>
              <a:t>4</a:t>
            </a:r>
            <a:r>
              <a:rPr dirty="0" sz="2400" lang="en-US"/>
              <a:t>5</a:t>
            </a:r>
            <a:r>
              <a:rPr dirty="0" sz="2400" lang="en-US"/>
              <a:t>)</a:t>
            </a:r>
            <a:r>
              <a:rPr dirty="0" sz="2400" lang="en-US"/>
              <a:t> </a:t>
            </a:r>
            <a:endParaRPr altLang="en-US" lang="zh-CN"/>
          </a:p>
          <a:p>
            <a:r>
              <a:rPr dirty="0" sz="2400" lang="en-US"/>
              <a:t>DEPARTMENT: </a:t>
            </a:r>
            <a:r>
              <a:rPr dirty="0" sz="2400" lang="en-US" err="1"/>
              <a:t>B.Com</a:t>
            </a:r>
            <a:r>
              <a:rPr dirty="0" sz="2400" lang="en-US"/>
              <a:t> General</a:t>
            </a:r>
          </a:p>
          <a:p>
            <a:r>
              <a:rPr dirty="0" sz="2400" lang="en-US"/>
              <a:t>COLLEGE: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lang="en-US" spc="30">
                <a:latin typeface="Trebuchet MS"/>
                <a:cs typeface="Trebuchet MS"/>
              </a:rPr>
              <a:t>G</a:t>
            </a:r>
            <a:endParaRPr dirty="0" sz="48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TextBox 1"/>
          <p:cNvSpPr txBox="1"/>
          <p:nvPr/>
        </p:nvSpPr>
        <p:spPr>
          <a:xfrm>
            <a:off x="739774" y="1752282"/>
            <a:ext cx="6934200" cy="4053840"/>
          </a:xfrm>
          <a:prstGeom prst="rect"/>
          <a:noFill/>
        </p:spPr>
        <p:txBody>
          <a:bodyPr rtlCol="0" wrap="square">
            <a:spAutoFit/>
          </a:bodyPr>
          <a:p>
            <a:pPr indent="0" marL="0">
              <a:buNone/>
            </a:pPr>
            <a:r>
              <a:rPr dirty="0" sz="2000" lang="en-US"/>
              <a:t>Q</a:t>
            </a:r>
            <a:r>
              <a:rPr dirty="0" sz="2000" lang="en-US"/>
              <a:t>u</a:t>
            </a:r>
            <a:r>
              <a:rPr dirty="0" sz="2000" lang="en-US"/>
              <a:t>a</a:t>
            </a:r>
            <a:r>
              <a:rPr dirty="0" sz="2000" lang="en-US"/>
              <a:t>l</a:t>
            </a:r>
            <a:r>
              <a:rPr dirty="0" sz="2000" lang="en-US"/>
              <a:t>i</a:t>
            </a:r>
            <a:r>
              <a:rPr dirty="0" sz="2000" lang="en-US"/>
              <a:t>ty</a:t>
            </a:r>
            <a:r>
              <a:rPr dirty="0" sz="2000" lang="en-US"/>
              <a:t> </a:t>
            </a:r>
            <a:r>
              <a:rPr dirty="0" sz="2000" lang="en-US"/>
              <a:t>a</a:t>
            </a:r>
            <a:r>
              <a:rPr dirty="0" sz="2000" lang="en-US"/>
              <a:t>n</a:t>
            </a:r>
            <a:r>
              <a:rPr dirty="0" sz="2000" lang="en-US"/>
              <a:t>d</a:t>
            </a:r>
            <a:r>
              <a:rPr dirty="0" sz="2000" lang="en-US"/>
              <a:t> </a:t>
            </a:r>
            <a:r>
              <a:rPr dirty="0" sz="2000" lang="en-US"/>
              <a:t>Quantity</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Task quality</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Quantity</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Understanding</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Solve problem</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Innovatio</a:t>
            </a:r>
            <a:r>
              <a:rPr dirty="0" sz="2000" lang="en-US"/>
              <a:t>n</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Initiat</a:t>
            </a:r>
            <a:r>
              <a:rPr dirty="0" sz="2000" lang="en-US"/>
              <a:t>i</a:t>
            </a:r>
            <a:r>
              <a:rPr dirty="0" sz="2000" lang="en-US"/>
              <a:t>ve</a:t>
            </a:r>
            <a:endParaRPr dirty="0" sz="2000" lang="en-IN"/>
          </a:p>
          <a:p>
            <a:pPr indent="0" marL="0">
              <a:buNone/>
            </a:pPr>
            <a:r>
              <a:rPr dirty="0" sz="2000" lang="en-US"/>
              <a:t>R</a:t>
            </a:r>
            <a:r>
              <a:rPr dirty="0" sz="2000" lang="en-US"/>
              <a:t>e</a:t>
            </a:r>
            <a:r>
              <a:rPr dirty="0" sz="2000" lang="en-US"/>
              <a:t>l</a:t>
            </a:r>
            <a:r>
              <a:rPr dirty="0" sz="2000" lang="en-US"/>
              <a:t>i</a:t>
            </a:r>
            <a:r>
              <a:rPr dirty="0" sz="2000" lang="en-US"/>
              <a:t>a</a:t>
            </a:r>
            <a:r>
              <a:rPr dirty="0" sz="2000" lang="en-US"/>
              <a:t>b</a:t>
            </a:r>
            <a:r>
              <a:rPr dirty="0" sz="2000" lang="en-US"/>
              <a:t>i</a:t>
            </a:r>
            <a:r>
              <a:rPr dirty="0" sz="2000" lang="en-US"/>
              <a:t>lity</a:t>
            </a:r>
            <a:r>
              <a:rPr dirty="0" sz="2000" lang="en-US"/>
              <a:t>:</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Accuracy</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F</a:t>
            </a:r>
            <a:r>
              <a:rPr dirty="0" sz="2000" lang="en-US"/>
              <a:t>o</a:t>
            </a:r>
            <a:r>
              <a:rPr dirty="0" sz="2000" lang="en-US"/>
              <a:t>l</a:t>
            </a:r>
            <a:r>
              <a:rPr dirty="0" sz="2000" lang="en-US"/>
              <a:t>l</a:t>
            </a:r>
            <a:r>
              <a:rPr dirty="0" sz="2000" lang="en-US"/>
              <a:t>ow</a:t>
            </a:r>
            <a:r>
              <a:rPr dirty="0" sz="2000" lang="en-US"/>
              <a:t> </a:t>
            </a:r>
            <a:r>
              <a:rPr dirty="0" sz="2000" lang="en-US"/>
              <a:t>r</a:t>
            </a:r>
            <a:r>
              <a:rPr dirty="0" sz="2000" lang="en-US"/>
              <a:t>u</a:t>
            </a:r>
            <a:r>
              <a:rPr dirty="0" sz="2000" lang="en-US"/>
              <a:t>l</a:t>
            </a:r>
            <a:r>
              <a:rPr dirty="0" sz="2000" lang="en-US"/>
              <a:t>e</a:t>
            </a:r>
            <a:r>
              <a:rPr dirty="0" sz="2000" lang="en-US"/>
              <a:t>s</a:t>
            </a:r>
            <a:endParaRPr dirty="0" sz="2000" lang="en-IN"/>
          </a:p>
          <a:p>
            <a:pPr indent="0" marL="0">
              <a:buNone/>
            </a:pPr>
            <a:r>
              <a:rPr dirty="0" sz="2000" lang="en-US"/>
              <a:t>C</a:t>
            </a:r>
            <a:r>
              <a:rPr dirty="0" sz="2000" lang="en-US"/>
              <a:t>o</a:t>
            </a:r>
            <a:r>
              <a:rPr dirty="0" sz="2000" lang="en-US"/>
              <a:t>o</a:t>
            </a:r>
            <a:r>
              <a:rPr dirty="0" sz="2000" lang="en-US"/>
              <a:t>p</a:t>
            </a:r>
            <a:r>
              <a:rPr dirty="0" sz="2000" lang="en-US"/>
              <a:t>e</a:t>
            </a:r>
            <a:r>
              <a:rPr dirty="0" sz="2000" lang="en-US"/>
              <a:t>ration</a:t>
            </a:r>
            <a:r>
              <a:rPr dirty="0" sz="2000" lang="en-US"/>
              <a:t>:</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P</a:t>
            </a:r>
            <a:r>
              <a:rPr dirty="0" sz="2000" lang="en-US"/>
              <a:t>a</a:t>
            </a:r>
            <a:r>
              <a:rPr dirty="0" sz="2000" lang="en-US"/>
              <a:t>r</a:t>
            </a:r>
            <a:r>
              <a:rPr dirty="0" sz="2000" lang="en-US"/>
              <a:t>t</a:t>
            </a:r>
            <a:r>
              <a:rPr dirty="0" sz="2000" lang="en-US"/>
              <a:t>i</a:t>
            </a:r>
            <a:r>
              <a:rPr dirty="0" sz="2000" lang="en-US"/>
              <a:t>c</a:t>
            </a:r>
            <a:r>
              <a:rPr dirty="0" sz="2000" lang="en-US"/>
              <a:t>ipa</a:t>
            </a:r>
            <a:r>
              <a:rPr dirty="0" sz="2000" lang="en-US"/>
              <a:t>t</a:t>
            </a:r>
            <a:r>
              <a:rPr dirty="0" sz="2000" lang="en-US"/>
              <a:t>i</a:t>
            </a:r>
            <a:r>
              <a:rPr dirty="0" sz="2000" lang="en-US"/>
              <a:t>on</a:t>
            </a:r>
            <a:endParaRPr dirty="0" sz="2000" lang="en-IN"/>
          </a:p>
          <a:p>
            <a:pPr indent="-457200" marL="457200">
              <a:buFont typeface="+mj-lt"/>
              <a:buAutoNum type="arabicPeriod" startAt="1"/>
            </a:pPr>
            <a:r>
              <a:rPr dirty="0" sz="2000" lang="en-US"/>
              <a:t> </a:t>
            </a:r>
            <a:r>
              <a:rPr dirty="0" sz="2000" lang="en-US"/>
              <a:t> </a:t>
            </a:r>
            <a:r>
              <a:rPr dirty="0" sz="2000" lang="en-US"/>
              <a:t> </a:t>
            </a:r>
            <a:r>
              <a:rPr dirty="0" sz="2000" lang="en-US"/>
              <a:t> </a:t>
            </a:r>
            <a:r>
              <a:rPr dirty="0" sz="2000" lang="en-US"/>
              <a:t> </a:t>
            </a:r>
            <a:r>
              <a:rPr dirty="0" sz="2000" lang="en-US"/>
              <a:t>W</a:t>
            </a:r>
            <a:r>
              <a:rPr dirty="0" sz="2000" lang="en-US"/>
              <a:t>o</a:t>
            </a:r>
            <a:r>
              <a:rPr dirty="0" sz="2000" lang="en-US"/>
              <a:t>r</a:t>
            </a:r>
            <a:r>
              <a:rPr dirty="0" sz="2000" lang="en-US"/>
              <a:t>k</a:t>
            </a:r>
            <a:r>
              <a:rPr dirty="0" sz="2000" lang="en-US"/>
              <a:t> </a:t>
            </a:r>
            <a:r>
              <a:rPr dirty="0" sz="2000" lang="en-US"/>
              <a:t>t</a:t>
            </a:r>
            <a:r>
              <a:rPr dirty="0" sz="2000" lang="en-US"/>
              <a:t>o</a:t>
            </a:r>
            <a:r>
              <a:rPr dirty="0" sz="2000" lang="en-US"/>
              <a:t>g</a:t>
            </a:r>
            <a:r>
              <a:rPr dirty="0" sz="2000" lang="en-US"/>
              <a:t>e</a:t>
            </a:r>
            <a:r>
              <a:rPr dirty="0" sz="2000" lang="en-US"/>
              <a:t>ther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3" name=""/>
        <p:cNvGrpSpPr/>
        <p:nvPr/>
      </p:nvGrpSpPr>
      <p:grpSpPr>
        <a:xfrm>
          <a:off x="0" y="0"/>
          <a:ext cx="0" cy="0"/>
          <a:chOff x="0" y="0"/>
          <a:chExt cx="0" cy="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143000" y="2057547"/>
          <a:ext cx="7619999" cy="4511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5" name=""/>
        <p:cNvGrpSpPr/>
        <p:nvPr/>
      </p:nvGrpSpPr>
      <p:grpSpPr>
        <a:xfrm>
          <a:off x="0" y="0"/>
          <a:ext cx="0" cy="0"/>
          <a:chOff x="0" y="0"/>
          <a:chExt cx="0" cy="0"/>
        </a:xfrm>
      </p:grpSpPr>
      <p:sp>
        <p:nvSpPr>
          <p:cNvPr id="104861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18" name="TextBox 2"/>
          <p:cNvSpPr txBox="1"/>
          <p:nvPr/>
        </p:nvSpPr>
        <p:spPr>
          <a:xfrm>
            <a:off x="914400" y="1524000"/>
            <a:ext cx="7848600" cy="3025140"/>
          </a:xfrm>
          <a:prstGeom prst="rect"/>
          <a:noFill/>
        </p:spPr>
        <p:txBody>
          <a:bodyPr anchor="t" rtlCol="0" wrap="square">
            <a:spAutoFit/>
          </a:bodyPr>
          <a:p/>
          <a:p>
            <a:endParaRPr dirty="0" lang="en-IN"/>
          </a:p>
          <a:p>
            <a:pPr algn="l"/>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Employee performance analysis is essential for understanding workforce effectiveness and making informed HR decisions. Using the ctrrate dataset, we demonstrated various visualizations to analyze and present employee performance data. These visualizations, including histograms, boxplots, line charts, correlation matrices, and bar charts, provide valuable insights into performance distribution, departmental performance, trends over time, relationships between variables, and gender comparisons.</a:t>
            </a:r>
            <a:endParaRPr dirty="0" lang="en-IN"/>
          </a:p>
          <a:p>
            <a:pPr algn="l"/>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BBB7B6"/>
        </a:solidFill>
      </p:bgPr>
    </p:bg>
    <p:spTree>
      <p:nvGrpSpPr>
        <p:cNvPr id="32" name=""/>
        <p:cNvGrpSpPr/>
        <p:nvPr/>
      </p:nvGrpSpPr>
      <p:grpSpPr>
        <a:xfrm>
          <a:off x="0" y="0"/>
          <a:ext cx="0" cy="0"/>
          <a:chOff x="0" y="0"/>
          <a:chExt cx="0" cy="0"/>
        </a:xfrm>
      </p:grpSpPr>
      <p:sp>
        <p:nvSpPr>
          <p:cNvPr id="1048637" name="object 2"/>
          <p:cNvSpPr/>
          <p:nvPr/>
        </p:nvSpPr>
        <p:spPr>
          <a:xfrm>
            <a:off x="-838582" y="-209550"/>
            <a:ext cx="1307232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C0C0C0"/>
          </a:solidFill>
        </p:spPr>
        <p:txBody>
          <a:bodyPr bIns="0" lIns="0" rIns="0" rtlCol="0" tIns="0" wrap="square"/>
          <a:p>
            <a:endParaRPr dirty="0">
              <a:solidFill>
                <a:srgbClr val="36363D"/>
              </a:solidFill>
              <a:latin typeface="Times New Roman" panose="02020603050405020304" pitchFamily="18" charset="0"/>
              <a:cs typeface="Times New Roman" panose="02020603050405020304" pitchFamily="18" charset="0"/>
            </a:endParaRPr>
          </a:p>
        </p:txBody>
      </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45"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BBB7B6"/>
        </a:solidFill>
      </p:bgPr>
    </p:bg>
    <p:spTree>
      <p:nvGrpSpPr>
        <p:cNvPr id="34"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C0C0C0"/>
          </a:solidFill>
        </p:spPr>
        <p:txBody>
          <a:bodyPr bIns="0" lIns="0" rIns="0" rtlCol="0" tIns="0" wrap="square"/>
          <a:p>
            <a:endParaRPr dirty="0"/>
          </a:p>
        </p:txBody>
      </p:sp>
      <p:grpSp>
        <p:nvGrpSpPr>
          <p:cNvPr id="35" name="object 3"/>
          <p:cNvGrpSpPr/>
          <p:nvPr/>
        </p:nvGrpSpPr>
        <p:grpSpPr>
          <a:xfrm>
            <a:off x="8531608" y="0"/>
            <a:ext cx="3665216"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Box 8"/>
          <p:cNvSpPr txBox="1"/>
          <p:nvPr/>
        </p:nvSpPr>
        <p:spPr>
          <a:xfrm>
            <a:off x="1600200" y="3595687"/>
            <a:ext cx="5410200" cy="358141"/>
          </a:xfrm>
          <a:prstGeom prst="rect"/>
          <a:noFill/>
        </p:spPr>
        <p:txBody>
          <a:bodyPr rtlCol="0" wrap="square">
            <a:spAutoFit/>
          </a:bodyPr>
          <a:p>
            <a:endParaRPr dirty="0" lang="en-IN"/>
          </a:p>
        </p:txBody>
      </p:sp>
      <p:sp>
        <p:nvSpPr>
          <p:cNvPr id="1048669" name="Rectangle 1"/>
          <p:cNvSpPr>
            <a:spLocks noChangeArrowheads="1"/>
          </p:cNvSpPr>
          <p:nvPr/>
        </p:nvSpPr>
        <p:spPr bwMode="auto">
          <a:xfrm>
            <a:off x="666136" y="2235220"/>
            <a:ext cx="8221980" cy="8915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dirty="0" lang="en-US">
                <a:latin typeface="+mj-lt"/>
              </a:rPr>
              <a:t>To identify and enhance the ability of high potential employees</a:t>
            </a:r>
            <a:endParaRPr altLang="en-US" baseline="0" b="0" cap="none" dirty="0" sz="1800" i="0" kumimoji="0" lang="en-US" normalizeH="0" strike="noStrike" u="none">
              <a:ln>
                <a:noFill/>
              </a:ln>
              <a:solidFill>
                <a:schemeClr val="tx1"/>
              </a:solidFill>
              <a:effectLst/>
              <a:latin typeface="+mj-lt"/>
            </a:endParaRPr>
          </a:p>
          <a:p>
            <a:pPr algn="l" defTabSz="914400" eaLnBrk="0" fontAlgn="base" hangingPunct="0" indent="0" latinLnBrk="0" lvl="0" marL="0" marR="0" rtl="0">
              <a:lnSpc>
                <a:spcPct val="100000"/>
              </a:lnSpc>
              <a:spcBef>
                <a:spcPct val="0"/>
              </a:spcBef>
              <a:spcAft>
                <a:spcPct val="0"/>
              </a:spcAft>
              <a:buClrTx/>
              <a:buSzTx/>
            </a:pPr>
            <a:r>
              <a:rPr altLang="en-US" dirty="0" lang="en-US">
                <a:latin typeface="+mj-lt"/>
              </a:rPr>
              <a:t>a</a:t>
            </a:r>
            <a:r>
              <a:rPr altLang="en-US" baseline="0" b="0" cap="none" dirty="0" sz="1800" i="0" kumimoji="0" lang="en-US" normalizeH="0" strike="noStrike" u="none">
                <a:ln>
                  <a:noFill/>
                </a:ln>
                <a:solidFill>
                  <a:schemeClr val="tx1"/>
                </a:solidFill>
                <a:effectLst/>
                <a:latin typeface="+mj-lt"/>
              </a:rPr>
              <a:t>nd </a:t>
            </a:r>
            <a:r>
              <a:rPr altLang="en-US" dirty="0" lang="en-US">
                <a:latin typeface="+mj-lt"/>
              </a:rPr>
              <a:t>b</a:t>
            </a:r>
            <a:r>
              <a:rPr altLang="en-US" baseline="0" b="0" cap="none" dirty="0" sz="1800" i="0" kumimoji="0" lang="en-US" normalizeH="0" strike="noStrike" u="none">
                <a:ln>
                  <a:noFill/>
                </a:ln>
                <a:solidFill>
                  <a:schemeClr val="tx1"/>
                </a:solidFill>
                <a:effectLst/>
                <a:latin typeface="+mj-lt"/>
              </a:rPr>
              <a:t>etter alignment between employee performance and organizational goals</a:t>
            </a:r>
            <a:r>
              <a:rPr altLang="en-US" baseline="0" b="0" cap="none" dirty="0" sz="1800" i="0" kumimoji="0" lang="en-US" normalizeH="0" strike="noStrike" u="none">
                <a:ln>
                  <a:noFill/>
                </a:ln>
                <a:solidFill>
                  <a:schemeClr val="tx1"/>
                </a:solidFill>
                <a:effectLst/>
                <a:latin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1025236" y="2709067"/>
            <a:ext cx="7924800" cy="1869440"/>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oject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nvolves evaluating various metrics such as productivity, efficiency, and output quality to assess individual and team performance. By leveraging data analytics, organizations can identify top performers, areas for improvement, and potential training needs.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41"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Box 8"/>
          <p:cNvSpPr txBox="1"/>
          <p:nvPr/>
        </p:nvSpPr>
        <p:spPr>
          <a:xfrm>
            <a:off x="1066800" y="2046339"/>
            <a:ext cx="6100916" cy="891541"/>
          </a:xfrm>
          <a:prstGeom prst="rect"/>
          <a:noFill/>
        </p:spPr>
        <p:txBody>
          <a:bodyPr wrap="square">
            <a:spAutoFit/>
          </a:bodyPr>
          <a:p>
            <a:pPr indent="-342900" marL="342900">
              <a:buAutoNum type="arabicPeriod"/>
            </a:pPr>
            <a:r>
              <a:rPr b="1" dirty="0" lang="en-IN"/>
              <a:t>Employees</a:t>
            </a:r>
          </a:p>
          <a:p>
            <a:pPr indent="-342900" marL="342900">
              <a:buAutoNum type="arabicPeriod"/>
            </a:pPr>
            <a:r>
              <a:rPr b="1" dirty="0" lang="en-IN"/>
              <a:t>Managers and Supervisors</a:t>
            </a:r>
          </a:p>
          <a:p>
            <a:pPr indent="-342900" marL="342900">
              <a:buAutoNum type="arabicPeriod"/>
            </a:pPr>
            <a:r>
              <a:rPr b="1" dirty="0" lang="en-IN"/>
              <a:t>Human resource Department</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7"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6" name="TextBox 7"/>
          <p:cNvSpPr txBox="1"/>
          <p:nvPr/>
        </p:nvSpPr>
        <p:spPr>
          <a:xfrm>
            <a:off x="3505200" y="2667000"/>
            <a:ext cx="4953000" cy="2225041"/>
          </a:xfrm>
          <a:prstGeom prst="rect"/>
          <a:noFill/>
        </p:spPr>
        <p:txBody>
          <a:bodyPr rtlCol="0" wrap="square">
            <a:spAutoFit/>
          </a:bodyPr>
          <a:p>
            <a:pPr indent="-285750" marL="285750">
              <a:buFont typeface="Arial" panose="020B0604020202020204" pitchFamily="34" charset="0"/>
              <a:buChar char="•"/>
            </a:pPr>
            <a:r>
              <a:rPr dirty="0" lang="en-IN"/>
              <a:t>Conditional Formatting- To highlight the missing values</a:t>
            </a:r>
          </a:p>
          <a:p>
            <a:pPr indent="-285750" marL="285750">
              <a:buFont typeface="Arial" panose="020B0604020202020204" pitchFamily="34" charset="0"/>
              <a:buChar char="•"/>
            </a:pPr>
            <a:r>
              <a:rPr dirty="0" lang="en-IN"/>
              <a:t>Filter- To remove blanks</a:t>
            </a:r>
          </a:p>
          <a:p>
            <a:pPr indent="-285750" marL="285750">
              <a:buFont typeface="Arial" panose="020B0604020202020204" pitchFamily="34" charset="0"/>
              <a:buChar char="•"/>
            </a:pPr>
            <a:r>
              <a:rPr dirty="0" lang="en-IN"/>
              <a:t>Formula- To calculate the employee performance level</a:t>
            </a:r>
          </a:p>
          <a:p>
            <a:pPr indent="-285750" marL="285750">
              <a:buFont typeface="Arial" panose="020B0604020202020204" pitchFamily="34" charset="0"/>
              <a:buChar char="•"/>
            </a:pPr>
            <a:r>
              <a:rPr dirty="0" lang="en-IN"/>
              <a:t>Pivot table- To summarize the data</a:t>
            </a:r>
          </a:p>
          <a:p>
            <a:pPr indent="-285750" marL="285750">
              <a:buFont typeface="Arial" panose="020B0604020202020204" pitchFamily="34" charset="0"/>
              <a:buChar char="•"/>
            </a:pPr>
            <a:r>
              <a:rPr dirty="0" lang="en-IN"/>
              <a:t>Graph- To visualize the data</a:t>
            </a:r>
          </a:p>
          <a:p>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TextBox 2"/>
          <p:cNvSpPr txBox="1"/>
          <p:nvPr/>
        </p:nvSpPr>
        <p:spPr>
          <a:xfrm>
            <a:off x="1219200" y="1600200"/>
            <a:ext cx="7010400" cy="2491741"/>
          </a:xfrm>
          <a:prstGeom prst="rect"/>
          <a:noFill/>
        </p:spPr>
        <p:txBody>
          <a:bodyPr rtlCol="0" wrap="square">
            <a:spAutoFit/>
          </a:bodyPr>
          <a:p>
            <a:r>
              <a:rPr dirty="0" lang="en-IN"/>
              <a:t>Employee dataset </a:t>
            </a:r>
          </a:p>
          <a:p>
            <a:r>
              <a:rPr dirty="0" lang="en-IN"/>
              <a:t>    The data consist of 26 features, here features used are</a:t>
            </a:r>
          </a:p>
          <a:p>
            <a:pPr indent="-342900" marL="342900">
              <a:buAutoNum type="arabicPeriod"/>
            </a:pPr>
            <a:r>
              <a:rPr dirty="0" lang="en-IN"/>
              <a:t>Employee Id- which has numerical values</a:t>
            </a:r>
          </a:p>
          <a:p>
            <a:pPr indent="-342900" marL="342900">
              <a:buAutoNum type="arabicPeriod"/>
            </a:pPr>
            <a:r>
              <a:rPr dirty="0" lang="en-IN"/>
              <a:t>Employee Name -which contains text</a:t>
            </a:r>
          </a:p>
          <a:p>
            <a:pPr indent="-342900" marL="342900">
              <a:buAutoNum type="arabicPeriod"/>
            </a:pPr>
            <a:r>
              <a:rPr dirty="0" lang="en-IN"/>
              <a:t>Employee Type-</a:t>
            </a:r>
          </a:p>
          <a:p>
            <a:pPr indent="-342900" marL="342900">
              <a:buAutoNum type="arabicPeriod"/>
            </a:pPr>
            <a:r>
              <a:rPr dirty="0" lang="en-IN"/>
              <a:t>Performance Level of the Employee  </a:t>
            </a:r>
          </a:p>
          <a:p>
            <a:pPr indent="-342900" marL="342900">
              <a:buAutoNum type="arabicPeriod"/>
            </a:pPr>
            <a:r>
              <a:rPr dirty="0" lang="en-IN"/>
              <a:t>Gender of the employee </a:t>
            </a:r>
          </a:p>
          <a:p>
            <a:pPr indent="-342900" marL="342900">
              <a:buAutoNum type="arabicPeriod"/>
            </a:pPr>
            <a:r>
              <a:rPr dirty="0" lang="en-IN"/>
              <a:t>Employee rating – which has numerical values</a:t>
            </a:r>
          </a:p>
          <a:p>
            <a:pPr indent="-342900" marL="342900">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B7B6"/>
        </a:solidFill>
      </p:bgPr>
    </p:bg>
    <p:spTree>
      <p:nvGrpSpPr>
        <p:cNvPr id="24"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133600" y="2095500"/>
            <a:ext cx="8534018" cy="13487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=IFS(Z8&gt;=5,”VERY HIGH”,Z8&gt;=4,”HIGH”, Z8&gt;=3, “MEDIUM”,TRUE,”LOW”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Bhavya shree B</cp:lastModifiedBy>
  <dcterms:created xsi:type="dcterms:W3CDTF">2024-03-27T08:07:22Z</dcterms:created>
  <dcterms:modified xsi:type="dcterms:W3CDTF">2024-09-04T07:52:40Z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