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84" r:id="rId1"/>
  </p:sldMasterIdLst>
  <p:notesMasterIdLst>
    <p:notesMasterId r:id="rId2"/>
  </p:notesMasterIdLst>
  <p:sldIdLst>
    <p:sldId id="341" r:id="rId3"/>
    <p:sldId id="342" r:id="rId4"/>
    <p:sldId id="343" r:id="rId5"/>
    <p:sldId id="344" r:id="rId6"/>
    <p:sldId id="345" r:id="rId7"/>
    <p:sldId id="346" r:id="rId8"/>
    <p:sldId id="347" r:id="rId9"/>
    <p:sldId id="348" r:id="rId10"/>
    <p:sldId id="349" r:id="rId11"/>
    <p:sldId id="350" r:id="rId12"/>
    <p:sldId id="352" r:id="rId13"/>
    <p:sldId id="353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/storage/emulated/0/Android/data/cn.wps.moffice_eng/.Cloud/i18n/565725341/f/69d8a0e0-2f58-4224-876e-fc66205ee063/priyadharshini.m.xlsx" TargetMode="External"/><Relationship Id="rId2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[priyadharshini.m.xlsx]Sheet2!PivotTable1</c:name>
    <c:fmtId val="0"/>
  </c:pivotSource>
  <c:chart>
    <c:title>
      <c:tx>
        <c:rich>
          <a:bodyPr/>
          <a:lstStyle/>
          <a:p>
            <a:pPr>
              <a:defRPr/>
            </a:pPr>
            <a:r>
              <a:rPr lang="en-US"/>
              <a:t>department</a:t>
            </a:r>
          </a:p>
        </c:rich>
      </c:tx>
      <c:layout>
        <c:manualLayout>
          <c:xMode val="edge"/>
          <c:yMode val="edge"/>
          <c:x val="0.3179860017497813"/>
          <c:y val="0.1970326625838437"/>
        </c:manualLayout>
      </c:layout>
      <c:overlay val="0"/>
    </c:title>
    <c:autoTitleDeleted val="0"/>
    <c:pivotFmts>
      <c:pivotFmt>
        <c:idx val="0"/>
        <c:marker>
          <c:symbol val="none"/>
        </c:marker>
        <c:dLbl>
          <c:idx val="0"/>
          <c:layout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</c:dLbl>
      </c:pivotFmt>
      <c:pivotFmt>
        <c:idx val="1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</c:dLbl>
      </c:pivotFmt>
      <c:pivotFmt>
        <c:idx val="2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</c:dLbl>
      </c:pivotFmt>
      <c:pivotFmt>
        <c:idx val="3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</c:dLbl>
      </c:pivotFmt>
    </c:pivotFmts>
    <c:plotArea>
      <c:layout/>
      <c:pieChart>
        <c:varyColors val="1"/>
        <c:ser>
          <c:idx val="0"/>
          <c:order val="0"/>
          <c:tx>
            <c:strRef>
              <c:f>Sheet2!$B$3:$B$4</c:f>
              <c:strCache>
                <c:ptCount val="2"/>
                <c:pt idx="0">
                  <c:v>Column Labels</c:v>
                </c:pt>
                <c:pt idx="1">
                  <c:v>Exceeds</c:v>
                </c:pt>
              </c:strCache>
            </c:strRef>
          </c:tx>
          <c:dLbls>
            <c:spPr/>
            <c:txPr>
              <a:bodyPr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</c:dLbls>
          <c:cat>
            <c:strRef>
              <c:f>Sheet2!$A$5:$A$11</c:f>
              <c:strCache>
                <c:ptCount val="7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  <c:pt idx="6">
                  <c:v>Grand Total</c:v>
                </c:pt>
              </c:strCache>
            </c:strRef>
          </c:cat>
          <c:val>
            <c:numRef>
              <c:f>Sheet2!$B$5:$B$11</c:f>
              <c:numCache>
                <c:formatCode>General</c:formatCode>
                <c:ptCount val="7"/>
                <c:pt idx="0">
                  <c:v>9.0</c:v>
                </c:pt>
                <c:pt idx="1">
                  <c:v>1.0</c:v>
                </c:pt>
                <c:pt idx="2">
                  <c:v>24.0</c:v>
                </c:pt>
                <c:pt idx="3">
                  <c:v>147.0</c:v>
                </c:pt>
                <c:pt idx="4">
                  <c:v>10.0</c:v>
                </c:pt>
                <c:pt idx="6">
                  <c:v>191.0</c:v>
                </c:pt>
              </c:numCache>
            </c:numRef>
          </c:val>
        </c:ser>
        <c:ser>
          <c:idx val="1"/>
          <c:order val="1"/>
          <c:tx>
            <c:strRef>
              <c:f>Sheet2!$C$3:$C$4</c:f>
              <c:strCache>
                <c:ptCount val="2"/>
                <c:pt idx="0">
                  <c:v>Column Labels</c:v>
                </c:pt>
                <c:pt idx="1">
                  <c:v>Fully Meets</c:v>
                </c:pt>
              </c:strCache>
            </c:strRef>
          </c:tx>
          <c:dLbls>
            <c:spPr/>
            <c:txPr>
              <a:bodyPr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</c:dLbls>
          <c:cat>
            <c:strRef>
              <c:f>Sheet2!$A$5:$A$11</c:f>
              <c:strCache>
                <c:ptCount val="7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  <c:pt idx="6">
                  <c:v>Grand Total</c:v>
                </c:pt>
              </c:strCache>
            </c:strRef>
          </c:cat>
          <c:val>
            <c:numRef>
              <c:f>Sheet2!$C$5:$C$11</c:f>
              <c:numCache>
                <c:formatCode>General</c:formatCode>
                <c:ptCount val="7"/>
                <c:pt idx="0">
                  <c:v>37.0</c:v>
                </c:pt>
                <c:pt idx="1">
                  <c:v>13.0</c:v>
                </c:pt>
                <c:pt idx="2">
                  <c:v>178.0</c:v>
                </c:pt>
                <c:pt idx="3">
                  <c:v>765.0</c:v>
                </c:pt>
                <c:pt idx="4">
                  <c:v>145.0</c:v>
                </c:pt>
                <c:pt idx="5">
                  <c:v>64.0</c:v>
                </c:pt>
                <c:pt idx="6">
                  <c:v>1202.0</c:v>
                </c:pt>
              </c:numCache>
            </c:numRef>
          </c:val>
        </c:ser>
        <c:ser>
          <c:idx val="2"/>
          <c:order val="2"/>
          <c:tx>
            <c:strRef>
              <c:f>Sheet2!$D$3:$D$4</c:f>
              <c:strCache>
                <c:ptCount val="2"/>
                <c:pt idx="0">
                  <c:v>Column Labels</c:v>
                </c:pt>
                <c:pt idx="1">
                  <c:v>Needs Improvement</c:v>
                </c:pt>
              </c:strCache>
            </c:strRef>
          </c:tx>
          <c:dLbls>
            <c:spPr/>
            <c:txPr>
              <a:bodyPr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</c:dLbls>
          <c:cat>
            <c:strRef>
              <c:f>Sheet2!$A$5:$A$11</c:f>
              <c:strCache>
                <c:ptCount val="7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  <c:pt idx="6">
                  <c:v>Grand Total</c:v>
                </c:pt>
              </c:strCache>
            </c:strRef>
          </c:cat>
          <c:val>
            <c:numRef>
              <c:f>Sheet2!$D$5:$D$11</c:f>
              <c:numCache>
                <c:formatCode>General</c:formatCode>
                <c:ptCount val="7"/>
                <c:pt idx="1">
                  <c:v>1.0</c:v>
                </c:pt>
                <c:pt idx="2">
                  <c:v>12.0</c:v>
                </c:pt>
                <c:pt idx="3">
                  <c:v>69.0</c:v>
                </c:pt>
                <c:pt idx="4">
                  <c:v>9.0</c:v>
                </c:pt>
                <c:pt idx="6">
                  <c:v>91.0</c:v>
                </c:pt>
              </c:numCache>
            </c:numRef>
          </c:val>
        </c:ser>
        <c:ser>
          <c:idx val="3"/>
          <c:order val="3"/>
          <c:tx>
            <c:strRef>
              <c:f>Sheet2!$E$3:$E$4</c:f>
              <c:strCache>
                <c:ptCount val="2"/>
                <c:pt idx="0">
                  <c:v>Column Labels</c:v>
                </c:pt>
                <c:pt idx="1">
                  <c:v>PIP</c:v>
                </c:pt>
              </c:strCache>
            </c:strRef>
          </c:tx>
          <c:dLbls>
            <c:spPr/>
            <c:txPr>
              <a:bodyPr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</c:dLbls>
          <c:cat>
            <c:strRef>
              <c:f>Sheet2!$A$5:$A$11</c:f>
              <c:strCache>
                <c:ptCount val="7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  <c:pt idx="6">
                  <c:v>Grand Total</c:v>
                </c:pt>
              </c:strCache>
            </c:strRef>
          </c:cat>
          <c:val>
            <c:numRef>
              <c:f>Sheet2!$E$5:$E$11</c:f>
              <c:numCache>
                <c:formatCode>General</c:formatCode>
                <c:ptCount val="7"/>
                <c:pt idx="0">
                  <c:v>2.0</c:v>
                </c:pt>
                <c:pt idx="1">
                  <c:v>4.0</c:v>
                </c:pt>
                <c:pt idx="2">
                  <c:v>10.0</c:v>
                </c:pt>
                <c:pt idx="3">
                  <c:v>33.0</c:v>
                </c:pt>
                <c:pt idx="6">
                  <c:v>49.0</c:v>
                </c:pt>
              </c:numCache>
            </c:numRef>
          </c:val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externalData r:id="rId1">
    <c:autoUpdate val="0"/>
  </c:externalData>
  <c:printSettings>
    <c:headerFooter/>
    <c:pageMargins b="0.75" l="0.7" r="0.7" t="0.75" header="0.3" footer="0.3"/>
    <c:pageSetup/>
  </c:printSettings>
</c:chartSpac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6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7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1048708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9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0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1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3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4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5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96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8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9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0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1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702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4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705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593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2554542" y="3314150"/>
            <a:ext cx="8610600" cy="1742440"/>
          </a:xfrm>
          <a:prstGeom prst="rect"/>
          <a:noFill/>
        </p:spPr>
        <p:txBody>
          <a:bodyPr rtlCol="0" wrap="square">
            <a:spAutoFit/>
          </a:bodyPr>
          <a:p>
            <a:r>
              <a:rPr sz="2400" lang="en-US"/>
              <a:t>STUDENT NAME:</a:t>
            </a:r>
            <a:r>
              <a:rPr altLang="en-IN" sz="2400" lang="en-US"/>
              <a:t>V</a:t>
            </a:r>
            <a:r>
              <a:rPr altLang="en-IN" sz="2400" lang="en-US"/>
              <a:t>.</a:t>
            </a:r>
            <a:r>
              <a:rPr altLang="en-IN" sz="2400" lang="en-US"/>
              <a:t>P</a:t>
            </a:r>
            <a:r>
              <a:rPr altLang="en-IN" sz="2400" lang="en-US"/>
              <a:t>r</a:t>
            </a:r>
            <a:r>
              <a:rPr altLang="en-IN" sz="2400" lang="en-US"/>
              <a:t>i</a:t>
            </a:r>
            <a:r>
              <a:rPr altLang="en-IN" sz="2400" lang="en-US"/>
              <a:t>t</a:t>
            </a:r>
            <a:r>
              <a:rPr altLang="en-IN" sz="2400" lang="en-US"/>
              <a:t>h</a:t>
            </a:r>
            <a:r>
              <a:rPr altLang="en-IN" sz="2400" lang="en-US"/>
              <a:t>i</a:t>
            </a:r>
            <a:r>
              <a:rPr altLang="en-IN" sz="2400" lang="en-US"/>
              <a:t>k</a:t>
            </a:r>
            <a:r>
              <a:rPr altLang="en-IN" sz="2400" lang="en-US"/>
              <a:t>a</a:t>
            </a:r>
            <a:endParaRPr dirty="0" sz="2400" lang="en-US"/>
          </a:p>
          <a:p>
            <a:r>
              <a:rPr dirty="0" sz="2400" lang="en-US"/>
              <a:t>REGISTER NO:</a:t>
            </a:r>
            <a:r>
              <a:rPr altLang="en-IN" dirty="0" sz="2400" lang="en-US"/>
              <a:t>4</a:t>
            </a:r>
            <a:r>
              <a:rPr altLang="en-IN" dirty="0" sz="2400" lang="en-US"/>
              <a:t>2</a:t>
            </a:r>
            <a:r>
              <a:rPr altLang="en-IN" dirty="0" sz="2400" lang="en-US"/>
              <a:t>5</a:t>
            </a:r>
            <a:r>
              <a:rPr altLang="en-IN" dirty="0" sz="2400" lang="en-US"/>
              <a:t>5</a:t>
            </a:r>
            <a:r>
              <a:rPr altLang="en-IN" dirty="0" sz="2400" lang="en-US"/>
              <a:t>3</a:t>
            </a:r>
            <a:r>
              <a:rPr altLang="en-IN" dirty="0" sz="2400" lang="en-US"/>
              <a:t>/</a:t>
            </a:r>
            <a:r>
              <a:rPr altLang="en-IN" dirty="0" sz="2400" lang="en-US"/>
              <a:t>a</a:t>
            </a:r>
            <a:r>
              <a:rPr altLang="en-IN" dirty="0" sz="2400" lang="en-US"/>
              <a:t>s</a:t>
            </a:r>
            <a:r>
              <a:rPr altLang="en-IN" dirty="0" sz="2400" lang="en-US"/>
              <a:t>u</a:t>
            </a:r>
            <a:r>
              <a:rPr altLang="en-IN" dirty="0" sz="2400" lang="en-US"/>
              <a:t>n</a:t>
            </a:r>
            <a:r>
              <a:rPr altLang="en-IN" dirty="0" sz="2400" lang="en-US"/>
              <a:t>m</a:t>
            </a:r>
            <a:r>
              <a:rPr altLang="en-IN" dirty="0" sz="2400" lang="en-US"/>
              <a:t>4</a:t>
            </a:r>
            <a:r>
              <a:rPr altLang="en-IN" dirty="0" sz="2400" lang="en-US"/>
              <a:t>2</a:t>
            </a:r>
            <a:r>
              <a:rPr altLang="en-IN" dirty="0" sz="2400" lang="en-US"/>
              <a:t>5</a:t>
            </a:r>
            <a:r>
              <a:rPr altLang="en-IN" dirty="0" sz="2400" lang="en-US"/>
              <a:t>5</a:t>
            </a:r>
            <a:r>
              <a:rPr altLang="en-IN" dirty="0" sz="2400" lang="en-US"/>
              <a:t>3</a:t>
            </a:r>
            <a:endParaRPr altLang="en-US" lang="zh-CN"/>
          </a:p>
          <a:p>
            <a:r>
              <a:rPr dirty="0" sz="2400" lang="en-US"/>
              <a:t>DEPARTMENT:</a:t>
            </a:r>
            <a:r>
              <a:rPr altLang="en-IN" dirty="0" sz="2400" lang="en-US"/>
              <a:t>I</a:t>
            </a:r>
            <a:r>
              <a:rPr altLang="en-IN" dirty="0" sz="2400" lang="en-US"/>
              <a:t>I</a:t>
            </a:r>
            <a:r>
              <a:rPr altLang="en-IN" dirty="0" sz="2400" lang="en-US"/>
              <a:t>I</a:t>
            </a:r>
            <a:r>
              <a:rPr altLang="en-IN" dirty="0" sz="2400" lang="en-US"/>
              <a:t> </a:t>
            </a:r>
            <a:r>
              <a:rPr altLang="en-IN" dirty="0" sz="2400" lang="en-US"/>
              <a:t>B.COM</a:t>
            </a:r>
            <a:r>
              <a:rPr altLang="en-IN" dirty="0" sz="2400" lang="en-US"/>
              <a:t>GENERAL</a:t>
            </a:r>
            <a:endParaRPr altLang="en-US" lang="zh-CN"/>
          </a:p>
          <a:p>
            <a:r>
              <a:rPr dirty="0" sz="2400" lang="en-US"/>
              <a:t>COLLEGE</a:t>
            </a:r>
            <a:r>
              <a:rPr altLang="en-IN" dirty="0" sz="2400" lang="en-US"/>
              <a:t>:</a:t>
            </a:r>
            <a:r>
              <a:rPr altLang="en-IN" dirty="0" sz="2400" lang="en-US"/>
              <a:t> </a:t>
            </a:r>
            <a:r>
              <a:rPr altLang="en-IN" dirty="0" sz="2400" lang="en-US"/>
              <a:t> </a:t>
            </a:r>
            <a:r>
              <a:rPr altLang="en-IN" dirty="0" sz="2400" lang="en-US"/>
              <a:t>D</a:t>
            </a:r>
            <a:r>
              <a:rPr altLang="en-IN" dirty="0" sz="2400" lang="en-US"/>
              <a:t>R</a:t>
            </a:r>
            <a:r>
              <a:rPr altLang="en-IN" dirty="0" sz="2400" lang="en-US"/>
              <a:t>B</a:t>
            </a:r>
            <a:r>
              <a:rPr altLang="en-IN" dirty="0" sz="2400" lang="en-US"/>
              <a:t>C</a:t>
            </a:r>
            <a:r>
              <a:rPr altLang="en-IN" dirty="0" sz="2400" lang="en-US"/>
              <a:t>C</a:t>
            </a:r>
            <a:r>
              <a:rPr altLang="en-IN" dirty="0" sz="2400" lang="en-US"/>
              <a:t>C</a:t>
            </a:r>
            <a:r>
              <a:rPr altLang="en-IN" dirty="0" sz="2400" lang="en-US"/>
              <a:t> </a:t>
            </a:r>
            <a:r>
              <a:rPr altLang="en-IN" dirty="0" sz="2400" lang="en-US"/>
              <a:t>H</a:t>
            </a:r>
            <a:r>
              <a:rPr altLang="en-IN" dirty="0" sz="2400" lang="en-US"/>
              <a:t>I</a:t>
            </a:r>
            <a:r>
              <a:rPr altLang="en-IN" dirty="0" sz="2400" lang="en-US"/>
              <a:t>N</a:t>
            </a:r>
            <a:r>
              <a:rPr altLang="en-IN" dirty="0" sz="2400" lang="en-US"/>
              <a:t>D</a:t>
            </a:r>
            <a:r>
              <a:rPr altLang="en-IN" dirty="0" sz="2400" lang="en-US"/>
              <a:t>U</a:t>
            </a:r>
            <a:r>
              <a:rPr altLang="en-IN" dirty="0" sz="2400" lang="en-US"/>
              <a:t> </a:t>
            </a:r>
            <a:r>
              <a:rPr altLang="en-IN" dirty="0" sz="2400" lang="en-US"/>
              <a:t>C</a:t>
            </a:r>
            <a:r>
              <a:rPr altLang="en-IN" dirty="0" sz="2400" lang="en-US"/>
              <a:t>O</a:t>
            </a:r>
            <a:r>
              <a:rPr altLang="en-IN" dirty="0" sz="2400" lang="en-US"/>
              <a:t>L</a:t>
            </a:r>
            <a:r>
              <a:rPr altLang="en-IN" dirty="0" sz="2400" lang="en-US"/>
              <a:t>L</a:t>
            </a:r>
            <a:r>
              <a:rPr altLang="en-IN" dirty="0" sz="2400" lang="en-US"/>
              <a:t>E</a:t>
            </a:r>
            <a:r>
              <a:rPr altLang="en-IN" dirty="0" sz="2400" lang="en-US"/>
              <a:t>G</a:t>
            </a:r>
            <a:r>
              <a:rPr altLang="en-IN" dirty="0" sz="2400" lang="en-US"/>
              <a:t>E</a:t>
            </a:r>
            <a:endParaRPr altLang="en-US" lang="zh-CN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0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1" name="object 8"/>
          <p:cNvSpPr txBox="1"/>
          <p:nvPr/>
        </p:nvSpPr>
        <p:spPr>
          <a:xfrm>
            <a:off x="739775" y="291147"/>
            <a:ext cx="4154947" cy="7372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82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3" name=""/>
          <p:cNvSpPr txBox="1"/>
          <p:nvPr/>
        </p:nvSpPr>
        <p:spPr>
          <a:xfrm>
            <a:off x="1011760" y="1028383"/>
            <a:ext cx="8336639" cy="7216139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Data Collection 
Downloaded the data from edunet student’s dashboard.
Feature Collection:
 Highlighted data which is required using the fill option.
Data Cleaning:
Identified the missing values using conditional formatting.
Removed / Filtered the missing data using filter-filter by colour.
Performance level:
Performance Analysis is based on Department type is filtered by gender (Male employees)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5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6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3989038" cy="7372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88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9" name=""/>
          <p:cNvSpPr txBox="1"/>
          <p:nvPr/>
        </p:nvSpPr>
        <p:spPr>
          <a:xfrm>
            <a:off x="2283765" y="1508759"/>
            <a:ext cx="3098888" cy="5105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/>
            </a:r>
            <a:endParaRPr sz="2800" lang="en-IN">
              <a:solidFill>
                <a:srgbClr val="000000"/>
              </a:solidFill>
            </a:endParaRPr>
          </a:p>
        </p:txBody>
      </p:sp>
      <p:graphicFrame>
        <p:nvGraphicFramePr>
          <p:cNvPr id="4194304" name="图表 1"/>
          <p:cNvGraphicFramePr>
            <a:graphicFrameLocks/>
          </p:cNvGraphicFramePr>
          <p:nvPr/>
        </p:nvGraphicFramePr>
        <p:xfrm>
          <a:off x="755332" y="1508759"/>
          <a:ext cx="7314341" cy="42762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2.xml><?xml version="1.0" encoding="UTF-8" standalone="yes"?>
<p:sld xmlns:a="http://schemas.openxmlformats.org/drawingml/2006/main" xmlns:r="http://schemas.openxmlformats.org/officeDocument/2006/relationships" xmlns:p="http://schemas.openxmlformats.org/presentationml/2006/main"><p:cSld><p:spTree><p:nvGrpSpPr><p:cNvPr id="42" name=""/><p:cNvGrpSpPr/><p:nvPr/></p:nvGrpSpPr><p:grpSpPr><a:xfrm><a:off x="0" y="0"/><a:ext cx="0" cy="0"/><a:chOff x="0" y="0"/><a:chExt cx="0" cy="0"/></a:xfrm></p:grpSpPr><p:sp><p:nvSpPr><p:cNvPr id="1048690" name="Title 1"/><p:cNvSpPr><a:spLocks noGrp="1"/></p:cNvSpPr><p:nvPr><p:ph type="title"/></p:nvPr></p:nvSpPr><p:spPr><a:xfrm><a:off x="755332" y="385444"/><a:ext cx="10681335" cy="723901"/></a:xfrm></p:spPr><p:txBody><a:bodyPr/><a:p><a:r><a:rPr dirty="0" lang="en-US"><a:latin typeface="Times New Roman" panose="02020603050405020304" pitchFamily="18" charset="0"/><a:cs typeface="Times New Roman" panose="02020603050405020304" pitchFamily="18" charset="0"/></a:rPr><a:t>conclusion</a:t></a:r><a:endParaRPr dirty="0" lang="en-IN"><a:latin typeface="Times New Roman" panose="02020603050405020304" pitchFamily="18" charset="0"/><a:cs typeface="Times New Roman" panose="02020603050405020304" pitchFamily="18" charset="0"/></a:endParaRPr></a:p></p:txBody></p:sp><p:sp><p:nvSpPr><p:cNvPr id="1048691" name=""/><p:cNvSpPr txBox="1"/><p:nvPr/></p:nvSpPr><p:spPr><a:xfrm><a:off x="1092299" y="1602016"/><a:ext cx="6883549" cy="4701540"/></a:xfrm><a:prstGeom prst="rect"/></p:spPr><p:txBody><a:bodyPr rtlCol="0" wrap="square"><a:spAutoFit/></a:bodyPr><a:p><a:r><a:rPr sz="2800" lang="en-IN"><a:solidFill><a:srgbClr val="000000"/></a:solidFill></a:rPr><a:t>Therefore the production department employees performs higher comparing to other department and whereas admin offices performs lower comparing to other department..              Hence the Production department employees works more efficiently and effectively comparing to other departments according to the employee data given.</a:t></a:r><a:endParaRPr sz="2800" lang="en-IN"><a:solidFill><a:srgbClr val="000000"/></a:solidFill></a:endParaRPr></a:p></p:txBody></p:sp></p:spTree></p:cSld><p:clrMapOvr><a:masterClrMapping/></p:clrMapOvr>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007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593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31064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6737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593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028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1" y="575055"/>
            <a:ext cx="6790369" cy="600711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593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9" name=""/>
          <p:cNvSpPr txBox="1"/>
          <p:nvPr/>
        </p:nvSpPr>
        <p:spPr>
          <a:xfrm>
            <a:off x="676275" y="2221230"/>
            <a:ext cx="7471969" cy="2453641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Employee performance analysis is made to identify the performance level of an employee in each department.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IN">
                <a:solidFill>
                  <a:srgbClr val="000000"/>
                </a:solidFill>
              </a:rPr>
              <a:t>It helps to track the activities and growth of the employees in wholly by department wise.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IN">
                <a:solidFill>
                  <a:srgbClr val="000000"/>
                </a:solidFill>
              </a:rPr>
              <a:t>And it helps to grant remuneration or appreciation for the respected one.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007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593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5" name="TextBox 10"/>
          <p:cNvSpPr txBox="1"/>
          <p:nvPr/>
        </p:nvSpPr>
        <p:spPr>
          <a:xfrm>
            <a:off x="990600" y="2133600"/>
            <a:ext cx="7924800" cy="24028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dirty="0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Analyzing the performance of the employees by considering the various factors like rating,performance level,gender,zone,type etc.</a:t>
            </a:r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In order to identify the trend and performance on different cateogory in a company or in an organisation.</a:t>
            </a:r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And it helps to identify which sector’s performance is high,better and low</a:t>
            </a:r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7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8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9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461011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0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593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1" name=""/>
          <p:cNvSpPr txBox="1"/>
          <p:nvPr/>
        </p:nvSpPr>
        <p:spPr>
          <a:xfrm>
            <a:off x="335651" y="2019299"/>
            <a:ext cx="7633459" cy="28473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Companies like IT sectors.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IN">
                <a:solidFill>
                  <a:srgbClr val="000000"/>
                </a:solidFill>
              </a:rPr>
              <a:t>Industries.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IN">
                <a:solidFill>
                  <a:srgbClr val="000000"/>
                </a:solidFill>
              </a:rPr>
              <a:t>Banks.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IN">
                <a:solidFill>
                  <a:srgbClr val="000000"/>
                </a:solidFill>
              </a:rPr>
              <a:t>Marketing field.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IN">
                <a:solidFill>
                  <a:srgbClr val="000000"/>
                </a:solidFill>
              </a:rPr>
              <a:t>  It helps to analyze the current status of their companies or organisations by hierarchical members.</a:t>
            </a:r>
            <a:endParaRPr sz="2800" lang="en-IN">
              <a:solidFill>
                <a:srgbClr val="000000"/>
              </a:solidFill>
            </a:endParaRPr>
          </a:p>
          <a:p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5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086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6" name="object 9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593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7" name=""/>
          <p:cNvSpPr txBox="1"/>
          <p:nvPr/>
        </p:nvSpPr>
        <p:spPr>
          <a:xfrm>
            <a:off x="3010400" y="2310129"/>
            <a:ext cx="4000000" cy="48158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Conditional Formatting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IN">
                <a:solidFill>
                  <a:srgbClr val="000000"/>
                </a:solidFill>
              </a:rPr>
              <a:t>Filtering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IN">
                <a:solidFill>
                  <a:srgbClr val="000000"/>
                </a:solidFill>
              </a:rPr>
              <a:t>Formula used to identify performance level.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IN">
                <a:solidFill>
                  <a:srgbClr val="000000"/>
                </a:solidFill>
              </a:rPr>
              <a:t>Pivot table for summarising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IN">
                <a:solidFill>
                  <a:srgbClr val="000000"/>
                </a:solidFill>
              </a:rPr>
              <a:t>Graph- for data visualization (in units)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IN">
                <a:solidFill>
                  <a:srgbClr val="000000"/>
                </a:solidFill>
              </a:rPr>
              <a:t>Pie Chart- to figure out the overall performance percentage of the each department.</a:t>
            </a:r>
            <a:endParaRPr sz="2800" lang="en-IN">
              <a:solidFill>
                <a:srgbClr val="000000"/>
              </a:solidFill>
            </a:endParaRPr>
          </a:p>
          <a:p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660400"/>
          </a:xfrm>
        </p:spPr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69" name=""/>
          <p:cNvSpPr txBox="1"/>
          <p:nvPr/>
        </p:nvSpPr>
        <p:spPr>
          <a:xfrm>
            <a:off x="1673426" y="1404668"/>
            <a:ext cx="4000000" cy="510540"/>
          </a:xfrm>
          <a:prstGeom prst="rect"/>
        </p:spPr>
        <p:txBody>
          <a:bodyPr rtlCol="0" wrap="square">
            <a:spAutoFit/>
          </a:bodyPr>
          <a:p>
            <a:endParaRPr sz="2800" lang="en-IN">
              <a:solidFill>
                <a:srgbClr val="000000"/>
              </a:solidFill>
            </a:endParaRPr>
          </a:p>
        </p:txBody>
      </p:sp>
      <p:sp>
        <p:nvSpPr>
          <p:cNvPr id="1048670" name=""/>
          <p:cNvSpPr txBox="1"/>
          <p:nvPr/>
        </p:nvSpPr>
        <p:spPr>
          <a:xfrm>
            <a:off x="5171684" y="899159"/>
            <a:ext cx="4572000" cy="56032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Employee data downloaded from edunet dashboard.
Features:
        Totally 26 features were available. In that 11 features were considered.
Employee ID - in numbers
Names - in text
Employee type.
Performance level.
Gender- male,female.
Employee rating
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5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6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7" name="TextBox 8"/>
          <p:cNvSpPr txBox="1"/>
          <p:nvPr/>
        </p:nvSpPr>
        <p:spPr>
          <a:xfrm>
            <a:off x="2743200" y="2354703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78" name=""/>
          <p:cNvSpPr txBox="1"/>
          <p:nvPr/>
        </p:nvSpPr>
        <p:spPr>
          <a:xfrm>
            <a:off x="3449554" y="1857375"/>
            <a:ext cx="4572000" cy="21869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To identify the performance level.
=IFS(Z8&gt;=5,”VERY HIGH”,Z8&gt;=4,”HIGH”,Z8&gt;=3,”MED”,TRUE,”LOW”)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Override1.xml><?xml version="1.0" encoding="utf-8"?>
<a:themeOverride xmlns:a="http://schemas.openxmlformats.org/drawingml/2006/main">
  <a:clrScheme name="Office">
    <a:dk1>
      <a:sysClr lastClr="000000" val="windowText"/>
    </a:dk1>
    <a:lt1>
      <a:sysClr lastClr="FFFFFF" val="window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  <a:fontScheme name="Office">
    <a:majorFont>
      <a:latin typeface="Aptos Display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Aptos Narrow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  <a:ln w="2540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algn="ctr" blurRad="57150" dir="5400000" dist="19050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Channabasava Yadav</cp:lastModifiedBy>
  <dcterms:created xsi:type="dcterms:W3CDTF">2024-03-28T06:07:22Z</dcterms:created>
  <dcterms:modified xsi:type="dcterms:W3CDTF">2024-09-04T14:22:30Z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99d84f06f4ae4c969ea7b9f21cf735c4</vt:lpwstr>
  </property>
</Properties>
</file>