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charts/style1.xml" ContentType="application/vnd.ms-office.chartstyl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3FD8499-68A9-4325-B693-55AD27001D72}">
          <p14:sldIdLst>
            <p14:sldId id="256"/>
            <p14:sldId id="257"/>
            <p14:sldId id="258"/>
            <p14:sldId id="259"/>
            <p14:sldId id="260"/>
            <p14:sldId id="261"/>
            <p14:sldId id="262"/>
            <p14:sldId id="269"/>
            <p14:sldId id="263"/>
            <p14:sldId id="264"/>
            <p14:sldId id="270"/>
            <p14:sldId id="265"/>
            <p14:sldId id="268"/>
          </p14:sldIdLst>
        </p14:section>
      </p14:sectionLst>
    </p:ex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8" d="100"/>
          <a:sy n="58" d="100"/>
        </p:scale>
        <p:origin x="-1158" y="-31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snhar\Downloads\employee_data%20(8).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(8).csv]Sheet1!PivotTable1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 analysis </a:t>
            </a:r>
            <a:endParaRPr lang="en-IN"/>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manualLayout>
          <c:layoutTarget val="inner"/>
          <c:xMode val="edge"/>
          <c:yMode val="edge"/>
          <c:x val="9.5101880380894413E-2"/>
          <c:y val="0.16869371757823201"/>
          <c:w val="0.73478296934581289"/>
          <c:h val="0.71300538190301965"/>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xmlns:c16r2="http://schemas.microsoft.com/office/drawing/2015/06/chart">
            <c:ext xmlns:c16="http://schemas.microsoft.com/office/drawing/2014/chart" uri="{C3380CC4-5D6E-409C-BE32-E72D297353CC}">
              <c16:uniqueId val="{00000000-04CF-4B2E-B4DF-166B7F12F127}"/>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xmlns:c16r2="http://schemas.microsoft.com/office/drawing/2015/06/chart">
            <c:ext xmlns:c16="http://schemas.microsoft.com/office/drawing/2014/chart" uri="{C3380CC4-5D6E-409C-BE32-E72D297353CC}">
              <c16:uniqueId val="{00000001-04CF-4B2E-B4DF-166B7F12F127}"/>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xmlns:c16r2="http://schemas.microsoft.com/office/drawing/2015/06/chart">
            <c:ext xmlns:c16="http://schemas.microsoft.com/office/drawing/2014/chart" uri="{C3380CC4-5D6E-409C-BE32-E72D297353CC}">
              <c16:uniqueId val="{00000002-04CF-4B2E-B4DF-166B7F12F127}"/>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xmlns:c16r2="http://schemas.microsoft.com/office/drawing/2015/06/chart">
            <c:ext xmlns:c16="http://schemas.microsoft.com/office/drawing/2014/chart" uri="{C3380CC4-5D6E-409C-BE32-E72D297353CC}">
              <c16:uniqueId val="{00000003-04CF-4B2E-B4DF-166B7F12F127}"/>
            </c:ext>
          </c:extLst>
        </c:ser>
        <c:dLbls>
          <c:showLegendKey val="0"/>
          <c:showVal val="0"/>
          <c:showCatName val="0"/>
          <c:showSerName val="0"/>
          <c:showPercent val="0"/>
          <c:showBubbleSize val="0"/>
        </c:dLbls>
        <c:gapWidth val="219"/>
        <c:overlap val="-27"/>
        <c:axId val="42300544"/>
        <c:axId val="42302464"/>
      </c:barChart>
      <c:catAx>
        <c:axId val="42300544"/>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302464"/>
        <c:crosses val="autoZero"/>
        <c:auto val="1"/>
        <c:lblAlgn val="ctr"/>
        <c:lblOffset val="100"/>
        <c:noMultiLvlLbl val="0"/>
      </c:catAx>
      <c:valAx>
        <c:axId val="42302464"/>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3005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1470574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09-Sep-24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09-Sep-24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09-Sep-24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09-Sep-24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09-Sep-24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09-Sep-24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90800" y="3314150"/>
            <a:ext cx="8610600" cy="1938992"/>
          </a:xfrm>
          <a:prstGeom prst="rect">
            <a:avLst/>
          </a:prstGeom>
          <a:noFill/>
        </p:spPr>
        <p:txBody>
          <a:bodyPr wrap="square" rtlCol="0">
            <a:spAutoFit/>
          </a:bodyPr>
          <a:lstStyle/>
          <a:p>
            <a:r>
              <a:rPr lang="en-US" sz="2400" dirty="0"/>
              <a:t>STUDENT NAME: </a:t>
            </a:r>
            <a:r>
              <a:rPr lang="en-US" sz="2400" dirty="0" smtClean="0"/>
              <a:t>SAI SWATHI S</a:t>
            </a:r>
            <a:endParaRPr lang="en-US" sz="2400" dirty="0"/>
          </a:p>
          <a:p>
            <a:r>
              <a:rPr lang="en-US" sz="2400" dirty="0" smtClean="0"/>
              <a:t>REGISTER </a:t>
            </a:r>
            <a:r>
              <a:rPr lang="en-US" sz="2400" dirty="0"/>
              <a:t>NO: </a:t>
            </a:r>
            <a:r>
              <a:rPr lang="en-US" sz="2400" dirty="0" smtClean="0"/>
              <a:t>312206535</a:t>
            </a:r>
            <a:r>
              <a:rPr lang="en-US" sz="2400" dirty="0" smtClean="0"/>
              <a:t>  asunm1301unm13012221265</a:t>
            </a:r>
            <a:endParaRPr lang="en-US" sz="2400" dirty="0" smtClean="0"/>
          </a:p>
          <a:p>
            <a:r>
              <a:rPr lang="en-US" sz="2400" dirty="0" smtClean="0"/>
              <a:t>DEPARTMENT:B.COM </a:t>
            </a:r>
            <a:r>
              <a:rPr lang="en-US" sz="2400" dirty="0" smtClean="0"/>
              <a:t>(</a:t>
            </a:r>
            <a:r>
              <a:rPr lang="en-US" sz="2400" dirty="0" smtClean="0"/>
              <a:t>GEN</a:t>
            </a:r>
            <a:r>
              <a:rPr lang="en-US" sz="2400" dirty="0" smtClean="0"/>
              <a:t>)</a:t>
            </a:r>
            <a:endParaRPr lang="en-US" sz="2400" dirty="0" smtClean="0"/>
          </a:p>
          <a:p>
            <a:r>
              <a:rPr lang="en-US" sz="2400" dirty="0" smtClean="0"/>
              <a:t>COLLEGE</a:t>
            </a:r>
            <a:r>
              <a:rPr lang="en-US" sz="2400" dirty="0"/>
              <a:t>: </a:t>
            </a:r>
            <a:r>
              <a:rPr lang="en-US" sz="2400" dirty="0" smtClean="0"/>
              <a:t>A.M. JAIN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Subtitle 9">
            <a:extLst>
              <a:ext uri="{FF2B5EF4-FFF2-40B4-BE49-F238E27FC236}">
                <a16:creationId xmlns="" xmlns:a16="http://schemas.microsoft.com/office/drawing/2014/main" id="{EFC5CF51-BFA5-8DC0-4EA6-82370E0877CB}"/>
              </a:ext>
            </a:extLst>
          </p:cNvPr>
          <p:cNvSpPr>
            <a:spLocks noGrp="1"/>
          </p:cNvSpPr>
          <p:nvPr>
            <p:ph type="subTitle" idx="4"/>
          </p:nvPr>
        </p:nvSpPr>
        <p:spPr>
          <a:xfrm>
            <a:off x="739775" y="1600200"/>
            <a:ext cx="9623425" cy="4616648"/>
          </a:xfrm>
        </p:spPr>
        <p:txBody>
          <a:bodyPr/>
          <a:lstStyle/>
          <a:p>
            <a:r>
              <a:rPr lang="en-IN" sz="2000" b="1" dirty="0"/>
              <a:t>DATA COLLECTION</a:t>
            </a:r>
          </a:p>
          <a:p>
            <a:r>
              <a:rPr lang="en-IN" sz="2000" dirty="0"/>
              <a:t> 1. Data gathered from Kaggle </a:t>
            </a:r>
          </a:p>
          <a:p>
            <a:r>
              <a:rPr lang="en-IN" sz="2000" dirty="0"/>
              <a:t> 2. Data collected from </a:t>
            </a:r>
            <a:r>
              <a:rPr lang="en-IN" sz="2000" dirty="0" err="1"/>
              <a:t>edunet</a:t>
            </a:r>
            <a:r>
              <a:rPr lang="en-IN" sz="2000" dirty="0"/>
              <a:t> website </a:t>
            </a:r>
          </a:p>
          <a:p>
            <a:r>
              <a:rPr lang="en-IN" sz="2000" b="1" dirty="0"/>
              <a:t>FEATURES COLLECTION</a:t>
            </a:r>
          </a:p>
          <a:p>
            <a:r>
              <a:rPr lang="en-IN" sz="2000" dirty="0"/>
              <a:t> 1 features identified each and every steps </a:t>
            </a:r>
          </a:p>
          <a:p>
            <a:r>
              <a:rPr lang="en-IN" sz="2000" b="1" dirty="0"/>
              <a:t>DATA CLEARNING</a:t>
            </a:r>
          </a:p>
          <a:p>
            <a:pPr marL="457200" indent="-457200">
              <a:buAutoNum type="arabicPeriod"/>
            </a:pPr>
            <a:r>
              <a:rPr lang="en-IN" sz="2000" dirty="0"/>
              <a:t>Identify the missing values </a:t>
            </a:r>
          </a:p>
          <a:p>
            <a:pPr marL="457200" indent="-457200">
              <a:buAutoNum type="arabicPeriod"/>
            </a:pPr>
            <a:r>
              <a:rPr lang="en-IN" sz="2000" dirty="0"/>
              <a:t> filter out the missing values </a:t>
            </a:r>
          </a:p>
          <a:p>
            <a:r>
              <a:rPr lang="en-IN" sz="2000" b="1" dirty="0"/>
              <a:t>PERFORMANCE LEVEL </a:t>
            </a:r>
          </a:p>
          <a:p>
            <a:pPr marL="457200" indent="-457200">
              <a:buAutoNum type="arabicPeriod"/>
            </a:pPr>
            <a:r>
              <a:rPr lang="en-IN" sz="2000" dirty="0"/>
              <a:t>Calculated performance level in “Z” </a:t>
            </a:r>
            <a:r>
              <a:rPr lang="en-IN" sz="2000" dirty="0" err="1"/>
              <a:t>coloumn</a:t>
            </a:r>
            <a:r>
              <a:rPr lang="en-IN" sz="2000" dirty="0"/>
              <a:t> </a:t>
            </a:r>
          </a:p>
          <a:p>
            <a:r>
              <a:rPr lang="en-IN" sz="2000" dirty="0"/>
              <a:t>2. Performance level= IFS(Z8&gt;=5,”VERY HIGH”,Z8&gt;=4,”HIGH”,Z8&gt;=3,”MED”,TRUE,”LOW”)</a:t>
            </a:r>
          </a:p>
          <a:p>
            <a:r>
              <a:rPr lang="en-IN" sz="2000" b="1" dirty="0"/>
              <a:t>SUMMARY </a:t>
            </a:r>
          </a:p>
          <a:p>
            <a:r>
              <a:rPr lang="en-IN" sz="2000" dirty="0"/>
              <a:t>1.Pivot table created using the excel sheet </a:t>
            </a:r>
          </a:p>
          <a:p>
            <a:r>
              <a:rPr lang="en-IN" sz="2000" dirty="0"/>
              <a:t>2. And analysis the data using the pivot table </a:t>
            </a:r>
          </a:p>
          <a:p>
            <a:endParaRPr lang="en-IN" sz="2000" dirty="0"/>
          </a:p>
        </p:txBody>
      </p:sp>
      <p:sp>
        <p:nvSpPr>
          <p:cNvPr id="12" name="Title 11">
            <a:extLst>
              <a:ext uri="{FF2B5EF4-FFF2-40B4-BE49-F238E27FC236}">
                <a16:creationId xmlns="" xmlns:a16="http://schemas.microsoft.com/office/drawing/2014/main" id="{0748CB2A-09EF-561C-BCFE-3193FAD1C5A5}"/>
              </a:ext>
            </a:extLst>
          </p:cNvPr>
          <p:cNvSpPr>
            <a:spLocks noGrp="1"/>
          </p:cNvSpPr>
          <p:nvPr>
            <p:ph type="ctrTitle"/>
          </p:nvPr>
        </p:nvSpPr>
        <p:spPr>
          <a:xfrm flipH="1">
            <a:off x="12725400" y="0"/>
            <a:ext cx="223523" cy="492443"/>
          </a:xfrm>
        </p:spPr>
        <p:txBody>
          <a:bodyPr/>
          <a:lstStyle/>
          <a:p>
            <a:r>
              <a:rPr lang="en-IN"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6AD75E-CD85-C7A6-D48E-8E8B20B48132}"/>
              </a:ext>
            </a:extLst>
          </p:cNvPr>
          <p:cNvSpPr>
            <a:spLocks noGrp="1"/>
          </p:cNvSpPr>
          <p:nvPr>
            <p:ph type="title"/>
          </p:nvPr>
        </p:nvSpPr>
        <p:spPr/>
        <p:txBody>
          <a:bodyPr/>
          <a:lstStyle/>
          <a:p>
            <a:r>
              <a:rPr lang="en-IN" dirty="0"/>
              <a:t>MODELLING </a:t>
            </a:r>
          </a:p>
        </p:txBody>
      </p:sp>
      <p:sp>
        <p:nvSpPr>
          <p:cNvPr id="3" name="Text Placeholder 2">
            <a:extLst>
              <a:ext uri="{FF2B5EF4-FFF2-40B4-BE49-F238E27FC236}">
                <a16:creationId xmlns="" xmlns:a16="http://schemas.microsoft.com/office/drawing/2014/main" id="{6B3E6325-F103-6A86-49F8-77B65D69A7E0}"/>
              </a:ext>
            </a:extLst>
          </p:cNvPr>
          <p:cNvSpPr>
            <a:spLocks noGrp="1"/>
          </p:cNvSpPr>
          <p:nvPr>
            <p:ph type="body" idx="1"/>
          </p:nvPr>
        </p:nvSpPr>
        <p:spPr>
          <a:xfrm>
            <a:off x="609600" y="1577340"/>
            <a:ext cx="10972800" cy="1231106"/>
          </a:xfrm>
        </p:spPr>
        <p:txBody>
          <a:bodyPr/>
          <a:lstStyle/>
          <a:p>
            <a:r>
              <a:rPr lang="en-IN" sz="2000" b="1" dirty="0"/>
              <a:t>VISUALIZATION </a:t>
            </a:r>
          </a:p>
          <a:p>
            <a:pPr marL="457200" indent="-457200">
              <a:buAutoNum type="arabicPeriod"/>
            </a:pPr>
            <a:r>
              <a:rPr lang="en-IN" sz="2000" dirty="0"/>
              <a:t>We got the visualization using the graph tablet </a:t>
            </a:r>
            <a:r>
              <a:rPr lang="en-IN" sz="2000" dirty="0" err="1"/>
              <a:t>coloumn</a:t>
            </a:r>
            <a:r>
              <a:rPr lang="en-IN" sz="2000" dirty="0"/>
              <a:t> </a:t>
            </a:r>
          </a:p>
          <a:p>
            <a:pPr marL="457200" indent="-457200">
              <a:buAutoNum type="arabicPeriod"/>
            </a:pPr>
            <a:r>
              <a:rPr lang="en-IN" sz="2000" dirty="0"/>
              <a:t> and we analysis the data using the graph linear and exploring lines. </a:t>
            </a:r>
          </a:p>
          <a:p>
            <a:endParaRPr lang="en-IN" sz="2000" dirty="0"/>
          </a:p>
        </p:txBody>
      </p:sp>
    </p:spTree>
    <p:extLst>
      <p:ext uri="{BB962C8B-B14F-4D97-AF65-F5344CB8AC3E}">
        <p14:creationId xmlns:p14="http://schemas.microsoft.com/office/powerpoint/2010/main" val="1880412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a:extLst>
              <a:ext uri="{FF2B5EF4-FFF2-40B4-BE49-F238E27FC236}">
                <a16:creationId xmlns="" xmlns:a16="http://schemas.microsoft.com/office/drawing/2014/main" id="{D3DB3636-C9E7-130C-6BE4-65DD8FE75B49}"/>
              </a:ext>
            </a:extLst>
          </p:cNvPr>
          <p:cNvSpPr>
            <a:spLocks noGrp="1"/>
          </p:cNvSpPr>
          <p:nvPr>
            <p:ph type="body" idx="1"/>
          </p:nvPr>
        </p:nvSpPr>
        <p:spPr/>
        <p:txBody>
          <a:bodyPr/>
          <a:lstStyle/>
          <a:p>
            <a:endParaRPr lang="en-IN"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 xmlns:a16="http://schemas.microsoft.com/office/drawing/2014/main" id="{3386B26E-B76C-64C3-F1DF-48BD33778367}"/>
              </a:ext>
            </a:extLst>
          </p:cNvPr>
          <p:cNvGraphicFramePr>
            <a:graphicFrameLocks/>
          </p:cNvGraphicFramePr>
          <p:nvPr>
            <p:extLst>
              <p:ext uri="{D42A27DB-BD31-4B8C-83A1-F6EECF244321}">
                <p14:modId xmlns:p14="http://schemas.microsoft.com/office/powerpoint/2010/main" val="254701184"/>
              </p:ext>
            </p:extLst>
          </p:nvPr>
        </p:nvGraphicFramePr>
        <p:xfrm>
          <a:off x="609600" y="1369695"/>
          <a:ext cx="8077200" cy="45262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 xmlns:a16="http://schemas.microsoft.com/office/drawing/2014/main" id="{A865336A-0844-D2A8-6102-ED4C31970481}"/>
              </a:ext>
            </a:extLst>
          </p:cNvPr>
          <p:cNvSpPr>
            <a:spLocks noGrp="1"/>
          </p:cNvSpPr>
          <p:nvPr>
            <p:ph type="body" idx="1"/>
          </p:nvPr>
        </p:nvSpPr>
        <p:spPr>
          <a:xfrm>
            <a:off x="609600" y="1577340"/>
            <a:ext cx="10972800" cy="4247317"/>
          </a:xfrm>
        </p:spPr>
        <p:txBody>
          <a:bodyPr/>
          <a:lstStyle/>
          <a:p>
            <a:r>
              <a:rPr lang="en-IN" sz="2800" dirty="0"/>
              <a:t>      So while comparing the performance of the employees  the</a:t>
            </a:r>
          </a:p>
          <a:p>
            <a:r>
              <a:rPr lang="en-IN" sz="2800" dirty="0"/>
              <a:t> number of Employees are higher in number in which  average</a:t>
            </a:r>
          </a:p>
          <a:p>
            <a:r>
              <a:rPr lang="en-IN" sz="2800" dirty="0"/>
              <a:t> performance of the Employees in the organisation.</a:t>
            </a:r>
          </a:p>
          <a:p>
            <a:r>
              <a:rPr lang="en-IN" sz="2800" dirty="0"/>
              <a:t> So we should motivate more employees to Work more because </a:t>
            </a:r>
          </a:p>
          <a:p>
            <a:r>
              <a:rPr lang="en-IN" sz="2800" dirty="0"/>
              <a:t>high and very high employees are lower in the </a:t>
            </a:r>
            <a:r>
              <a:rPr lang="en-IN" sz="2800" dirty="0" err="1"/>
              <a:t>anaylsis</a:t>
            </a:r>
            <a:r>
              <a:rPr lang="en-IN" sz="2800" dirty="0"/>
              <a:t>.</a:t>
            </a:r>
          </a:p>
          <a:p>
            <a:r>
              <a:rPr lang="en-IN" sz="2800" dirty="0"/>
              <a:t>We need to motivate the employees by giving their some </a:t>
            </a:r>
          </a:p>
          <a:p>
            <a:r>
              <a:rPr lang="en-IN" sz="2800" dirty="0"/>
              <a:t>interesting task Based on their skills and interest. We need to </a:t>
            </a:r>
          </a:p>
          <a:p>
            <a:r>
              <a:rPr lang="en-IN" sz="2800" dirty="0"/>
              <a:t>identify the strength of </a:t>
            </a:r>
            <a:r>
              <a:rPr lang="en-IN" sz="2800"/>
              <a:t>the Employees </a:t>
            </a:r>
            <a:r>
              <a:rPr lang="en-IN" sz="2800" dirty="0"/>
              <a:t>and motivate </a:t>
            </a:r>
            <a:r>
              <a:rPr lang="en-IN" sz="2800"/>
              <a:t>through </a:t>
            </a:r>
          </a:p>
          <a:p>
            <a:r>
              <a:rPr lang="en-IN" sz="2800"/>
              <a:t>their </a:t>
            </a:r>
            <a:r>
              <a:rPr lang="en-IN" sz="2800" dirty="0"/>
              <a:t>strength</a:t>
            </a:r>
            <a:r>
              <a:rPr lang="en-IN" sz="2400" dirty="0"/>
              <a:t>. </a:t>
            </a:r>
          </a:p>
          <a:p>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553356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r>
            <a:br>
              <a:rPr lang="en-IN" sz="4250" spc="10" dirty="0"/>
            </a:br>
            <a:r>
              <a:rPr lang="en-US" sz="1600" b="1" i="0" dirty="0">
                <a:solidFill>
                  <a:srgbClr val="2B2B2B"/>
                </a:solidFill>
                <a:effectLst/>
                <a:highlight>
                  <a:srgbClr val="FFFFFF"/>
                </a:highlight>
                <a:latin typeface="l-regular"/>
              </a:rPr>
              <a:t> </a:t>
            </a:r>
            <a:r>
              <a:rPr lang="en-US" sz="1600" dirty="0">
                <a:solidFill>
                  <a:srgbClr val="2B2B2B"/>
                </a:solidFill>
                <a:highlight>
                  <a:srgbClr val="FFFFFF"/>
                </a:highlight>
                <a:latin typeface="l-regular"/>
              </a:rPr>
              <a:t/>
            </a:r>
            <a:br>
              <a:rPr lang="en-US" sz="1600" dirty="0">
                <a:solidFill>
                  <a:srgbClr val="2B2B2B"/>
                </a:solidFill>
                <a:highlight>
                  <a:srgbClr val="FFFFFF"/>
                </a:highlight>
                <a:latin typeface="l-regular"/>
              </a:rPr>
            </a:br>
            <a:r>
              <a:rPr lang="en-US" sz="1600" dirty="0">
                <a:solidFill>
                  <a:srgbClr val="2B2B2B"/>
                </a:solidFill>
                <a:highlight>
                  <a:srgbClr val="FFFFFF"/>
                </a:highlight>
                <a:latin typeface="l-regular"/>
              </a:rPr>
              <a:t>C</a:t>
            </a:r>
            <a:r>
              <a:rPr lang="en-US" sz="2000" b="0" i="0" dirty="0">
                <a:solidFill>
                  <a:srgbClr val="2B2B2B"/>
                </a:solidFill>
                <a:effectLst/>
                <a:highlight>
                  <a:srgbClr val="FFFFFF"/>
                </a:highlight>
                <a:latin typeface="l-regular"/>
              </a:rPr>
              <a:t>onstructive feedback provided during performance evaluations aids employees in understanding their areas of improvement, which can enhance job satisfaction and engagement.</a:t>
            </a:r>
            <a:r>
              <a:rPr lang="en-IN" sz="2000" b="0" i="0" dirty="0">
                <a:solidFill>
                  <a:srgbClr val="2B2B2B"/>
                </a:solidFill>
                <a:effectLst/>
                <a:highlight>
                  <a:srgbClr val="FFFFFF"/>
                </a:highlight>
                <a:latin typeface="l-regular"/>
              </a:rPr>
              <a:t/>
            </a:r>
            <a:br>
              <a:rPr lang="en-IN" sz="2000" b="0" i="0" dirty="0">
                <a:solidFill>
                  <a:srgbClr val="2B2B2B"/>
                </a:solidFill>
                <a:effectLst/>
                <a:highlight>
                  <a:srgbClr val="FFFFFF"/>
                </a:highlight>
                <a:latin typeface="l-regular"/>
              </a:rPr>
            </a:br>
            <a:r>
              <a:rPr lang="en-IN" sz="2000" b="0" i="0" dirty="0">
                <a:solidFill>
                  <a:srgbClr val="2B2B2B"/>
                </a:solidFill>
                <a:effectLst/>
                <a:highlight>
                  <a:srgbClr val="FFFFFF"/>
                </a:highlight>
                <a:latin typeface="l-regular"/>
              </a:rPr>
              <a:t/>
            </a:r>
            <a:br>
              <a:rPr lang="en-IN" sz="2000" b="0" i="0" dirty="0">
                <a:solidFill>
                  <a:srgbClr val="2B2B2B"/>
                </a:solidFill>
                <a:effectLst/>
                <a:highlight>
                  <a:srgbClr val="FFFFFF"/>
                </a:highlight>
                <a:latin typeface="l-regular"/>
              </a:rPr>
            </a:br>
            <a:r>
              <a:rPr lang="en-US" sz="2000" b="0" i="0" dirty="0">
                <a:solidFill>
                  <a:srgbClr val="2B2B2B"/>
                </a:solidFill>
                <a:effectLst/>
                <a:highlight>
                  <a:srgbClr val="FFFFFF"/>
                </a:highlight>
                <a:latin typeface="l-regular"/>
              </a:rPr>
              <a:t>Clearly defined goals established through performance evaluations provide employees with a sense of purpose and direction in their roles.</a:t>
            </a:r>
            <a:r>
              <a:rPr lang="en-IN" sz="2000" b="0" i="0" dirty="0">
                <a:solidFill>
                  <a:srgbClr val="2B2B2B"/>
                </a:solidFill>
                <a:effectLst/>
                <a:highlight>
                  <a:srgbClr val="FFFFFF"/>
                </a:highlight>
                <a:latin typeface="l-regular"/>
              </a:rPr>
              <a:t/>
            </a:r>
            <a:br>
              <a:rPr lang="en-IN" sz="2000" b="0" i="0" dirty="0">
                <a:solidFill>
                  <a:srgbClr val="2B2B2B"/>
                </a:solidFill>
                <a:effectLst/>
                <a:highlight>
                  <a:srgbClr val="FFFFFF"/>
                </a:highlight>
                <a:latin typeface="l-regular"/>
              </a:rPr>
            </a:br>
            <a:r>
              <a:rPr lang="en-IN" sz="2000" b="0" i="0" dirty="0">
                <a:solidFill>
                  <a:srgbClr val="2B2B2B"/>
                </a:solidFill>
                <a:effectLst/>
                <a:highlight>
                  <a:srgbClr val="FFFFFF"/>
                </a:highlight>
                <a:latin typeface="l-regular"/>
              </a:rPr>
              <a:t/>
            </a:r>
            <a:br>
              <a:rPr lang="en-IN" sz="2000" b="0" i="0" dirty="0">
                <a:solidFill>
                  <a:srgbClr val="2B2B2B"/>
                </a:solidFill>
                <a:effectLst/>
                <a:highlight>
                  <a:srgbClr val="FFFFFF"/>
                </a:highlight>
                <a:latin typeface="l-regular"/>
              </a:rPr>
            </a:br>
            <a:r>
              <a:rPr lang="en-US" sz="2000" b="0" i="0" dirty="0">
                <a:solidFill>
                  <a:srgbClr val="2B2B2B"/>
                </a:solidFill>
                <a:effectLst/>
                <a:highlight>
                  <a:srgbClr val="FFFFFF"/>
                </a:highlight>
                <a:latin typeface="l-regular"/>
              </a:rPr>
              <a:t>Performance evaluations create a sense of ownership among employees for their tasks and responsibilities, fostering a more responsible and reliable workforce. Accountability encourages employees to take initiative, be proactive, and demonstrate greater commitment to their roles.</a:t>
            </a:r>
            <a:endParaRPr sz="200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341632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 employee performance analysis also known as a performance review is a process used by organization to give employees feedback on their job performance and formally document that performance. Although companies determine their own evaluation cycles most conduct employee performance evaluation once per year . In order to identify the trends and patterns of  different category like gender , performance .</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1066800"/>
            <a:ext cx="5014595" cy="346376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lang="en-IN" sz="3200" spc="5" dirty="0"/>
              <a:t/>
            </a:r>
            <a:br>
              <a:rPr lang="en-IN" sz="3200" spc="5" dirty="0"/>
            </a:br>
            <a:r>
              <a:rPr lang="en-IN" sz="3200" spc="5" dirty="0"/>
              <a:t/>
            </a:r>
            <a:br>
              <a:rPr lang="en-IN" sz="3200" spc="5" dirty="0"/>
            </a:br>
            <a:r>
              <a:rPr lang="en-IN" sz="3200" b="0" spc="5" dirty="0"/>
              <a:t>Employees </a:t>
            </a:r>
            <a:br>
              <a:rPr lang="en-IN" sz="3200" b="0" spc="5" dirty="0"/>
            </a:br>
            <a:r>
              <a:rPr lang="en-IN" sz="3200" b="0" spc="5" dirty="0"/>
              <a:t>Manager </a:t>
            </a:r>
            <a:br>
              <a:rPr lang="en-IN" sz="3200" b="0" spc="5" dirty="0"/>
            </a:br>
            <a:r>
              <a:rPr lang="en-IN" sz="3200" b="0" spc="5" dirty="0"/>
              <a:t>PEER</a:t>
            </a:r>
            <a:br>
              <a:rPr lang="en-IN" sz="3200" b="0" spc="5" dirty="0"/>
            </a:br>
            <a:r>
              <a:rPr lang="en-IN" sz="3200" b="0" spc="5" dirty="0"/>
              <a:t>Subordinates</a:t>
            </a:r>
            <a:br>
              <a:rPr lang="en-IN" sz="3200" b="0" spc="5" dirty="0"/>
            </a:br>
            <a:r>
              <a:rPr lang="en-IN" sz="3200" b="0" spc="5" dirty="0"/>
              <a:t>clients  </a:t>
            </a:r>
            <a:endParaRPr sz="3200" b="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385444"/>
            <a:ext cx="10681335" cy="4137671"/>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r>
              <a:rPr lang="en-IN" sz="3600" dirty="0"/>
              <a:t/>
            </a:r>
            <a:br>
              <a:rPr lang="en-IN" sz="3600" dirty="0"/>
            </a:br>
            <a:r>
              <a:rPr lang="en-IN" sz="3600" dirty="0"/>
              <a:t/>
            </a:r>
            <a:br>
              <a:rPr lang="en-IN" sz="3600" dirty="0"/>
            </a:br>
            <a:r>
              <a:rPr lang="en-IN" sz="2800" dirty="0"/>
              <a:t/>
            </a:r>
            <a:br>
              <a:rPr lang="en-IN" sz="2800" dirty="0"/>
            </a:br>
            <a:r>
              <a:rPr lang="en-IN" sz="2800" dirty="0"/>
              <a:t>                   </a:t>
            </a:r>
            <a:br>
              <a:rPr lang="en-IN" sz="2800" dirty="0"/>
            </a:br>
            <a:r>
              <a:rPr lang="en-IN" sz="2800" dirty="0"/>
              <a:t>                     </a:t>
            </a:r>
            <a:r>
              <a:rPr lang="en-IN" sz="2800" b="0" dirty="0"/>
              <a:t>Conditional formatting- missing </a:t>
            </a:r>
            <a:br>
              <a:rPr lang="en-IN" sz="2800" b="0" dirty="0"/>
            </a:br>
            <a:r>
              <a:rPr lang="en-IN" sz="2800" b="0" dirty="0"/>
              <a:t>                     Filter -remove </a:t>
            </a:r>
            <a:br>
              <a:rPr lang="en-IN" sz="2800" b="0" dirty="0"/>
            </a:br>
            <a:r>
              <a:rPr lang="en-IN" sz="2800" b="0" dirty="0"/>
              <a:t>                     Formula-performance </a:t>
            </a:r>
            <a:br>
              <a:rPr lang="en-IN" sz="2800" b="0" dirty="0"/>
            </a:br>
            <a:r>
              <a:rPr lang="en-IN" sz="2800" b="0" dirty="0"/>
              <a:t>                     Pivot –summary </a:t>
            </a:r>
            <a:br>
              <a:rPr lang="en-IN" sz="2800" b="0" dirty="0"/>
            </a:br>
            <a:r>
              <a:rPr lang="en-IN" sz="2800" b="0" dirty="0"/>
              <a:t>                     Graph – data visualize </a:t>
            </a:r>
            <a:endParaRPr sz="28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 xmlns:a16="http://schemas.microsoft.com/office/drawing/2014/main" id="{0A15501C-9F8D-A9FF-EDDC-9E2EE39C2CFB}"/>
              </a:ext>
            </a:extLst>
          </p:cNvPr>
          <p:cNvSpPr>
            <a:spLocks noGrp="1"/>
          </p:cNvSpPr>
          <p:nvPr>
            <p:ph type="body" idx="1"/>
          </p:nvPr>
        </p:nvSpPr>
        <p:spPr>
          <a:xfrm>
            <a:off x="609600" y="1577340"/>
            <a:ext cx="10972800" cy="3877985"/>
          </a:xfrm>
        </p:spPr>
        <p:txBody>
          <a:bodyPr/>
          <a:lstStyle/>
          <a:p>
            <a:r>
              <a:rPr lang="en-IN" sz="2800" dirty="0"/>
              <a:t>Employee- Kaggle </a:t>
            </a:r>
          </a:p>
          <a:p>
            <a:r>
              <a:rPr lang="en-IN" sz="2800" dirty="0"/>
              <a:t>26- features</a:t>
            </a:r>
          </a:p>
          <a:p>
            <a:r>
              <a:rPr lang="en-IN" sz="2800" dirty="0"/>
              <a:t>9-features </a:t>
            </a:r>
          </a:p>
          <a:p>
            <a:r>
              <a:rPr lang="en-IN" sz="2800" dirty="0"/>
              <a:t>Emp id –</a:t>
            </a:r>
            <a:r>
              <a:rPr lang="en-IN" sz="2800" dirty="0" err="1"/>
              <a:t>num</a:t>
            </a:r>
            <a:r>
              <a:rPr lang="en-IN" sz="2800" dirty="0"/>
              <a:t> </a:t>
            </a:r>
          </a:p>
          <a:p>
            <a:r>
              <a:rPr lang="en-IN" sz="2800" dirty="0"/>
              <a:t>Name –text </a:t>
            </a:r>
          </a:p>
          <a:p>
            <a:r>
              <a:rPr lang="en-IN" sz="2800" dirty="0"/>
              <a:t>Emp type </a:t>
            </a:r>
          </a:p>
          <a:p>
            <a:r>
              <a:rPr lang="en-IN" sz="2800" dirty="0"/>
              <a:t>Performance level </a:t>
            </a:r>
          </a:p>
          <a:p>
            <a:r>
              <a:rPr lang="en-IN" sz="2800" dirty="0"/>
              <a:t>Gender-male –female</a:t>
            </a:r>
          </a:p>
          <a:p>
            <a:r>
              <a:rPr lang="en-IN" sz="2800" dirty="0"/>
              <a:t>Employee rating – </a:t>
            </a:r>
            <a:r>
              <a:rPr lang="en-IN" sz="2800" dirty="0" err="1"/>
              <a:t>num</a:t>
            </a:r>
            <a:r>
              <a:rPr lang="en-IN" sz="2800" dirty="0"/>
              <a:t>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 xmlns:a16="http://schemas.microsoft.com/office/drawing/2014/main" id="{9BE2AB42-536A-EF42-4F56-867E81CC552C}"/>
              </a:ext>
            </a:extLst>
          </p:cNvPr>
          <p:cNvSpPr>
            <a:spLocks noGrp="1"/>
          </p:cNvSpPr>
          <p:nvPr>
            <p:ph type="body" idx="1"/>
          </p:nvPr>
        </p:nvSpPr>
        <p:spPr>
          <a:xfrm>
            <a:off x="609600" y="1577340"/>
            <a:ext cx="8839200" cy="861774"/>
          </a:xfrm>
        </p:spPr>
        <p:txBody>
          <a:bodyPr/>
          <a:lstStyle/>
          <a:p>
            <a:pPr marL="285750" indent="-285750">
              <a:buFont typeface="Arial" panose="020B0604020202020204" pitchFamily="34" charset="0"/>
              <a:buChar char="•"/>
            </a:pPr>
            <a:r>
              <a:rPr lang="en-IN" sz="2800" dirty="0"/>
              <a:t>Performance level= IFS(Z8&gt;=5,”VERY HIGH”,Z8&gt;=4,”HIGH”,Z8&gt;=3,”MED”,TRUE,”LOW”)</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TotalTime>
  <Words>422</Words>
  <Application>Microsoft Office PowerPoint</Application>
  <PresentationFormat>Custom</PresentationFormat>
  <Paragraphs>83</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   Constructive feedback provided during performance evaluations aids employees in understanding their areas of improvement, which can enhance job satisfaction and engagement.  Clearly defined goals established through performance evaluations provide employees with a sense of purpose and direction in their roles.  Performance evaluations create a sense of ownership among employees for their tasks and responsibilities, fostering a more responsible and reliable workforce. Accountability encourages employees to take initiative, be proactive, and demonstrate greater commitment to their roles.</vt:lpstr>
      <vt:lpstr>PROJECT OVERVIEW</vt:lpstr>
      <vt:lpstr>WHO ARE THE END USERS?  Employees  Manager  PEER Subordinates clients  </vt:lpstr>
      <vt:lpstr>OUR SOLUTION AND ITS VALUE PROPOSITION                                            Conditional formatting- missing                       Filter -remove                       Formula-performance                       Pivot –summary                       Graph – data visualize </vt:lpstr>
      <vt:lpstr>Dataset Description</vt:lpstr>
      <vt:lpstr>THE "WOW" IN OUR SOLUTION</vt:lpstr>
      <vt:lpstr>.</vt:lpstr>
      <vt:lpstr>MODELLING </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mypc</cp:lastModifiedBy>
  <cp:revision>15</cp:revision>
  <dcterms:created xsi:type="dcterms:W3CDTF">2024-03-29T15:07:22Z</dcterms:created>
  <dcterms:modified xsi:type="dcterms:W3CDTF">2024-09-09T11:52:40Z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