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dhan%202024\project%202024%20EX%20madh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dhan%202024\project%202024%20EX%20madh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Sheet1!$G$1</c:f>
              <c:strCache>
                <c:ptCount val="1"/>
                <c:pt idx="0">
                  <c:v>environment_score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E5-40C4-AC05-79D9D90FFB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E5-40C4-AC05-79D9D90FFB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E5-40C4-AC05-79D9D90FFB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E5-40C4-AC05-79D9D90FFB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E5-40C4-AC05-79D9D90FFB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E5-40C4-AC05-79D9D90FFB5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E5-40C4-AC05-79D9D90FFB5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E5-40C4-AC05-79D9D90FFB5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E5-40C4-AC05-79D9D90FFB5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E5-40C4-AC05-79D9D90FFB5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9E5-40C4-AC05-79D9D90FFB5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9E5-40C4-AC05-79D9D90FFB5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9E5-40C4-AC05-79D9D90FFB5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9E5-40C4-AC05-79D9D90FFB5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A9E5-40C4-AC05-79D9D90FFB5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A9E5-40C4-AC05-79D9D90FFB5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A9E5-40C4-AC05-79D9D90FFB59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A9E5-40C4-AC05-79D9D90FFB5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A9E5-40C4-AC05-79D9D90FFB59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A9E5-40C4-AC05-79D9D90FFB59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A9E5-40C4-AC05-79D9D90FFB59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A9E5-40C4-AC05-79D9D90FFB59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A9E5-40C4-AC05-79D9D90FFB59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A9E5-40C4-AC05-79D9D90FFB59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A9E5-40C4-AC05-79D9D90FFB59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A9E5-40C4-AC05-79D9D90FFB59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A9E5-40C4-AC05-79D9D90FFB59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A9E5-40C4-AC05-79D9D90FFB59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A9E5-40C4-AC05-79D9D90FFB59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A9E5-40C4-AC05-79D9D90FFB59}"/>
              </c:ext>
            </c:extLst>
          </c:dPt>
          <c:cat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cat>
          <c:val>
            <c:numRef>
              <c:f>Sheet1!$G$2:$G$30</c:f>
              <c:numCache>
                <c:formatCode>General</c:formatCode>
                <c:ptCount val="29"/>
                <c:pt idx="0">
                  <c:v>215</c:v>
                </c:pt>
                <c:pt idx="1">
                  <c:v>540</c:v>
                </c:pt>
                <c:pt idx="2">
                  <c:v>290</c:v>
                </c:pt>
                <c:pt idx="3">
                  <c:v>225</c:v>
                </c:pt>
                <c:pt idx="4">
                  <c:v>230</c:v>
                </c:pt>
                <c:pt idx="5">
                  <c:v>330</c:v>
                </c:pt>
                <c:pt idx="6">
                  <c:v>500</c:v>
                </c:pt>
                <c:pt idx="7">
                  <c:v>515</c:v>
                </c:pt>
                <c:pt idx="8">
                  <c:v>250</c:v>
                </c:pt>
                <c:pt idx="9">
                  <c:v>215</c:v>
                </c:pt>
                <c:pt idx="10">
                  <c:v>410</c:v>
                </c:pt>
                <c:pt idx="11">
                  <c:v>230</c:v>
                </c:pt>
                <c:pt idx="12">
                  <c:v>220</c:v>
                </c:pt>
                <c:pt idx="13">
                  <c:v>230</c:v>
                </c:pt>
                <c:pt idx="14">
                  <c:v>200</c:v>
                </c:pt>
                <c:pt idx="15">
                  <c:v>540</c:v>
                </c:pt>
                <c:pt idx="16">
                  <c:v>200</c:v>
                </c:pt>
                <c:pt idx="17">
                  <c:v>235</c:v>
                </c:pt>
                <c:pt idx="18">
                  <c:v>295</c:v>
                </c:pt>
                <c:pt idx="19">
                  <c:v>235</c:v>
                </c:pt>
                <c:pt idx="20">
                  <c:v>200</c:v>
                </c:pt>
                <c:pt idx="21">
                  <c:v>365</c:v>
                </c:pt>
                <c:pt idx="22">
                  <c:v>240</c:v>
                </c:pt>
                <c:pt idx="23">
                  <c:v>205</c:v>
                </c:pt>
                <c:pt idx="24">
                  <c:v>350</c:v>
                </c:pt>
                <c:pt idx="25">
                  <c:v>200</c:v>
                </c:pt>
                <c:pt idx="26">
                  <c:v>285</c:v>
                </c:pt>
                <c:pt idx="27">
                  <c:v>223</c:v>
                </c:pt>
                <c:pt idx="28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A9E5-40C4-AC05-79D9D90FFB59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social_score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A9E5-40C4-AC05-79D9D90FFB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A9E5-40C4-AC05-79D9D90FFB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A9E5-40C4-AC05-79D9D90FFB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A9E5-40C4-AC05-79D9D90FFB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A9E5-40C4-AC05-79D9D90FFB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A9E5-40C4-AC05-79D9D90FFB5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A9E5-40C4-AC05-79D9D90FFB5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A9E5-40C4-AC05-79D9D90FFB5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A9E5-40C4-AC05-79D9D90FFB5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A9E5-40C4-AC05-79D9D90FFB5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A9E5-40C4-AC05-79D9D90FFB5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A9E5-40C4-AC05-79D9D90FFB5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6-A9E5-40C4-AC05-79D9D90FFB5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8-A9E5-40C4-AC05-79D9D90FFB5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A-A9E5-40C4-AC05-79D9D90FFB5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C-A9E5-40C4-AC05-79D9D90FFB5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E-A9E5-40C4-AC05-79D9D90FFB59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0-A9E5-40C4-AC05-79D9D90FFB5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2-A9E5-40C4-AC05-79D9D90FFB59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4-A9E5-40C4-AC05-79D9D90FFB59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6-A9E5-40C4-AC05-79D9D90FFB59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8-A9E5-40C4-AC05-79D9D90FFB59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A-A9E5-40C4-AC05-79D9D90FFB59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C-A9E5-40C4-AC05-79D9D90FFB59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E-A9E5-40C4-AC05-79D9D90FFB59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0-A9E5-40C4-AC05-79D9D90FFB59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2-A9E5-40C4-AC05-79D9D90FFB59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4-A9E5-40C4-AC05-79D9D90FFB59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6-A9E5-40C4-AC05-79D9D90FFB59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8-A9E5-40C4-AC05-79D9D90FFB59}"/>
              </c:ext>
            </c:extLst>
          </c:dPt>
          <c:cat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cat>
          <c:val>
            <c:numRef>
              <c:f>Sheet1!$H$2:$H$30</c:f>
              <c:numCache>
                <c:formatCode>General</c:formatCode>
                <c:ptCount val="29"/>
                <c:pt idx="0">
                  <c:v>211</c:v>
                </c:pt>
                <c:pt idx="1">
                  <c:v>354</c:v>
                </c:pt>
                <c:pt idx="2">
                  <c:v>300</c:v>
                </c:pt>
                <c:pt idx="3">
                  <c:v>211</c:v>
                </c:pt>
                <c:pt idx="4">
                  <c:v>288</c:v>
                </c:pt>
                <c:pt idx="5">
                  <c:v>231</c:v>
                </c:pt>
                <c:pt idx="6">
                  <c:v>327</c:v>
                </c:pt>
                <c:pt idx="7">
                  <c:v>306</c:v>
                </c:pt>
                <c:pt idx="8">
                  <c:v>296</c:v>
                </c:pt>
                <c:pt idx="9">
                  <c:v>222</c:v>
                </c:pt>
                <c:pt idx="10">
                  <c:v>232</c:v>
                </c:pt>
                <c:pt idx="11">
                  <c:v>307</c:v>
                </c:pt>
                <c:pt idx="12">
                  <c:v>219</c:v>
                </c:pt>
                <c:pt idx="13">
                  <c:v>207</c:v>
                </c:pt>
                <c:pt idx="14">
                  <c:v>237</c:v>
                </c:pt>
                <c:pt idx="15">
                  <c:v>328</c:v>
                </c:pt>
                <c:pt idx="16">
                  <c:v>200</c:v>
                </c:pt>
                <c:pt idx="17">
                  <c:v>262</c:v>
                </c:pt>
                <c:pt idx="18">
                  <c:v>301</c:v>
                </c:pt>
                <c:pt idx="19">
                  <c:v>301</c:v>
                </c:pt>
                <c:pt idx="20">
                  <c:v>221</c:v>
                </c:pt>
                <c:pt idx="21">
                  <c:v>283</c:v>
                </c:pt>
                <c:pt idx="22">
                  <c:v>264</c:v>
                </c:pt>
                <c:pt idx="23">
                  <c:v>201</c:v>
                </c:pt>
                <c:pt idx="24">
                  <c:v>318</c:v>
                </c:pt>
                <c:pt idx="25">
                  <c:v>203</c:v>
                </c:pt>
                <c:pt idx="26">
                  <c:v>204</c:v>
                </c:pt>
                <c:pt idx="27">
                  <c:v>291</c:v>
                </c:pt>
                <c:pt idx="28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A9E5-40C4-AC05-79D9D90FFB59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governance_score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A9E5-40C4-AC05-79D9D90FFB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A9E5-40C4-AC05-79D9D90FFB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A9E5-40C4-AC05-79D9D90FFB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A9E5-40C4-AC05-79D9D90FFB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A9E5-40C4-AC05-79D9D90FFB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A9E5-40C4-AC05-79D9D90FFB5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A9E5-40C4-AC05-79D9D90FFB5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A9E5-40C4-AC05-79D9D90FFB5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A9E5-40C4-AC05-79D9D90FFB5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A9E5-40C4-AC05-79D9D90FFB5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A9E5-40C4-AC05-79D9D90FFB5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A9E5-40C4-AC05-79D9D90FFB5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A9E5-40C4-AC05-79D9D90FFB5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A9E5-40C4-AC05-79D9D90FFB5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A9E5-40C4-AC05-79D9D90FFB5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A9E5-40C4-AC05-79D9D90FFB5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A9E5-40C4-AC05-79D9D90FFB59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A9E5-40C4-AC05-79D9D90FFB5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A9E5-40C4-AC05-79D9D90FFB59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A9E5-40C4-AC05-79D9D90FFB59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A9E5-40C4-AC05-79D9D90FFB59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A9E5-40C4-AC05-79D9D90FFB59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A9E5-40C4-AC05-79D9D90FFB59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A9E5-40C4-AC05-79D9D90FFB59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A9E5-40C4-AC05-79D9D90FFB59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A9E5-40C4-AC05-79D9D90FFB59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A9E5-40C4-AC05-79D9D90FFB59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A9E5-40C4-AC05-79D9D90FFB59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A9E5-40C4-AC05-79D9D90FFB59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A9E5-40C4-AC05-79D9D90FFB59}"/>
              </c:ext>
            </c:extLst>
          </c:dPt>
          <c:cat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cat>
          <c:val>
            <c:numRef>
              <c:f>Sheet1!$I$2:$I$30</c:f>
              <c:numCache>
                <c:formatCode>General</c:formatCode>
                <c:ptCount val="29"/>
                <c:pt idx="0">
                  <c:v>305</c:v>
                </c:pt>
                <c:pt idx="1">
                  <c:v>345</c:v>
                </c:pt>
                <c:pt idx="2">
                  <c:v>250</c:v>
                </c:pt>
                <c:pt idx="3">
                  <c:v>215</c:v>
                </c:pt>
                <c:pt idx="4">
                  <c:v>285</c:v>
                </c:pt>
                <c:pt idx="5">
                  <c:v>220</c:v>
                </c:pt>
                <c:pt idx="6">
                  <c:v>300</c:v>
                </c:pt>
                <c:pt idx="7">
                  <c:v>260</c:v>
                </c:pt>
                <c:pt idx="8">
                  <c:v>305</c:v>
                </c:pt>
                <c:pt idx="9">
                  <c:v>305</c:v>
                </c:pt>
                <c:pt idx="10">
                  <c:v>325</c:v>
                </c:pt>
                <c:pt idx="11">
                  <c:v>310</c:v>
                </c:pt>
                <c:pt idx="12">
                  <c:v>215</c:v>
                </c:pt>
                <c:pt idx="13">
                  <c:v>220</c:v>
                </c:pt>
                <c:pt idx="14">
                  <c:v>300</c:v>
                </c:pt>
                <c:pt idx="15">
                  <c:v>315</c:v>
                </c:pt>
                <c:pt idx="16">
                  <c:v>275</c:v>
                </c:pt>
                <c:pt idx="17">
                  <c:v>315</c:v>
                </c:pt>
                <c:pt idx="18">
                  <c:v>305</c:v>
                </c:pt>
                <c:pt idx="19">
                  <c:v>305</c:v>
                </c:pt>
                <c:pt idx="20">
                  <c:v>200</c:v>
                </c:pt>
                <c:pt idx="21">
                  <c:v>305</c:v>
                </c:pt>
                <c:pt idx="22">
                  <c:v>320</c:v>
                </c:pt>
                <c:pt idx="23">
                  <c:v>300</c:v>
                </c:pt>
                <c:pt idx="24">
                  <c:v>300</c:v>
                </c:pt>
                <c:pt idx="25">
                  <c:v>300</c:v>
                </c:pt>
                <c:pt idx="26">
                  <c:v>215</c:v>
                </c:pt>
                <c:pt idx="27">
                  <c:v>310</c:v>
                </c:pt>
                <c:pt idx="28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A9E5-40C4-AC05-79D9D90FFB59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total_score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8-A9E5-40C4-AC05-79D9D90FFB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A-A9E5-40C4-AC05-79D9D90FFB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C-A9E5-40C4-AC05-79D9D90FFB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E-A9E5-40C4-AC05-79D9D90FFB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0-A9E5-40C4-AC05-79D9D90FFB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2-A9E5-40C4-AC05-79D9D90FFB5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4-A9E5-40C4-AC05-79D9D90FFB5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6-A9E5-40C4-AC05-79D9D90FFB5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8-A9E5-40C4-AC05-79D9D90FFB5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A-A9E5-40C4-AC05-79D9D90FFB5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C-A9E5-40C4-AC05-79D9D90FFB5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E-A9E5-40C4-AC05-79D9D90FFB5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0-A9E5-40C4-AC05-79D9D90FFB5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2-A9E5-40C4-AC05-79D9D90FFB5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4-A9E5-40C4-AC05-79D9D90FFB5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6-A9E5-40C4-AC05-79D9D90FFB5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8-A9E5-40C4-AC05-79D9D90FFB59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A-A9E5-40C4-AC05-79D9D90FFB5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C-A9E5-40C4-AC05-79D9D90FFB59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E-A9E5-40C4-AC05-79D9D90FFB59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0-A9E5-40C4-AC05-79D9D90FFB59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2-A9E5-40C4-AC05-79D9D90FFB59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4-A9E5-40C4-AC05-79D9D90FFB59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6-A9E5-40C4-AC05-79D9D90FFB59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8-A9E5-40C4-AC05-79D9D90FFB59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A-A9E5-40C4-AC05-79D9D90FFB59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C-A9E5-40C4-AC05-79D9D90FFB59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E-A9E5-40C4-AC05-79D9D90FFB59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0-A9E5-40C4-AC05-79D9D90FFB59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2-A9E5-40C4-AC05-79D9D90FFB59}"/>
              </c:ext>
            </c:extLst>
          </c:dPt>
          <c:cat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cat>
          <c:val>
            <c:numRef>
              <c:f>Sheet1!$J$2:$J$30</c:f>
              <c:numCache>
                <c:formatCode>General</c:formatCode>
                <c:ptCount val="29"/>
                <c:pt idx="0">
                  <c:v>731</c:v>
                </c:pt>
                <c:pt idx="1">
                  <c:v>1239</c:v>
                </c:pt>
                <c:pt idx="2">
                  <c:v>840</c:v>
                </c:pt>
                <c:pt idx="3">
                  <c:v>651</c:v>
                </c:pt>
                <c:pt idx="4">
                  <c:v>803</c:v>
                </c:pt>
                <c:pt idx="5">
                  <c:v>781</c:v>
                </c:pt>
                <c:pt idx="6">
                  <c:v>1127</c:v>
                </c:pt>
                <c:pt idx="7">
                  <c:v>1081</c:v>
                </c:pt>
                <c:pt idx="8">
                  <c:v>851</c:v>
                </c:pt>
                <c:pt idx="9">
                  <c:v>742</c:v>
                </c:pt>
                <c:pt idx="10">
                  <c:v>967</c:v>
                </c:pt>
                <c:pt idx="11">
                  <c:v>847</c:v>
                </c:pt>
                <c:pt idx="12">
                  <c:v>654</c:v>
                </c:pt>
                <c:pt idx="13">
                  <c:v>657</c:v>
                </c:pt>
                <c:pt idx="14">
                  <c:v>737</c:v>
                </c:pt>
                <c:pt idx="15">
                  <c:v>1183</c:v>
                </c:pt>
                <c:pt idx="16">
                  <c:v>675</c:v>
                </c:pt>
                <c:pt idx="17">
                  <c:v>812</c:v>
                </c:pt>
                <c:pt idx="18">
                  <c:v>901</c:v>
                </c:pt>
                <c:pt idx="19">
                  <c:v>841</c:v>
                </c:pt>
                <c:pt idx="20">
                  <c:v>621</c:v>
                </c:pt>
                <c:pt idx="21">
                  <c:v>953</c:v>
                </c:pt>
                <c:pt idx="22">
                  <c:v>824</c:v>
                </c:pt>
                <c:pt idx="23">
                  <c:v>706</c:v>
                </c:pt>
                <c:pt idx="24">
                  <c:v>968</c:v>
                </c:pt>
                <c:pt idx="25">
                  <c:v>703</c:v>
                </c:pt>
                <c:pt idx="26">
                  <c:v>704</c:v>
                </c:pt>
                <c:pt idx="27">
                  <c:v>824</c:v>
                </c:pt>
                <c:pt idx="28">
                  <c:v>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3-A9E5-40C4-AC05-79D9D90FFB59}"/>
            </c:ext>
          </c:extLst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5-A9E5-40C4-AC05-79D9D90FFB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A9E5-40C4-AC05-79D9D90FFB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A9E5-40C4-AC05-79D9D90FFB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A9E5-40C4-AC05-79D9D90FFB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A9E5-40C4-AC05-79D9D90FFB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A9E5-40C4-AC05-79D9D90FFB5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A9E5-40C4-AC05-79D9D90FFB5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A9E5-40C4-AC05-79D9D90FFB5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A9E5-40C4-AC05-79D9D90FFB5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A9E5-40C4-AC05-79D9D90FFB5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A9E5-40C4-AC05-79D9D90FFB5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A9E5-40C4-AC05-79D9D90FFB5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A9E5-40C4-AC05-79D9D90FFB5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A9E5-40C4-AC05-79D9D90FFB5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1-A9E5-40C4-AC05-79D9D90FFB5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3-A9E5-40C4-AC05-79D9D90FFB5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5-A9E5-40C4-AC05-79D9D90FFB59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7-A9E5-40C4-AC05-79D9D90FFB5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9-A9E5-40C4-AC05-79D9D90FFB59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B-A9E5-40C4-AC05-79D9D90FFB59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D-A9E5-40C4-AC05-79D9D90FFB59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F-A9E5-40C4-AC05-79D9D90FFB59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1-A9E5-40C4-AC05-79D9D90FFB59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3-A9E5-40C4-AC05-79D9D90FFB59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5-A9E5-40C4-AC05-79D9D90FFB59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7-A9E5-40C4-AC05-79D9D90FFB59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9-A9E5-40C4-AC05-79D9D90FFB59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B-A9E5-40C4-AC05-79D9D90FFB59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D-A9E5-40C4-AC05-79D9D90FFB59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F-A9E5-40C4-AC05-79D9D90FFB59}"/>
              </c:ext>
            </c:extLst>
          </c:dPt>
          <c:cat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cat>
          <c:val>
            <c:numRef>
              <c:f>Sheet1!$K$2:$K$30</c:f>
              <c:numCache>
                <c:formatCode>General</c:formatCode>
                <c:ptCount val="29"/>
                <c:pt idx="0">
                  <c:v>518</c:v>
                </c:pt>
                <c:pt idx="1">
                  <c:v>792</c:v>
                </c:pt>
                <c:pt idx="2">
                  <c:v>545</c:v>
                </c:pt>
                <c:pt idx="3">
                  <c:v>433</c:v>
                </c:pt>
                <c:pt idx="4">
                  <c:v>544</c:v>
                </c:pt>
                <c:pt idx="5">
                  <c:v>500.5</c:v>
                </c:pt>
                <c:pt idx="6">
                  <c:v>713.5</c:v>
                </c:pt>
                <c:pt idx="7">
                  <c:v>670.5</c:v>
                </c:pt>
                <c:pt idx="8">
                  <c:v>578</c:v>
                </c:pt>
                <c:pt idx="9">
                  <c:v>523.5</c:v>
                </c:pt>
                <c:pt idx="10">
                  <c:v>646</c:v>
                </c:pt>
                <c:pt idx="11">
                  <c:v>578.5</c:v>
                </c:pt>
                <c:pt idx="12">
                  <c:v>434.5</c:v>
                </c:pt>
                <c:pt idx="13">
                  <c:v>438.5</c:v>
                </c:pt>
                <c:pt idx="14">
                  <c:v>518.5</c:v>
                </c:pt>
                <c:pt idx="15">
                  <c:v>749</c:v>
                </c:pt>
                <c:pt idx="16">
                  <c:v>475</c:v>
                </c:pt>
                <c:pt idx="17">
                  <c:v>563.5</c:v>
                </c:pt>
                <c:pt idx="18">
                  <c:v>603</c:v>
                </c:pt>
                <c:pt idx="19">
                  <c:v>573</c:v>
                </c:pt>
                <c:pt idx="20">
                  <c:v>410.5</c:v>
                </c:pt>
                <c:pt idx="21">
                  <c:v>629</c:v>
                </c:pt>
                <c:pt idx="22">
                  <c:v>572</c:v>
                </c:pt>
                <c:pt idx="23">
                  <c:v>503</c:v>
                </c:pt>
                <c:pt idx="24">
                  <c:v>634</c:v>
                </c:pt>
                <c:pt idx="25">
                  <c:v>501.5</c:v>
                </c:pt>
                <c:pt idx="26">
                  <c:v>459.5</c:v>
                </c:pt>
                <c:pt idx="27">
                  <c:v>567</c:v>
                </c:pt>
                <c:pt idx="28">
                  <c:v>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30-A9E5-40C4-AC05-79D9D90FF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xVal>
          <c:yVal>
            <c:numRef>
              <c:f>Sheet1!$G$2:$G$30</c:f>
              <c:numCache>
                <c:formatCode>General</c:formatCode>
                <c:ptCount val="29"/>
                <c:pt idx="0">
                  <c:v>215</c:v>
                </c:pt>
                <c:pt idx="1">
                  <c:v>540</c:v>
                </c:pt>
                <c:pt idx="2">
                  <c:v>290</c:v>
                </c:pt>
                <c:pt idx="3">
                  <c:v>225</c:v>
                </c:pt>
                <c:pt idx="4">
                  <c:v>230</c:v>
                </c:pt>
                <c:pt idx="5">
                  <c:v>330</c:v>
                </c:pt>
                <c:pt idx="6">
                  <c:v>500</c:v>
                </c:pt>
                <c:pt idx="7">
                  <c:v>515</c:v>
                </c:pt>
                <c:pt idx="8">
                  <c:v>250</c:v>
                </c:pt>
                <c:pt idx="9">
                  <c:v>215</c:v>
                </c:pt>
                <c:pt idx="10">
                  <c:v>410</c:v>
                </c:pt>
                <c:pt idx="11">
                  <c:v>230</c:v>
                </c:pt>
                <c:pt idx="12">
                  <c:v>220</c:v>
                </c:pt>
                <c:pt idx="13">
                  <c:v>230</c:v>
                </c:pt>
                <c:pt idx="14">
                  <c:v>200</c:v>
                </c:pt>
                <c:pt idx="15">
                  <c:v>540</c:v>
                </c:pt>
                <c:pt idx="16">
                  <c:v>200</c:v>
                </c:pt>
                <c:pt idx="17">
                  <c:v>235</c:v>
                </c:pt>
                <c:pt idx="18">
                  <c:v>295</c:v>
                </c:pt>
                <c:pt idx="19">
                  <c:v>235</c:v>
                </c:pt>
                <c:pt idx="20">
                  <c:v>200</c:v>
                </c:pt>
                <c:pt idx="21">
                  <c:v>365</c:v>
                </c:pt>
                <c:pt idx="22">
                  <c:v>240</c:v>
                </c:pt>
                <c:pt idx="23">
                  <c:v>205</c:v>
                </c:pt>
                <c:pt idx="24">
                  <c:v>350</c:v>
                </c:pt>
                <c:pt idx="25">
                  <c:v>200</c:v>
                </c:pt>
                <c:pt idx="26">
                  <c:v>285</c:v>
                </c:pt>
                <c:pt idx="27">
                  <c:v>223</c:v>
                </c:pt>
                <c:pt idx="28">
                  <c:v>215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98-4F59-9DCE-7B7EF3AAD47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xVal>
          <c:yVal>
            <c:numRef>
              <c:f>Sheet1!$H$2:$H$30</c:f>
              <c:numCache>
                <c:formatCode>General</c:formatCode>
                <c:ptCount val="29"/>
                <c:pt idx="0">
                  <c:v>211</c:v>
                </c:pt>
                <c:pt idx="1">
                  <c:v>354</c:v>
                </c:pt>
                <c:pt idx="2">
                  <c:v>300</c:v>
                </c:pt>
                <c:pt idx="3">
                  <c:v>211</c:v>
                </c:pt>
                <c:pt idx="4">
                  <c:v>288</c:v>
                </c:pt>
                <c:pt idx="5">
                  <c:v>231</c:v>
                </c:pt>
                <c:pt idx="6">
                  <c:v>327</c:v>
                </c:pt>
                <c:pt idx="7">
                  <c:v>306</c:v>
                </c:pt>
                <c:pt idx="8">
                  <c:v>296</c:v>
                </c:pt>
                <c:pt idx="9">
                  <c:v>222</c:v>
                </c:pt>
                <c:pt idx="10">
                  <c:v>232</c:v>
                </c:pt>
                <c:pt idx="11">
                  <c:v>307</c:v>
                </c:pt>
                <c:pt idx="12">
                  <c:v>219</c:v>
                </c:pt>
                <c:pt idx="13">
                  <c:v>207</c:v>
                </c:pt>
                <c:pt idx="14">
                  <c:v>237</c:v>
                </c:pt>
                <c:pt idx="15">
                  <c:v>328</c:v>
                </c:pt>
                <c:pt idx="16">
                  <c:v>200</c:v>
                </c:pt>
                <c:pt idx="17">
                  <c:v>262</c:v>
                </c:pt>
                <c:pt idx="18">
                  <c:v>301</c:v>
                </c:pt>
                <c:pt idx="19">
                  <c:v>301</c:v>
                </c:pt>
                <c:pt idx="20">
                  <c:v>221</c:v>
                </c:pt>
                <c:pt idx="21">
                  <c:v>283</c:v>
                </c:pt>
                <c:pt idx="22">
                  <c:v>264</c:v>
                </c:pt>
                <c:pt idx="23">
                  <c:v>201</c:v>
                </c:pt>
                <c:pt idx="24">
                  <c:v>318</c:v>
                </c:pt>
                <c:pt idx="25">
                  <c:v>203</c:v>
                </c:pt>
                <c:pt idx="26">
                  <c:v>204</c:v>
                </c:pt>
                <c:pt idx="27">
                  <c:v>291</c:v>
                </c:pt>
                <c:pt idx="28">
                  <c:v>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98-4F59-9DCE-7B7EF3AAD475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xVal>
          <c:yVal>
            <c:numRef>
              <c:f>Sheet1!$I$2:$I$30</c:f>
              <c:numCache>
                <c:formatCode>General</c:formatCode>
                <c:ptCount val="29"/>
                <c:pt idx="0">
                  <c:v>305</c:v>
                </c:pt>
                <c:pt idx="1">
                  <c:v>345</c:v>
                </c:pt>
                <c:pt idx="2">
                  <c:v>250</c:v>
                </c:pt>
                <c:pt idx="3">
                  <c:v>215</c:v>
                </c:pt>
                <c:pt idx="4">
                  <c:v>285</c:v>
                </c:pt>
                <c:pt idx="5">
                  <c:v>220</c:v>
                </c:pt>
                <c:pt idx="6">
                  <c:v>300</c:v>
                </c:pt>
                <c:pt idx="7">
                  <c:v>260</c:v>
                </c:pt>
                <c:pt idx="8">
                  <c:v>305</c:v>
                </c:pt>
                <c:pt idx="9">
                  <c:v>305</c:v>
                </c:pt>
                <c:pt idx="10">
                  <c:v>325</c:v>
                </c:pt>
                <c:pt idx="11">
                  <c:v>310</c:v>
                </c:pt>
                <c:pt idx="12">
                  <c:v>215</c:v>
                </c:pt>
                <c:pt idx="13">
                  <c:v>220</c:v>
                </c:pt>
                <c:pt idx="14">
                  <c:v>300</c:v>
                </c:pt>
                <c:pt idx="15">
                  <c:v>315</c:v>
                </c:pt>
                <c:pt idx="16">
                  <c:v>275</c:v>
                </c:pt>
                <c:pt idx="17">
                  <c:v>315</c:v>
                </c:pt>
                <c:pt idx="18">
                  <c:v>305</c:v>
                </c:pt>
                <c:pt idx="19">
                  <c:v>305</c:v>
                </c:pt>
                <c:pt idx="20">
                  <c:v>200</c:v>
                </c:pt>
                <c:pt idx="21">
                  <c:v>305</c:v>
                </c:pt>
                <c:pt idx="22">
                  <c:v>320</c:v>
                </c:pt>
                <c:pt idx="23">
                  <c:v>300</c:v>
                </c:pt>
                <c:pt idx="24">
                  <c:v>300</c:v>
                </c:pt>
                <c:pt idx="25">
                  <c:v>300</c:v>
                </c:pt>
                <c:pt idx="26">
                  <c:v>215</c:v>
                </c:pt>
                <c:pt idx="27">
                  <c:v>310</c:v>
                </c:pt>
                <c:pt idx="28">
                  <c:v>300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D98-4F59-9DCE-7B7EF3AAD475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xVal>
          <c:yVal>
            <c:numRef>
              <c:f>Sheet1!$J$2:$J$30</c:f>
              <c:numCache>
                <c:formatCode>General</c:formatCode>
                <c:ptCount val="29"/>
                <c:pt idx="0">
                  <c:v>731</c:v>
                </c:pt>
                <c:pt idx="1">
                  <c:v>1239</c:v>
                </c:pt>
                <c:pt idx="2">
                  <c:v>840</c:v>
                </c:pt>
                <c:pt idx="3">
                  <c:v>651</c:v>
                </c:pt>
                <c:pt idx="4">
                  <c:v>803</c:v>
                </c:pt>
                <c:pt idx="5">
                  <c:v>781</c:v>
                </c:pt>
                <c:pt idx="6">
                  <c:v>1127</c:v>
                </c:pt>
                <c:pt idx="7">
                  <c:v>1081</c:v>
                </c:pt>
                <c:pt idx="8">
                  <c:v>851</c:v>
                </c:pt>
                <c:pt idx="9">
                  <c:v>742</c:v>
                </c:pt>
                <c:pt idx="10">
                  <c:v>967</c:v>
                </c:pt>
                <c:pt idx="11">
                  <c:v>847</c:v>
                </c:pt>
                <c:pt idx="12">
                  <c:v>654</c:v>
                </c:pt>
                <c:pt idx="13">
                  <c:v>657</c:v>
                </c:pt>
                <c:pt idx="14">
                  <c:v>737</c:v>
                </c:pt>
                <c:pt idx="15">
                  <c:v>1183</c:v>
                </c:pt>
                <c:pt idx="16">
                  <c:v>675</c:v>
                </c:pt>
                <c:pt idx="17">
                  <c:v>812</c:v>
                </c:pt>
                <c:pt idx="18">
                  <c:v>901</c:v>
                </c:pt>
                <c:pt idx="19">
                  <c:v>841</c:v>
                </c:pt>
                <c:pt idx="20">
                  <c:v>621</c:v>
                </c:pt>
                <c:pt idx="21">
                  <c:v>953</c:v>
                </c:pt>
                <c:pt idx="22">
                  <c:v>824</c:v>
                </c:pt>
                <c:pt idx="23">
                  <c:v>706</c:v>
                </c:pt>
                <c:pt idx="24">
                  <c:v>968</c:v>
                </c:pt>
                <c:pt idx="25">
                  <c:v>703</c:v>
                </c:pt>
                <c:pt idx="26">
                  <c:v>704</c:v>
                </c:pt>
                <c:pt idx="27">
                  <c:v>824</c:v>
                </c:pt>
                <c:pt idx="28">
                  <c:v>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D98-4F59-9DCE-7B7EF3AAD475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Biotechnology</c:v>
                  </c:pt>
                  <c:pt idx="1">
                    <c:v>Life Sciences Tools and Services</c:v>
                  </c:pt>
                  <c:pt idx="2">
                    <c:v>Banking</c:v>
                  </c:pt>
                  <c:pt idx="3">
                    <c:v>N/A</c:v>
                  </c:pt>
                  <c:pt idx="4">
                    <c:v>Biotechnology</c:v>
                  </c:pt>
                  <c:pt idx="5">
                    <c:v>Health Care</c:v>
                  </c:pt>
                  <c:pt idx="6">
                    <c:v>Technology</c:v>
                  </c:pt>
                  <c:pt idx="7">
                    <c:v>Semiconductors</c:v>
                  </c:pt>
                  <c:pt idx="8">
                    <c:v>Biotechnology</c:v>
                  </c:pt>
                  <c:pt idx="9">
                    <c:v>Biotechnology</c:v>
                  </c:pt>
                  <c:pt idx="10">
                    <c:v>Semiconductors</c:v>
                  </c:pt>
                  <c:pt idx="11">
                    <c:v>Biotechnology</c:v>
                  </c:pt>
                  <c:pt idx="12">
                    <c:v>Banking</c:v>
                  </c:pt>
                  <c:pt idx="13">
                    <c:v>Pharmaceuticals</c:v>
                  </c:pt>
                  <c:pt idx="14">
                    <c:v>Pharmaceuticals</c:v>
                  </c:pt>
                  <c:pt idx="15">
                    <c:v>Financial Services</c:v>
                  </c:pt>
                  <c:pt idx="16">
                    <c:v>Financial Services</c:v>
                  </c:pt>
                  <c:pt idx="17">
                    <c:v>Commercial Services and Supplies</c:v>
                  </c:pt>
                  <c:pt idx="18">
                    <c:v>Biotechnology</c:v>
                  </c:pt>
                  <c:pt idx="19">
                    <c:v>Biotechnology</c:v>
                  </c:pt>
                  <c:pt idx="20">
                    <c:v>Technology</c:v>
                  </c:pt>
                  <c:pt idx="21">
                    <c:v>Biotechnology</c:v>
                  </c:pt>
                  <c:pt idx="22">
                    <c:v>Biotechnology</c:v>
                  </c:pt>
                  <c:pt idx="23">
                    <c:v>Chemicals</c:v>
                  </c:pt>
                  <c:pt idx="24">
                    <c:v>Semiconductors</c:v>
                  </c:pt>
                  <c:pt idx="25">
                    <c:v>Pharmaceuticals</c:v>
                  </c:pt>
                  <c:pt idx="26">
                    <c:v>Pharmaceuticals</c:v>
                  </c:pt>
                  <c:pt idx="27">
                    <c:v>Pharmaceuticals</c:v>
                  </c:pt>
                  <c:pt idx="28">
                    <c:v>N/A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CHF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USD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USD</c:v>
                  </c:pt>
                </c:lvl>
                <c:lvl>
                  <c:pt idx="0">
                    <c:v>Adicet Bio Inc</c:v>
                  </c:pt>
                  <c:pt idx="1">
                    <c:v>Abcellera Biologics Inc</c:v>
                  </c:pt>
                  <c:pt idx="2">
                    <c:v>Ameris Bancorp</c:v>
                  </c:pt>
                  <c:pt idx="3">
                    <c:v>ACE Convergence Acquisition Corp</c:v>
                  </c:pt>
                  <c:pt idx="4">
                    <c:v>Achilles Therapeutics PLC</c:v>
                  </c:pt>
                  <c:pt idx="5">
                    <c:v>Acadia Healthcare Company Inc</c:v>
                  </c:pt>
                  <c:pt idx="6">
                    <c:v>ACI Worldwide Inc</c:v>
                  </c:pt>
                  <c:pt idx="7">
                    <c:v>Axcelis Technologies Inc</c:v>
                  </c:pt>
                  <c:pt idx="8">
                    <c:v>AC Immune SA</c:v>
                  </c:pt>
                  <c:pt idx="9">
                    <c:v>Achieve Life Sciences Inc</c:v>
                  </c:pt>
                  <c:pt idx="10">
                    <c:v>ACM Research Inc</c:v>
                  </c:pt>
                  <c:pt idx="11">
                    <c:v>Acorda Therapeutics Inc</c:v>
                  </c:pt>
                  <c:pt idx="12">
                    <c:v>ACNB Corp</c:v>
                  </c:pt>
                  <c:pt idx="13">
                    <c:v>Aclaris Therapeutics Inc</c:v>
                  </c:pt>
                  <c:pt idx="14">
                    <c:v>AcelRx Pharmaceuticals Inc</c:v>
                  </c:pt>
                  <c:pt idx="15">
                    <c:v>Enact Holdings Inc</c:v>
                  </c:pt>
                  <c:pt idx="16">
                    <c:v>Acacia Research Corp</c:v>
                  </c:pt>
                  <c:pt idx="17">
                    <c:v>ACV Auctions Inc</c:v>
                  </c:pt>
                  <c:pt idx="18">
                    <c:v>Adagene Inc</c:v>
                  </c:pt>
                  <c:pt idx="19">
                    <c:v>Acurx Pharmaceuticals Inc</c:v>
                  </c:pt>
                  <c:pt idx="20">
                    <c:v>Adobe Inc</c:v>
                  </c:pt>
                  <c:pt idx="21">
                    <c:v>Adaptimmune Therapeutics PLC</c:v>
                  </c:pt>
                  <c:pt idx="22">
                    <c:v>ADMA Biologics Inc</c:v>
                  </c:pt>
                  <c:pt idx="23">
                    <c:v>Advanced Emissions Solutions Inc</c:v>
                  </c:pt>
                  <c:pt idx="24">
                    <c:v>Analog Devices Inc</c:v>
                  </c:pt>
                  <c:pt idx="25">
                    <c:v>Adial Pharmaceuticals Inc</c:v>
                  </c:pt>
                  <c:pt idx="26">
                    <c:v>Adamis Pharmaceuticals Corp</c:v>
                  </c:pt>
                  <c:pt idx="27">
                    <c:v>Acer Therapeutics Inc</c:v>
                  </c:pt>
                  <c:pt idx="28">
                    <c:v>Edoc Acquisition Corp</c:v>
                  </c:pt>
                </c:lvl>
                <c:lvl>
                  <c:pt idx="0">
                    <c:v>acet</c:v>
                  </c:pt>
                  <c:pt idx="1">
                    <c:v>abcl</c:v>
                  </c:pt>
                  <c:pt idx="2">
                    <c:v>abcb</c:v>
                  </c:pt>
                  <c:pt idx="3">
                    <c:v>acev</c:v>
                  </c:pt>
                  <c:pt idx="4">
                    <c:v>achl</c:v>
                  </c:pt>
                  <c:pt idx="5">
                    <c:v>achc</c:v>
                  </c:pt>
                  <c:pt idx="6">
                    <c:v>aciw</c:v>
                  </c:pt>
                  <c:pt idx="7">
                    <c:v>acls</c:v>
                  </c:pt>
                  <c:pt idx="8">
                    <c:v>aciu</c:v>
                  </c:pt>
                  <c:pt idx="9">
                    <c:v>achv</c:v>
                  </c:pt>
                  <c:pt idx="10">
                    <c:v>acmr</c:v>
                  </c:pt>
                  <c:pt idx="11">
                    <c:v>acor</c:v>
                  </c:pt>
                  <c:pt idx="12">
                    <c:v>acnb</c:v>
                  </c:pt>
                  <c:pt idx="13">
                    <c:v>acrs</c:v>
                  </c:pt>
                  <c:pt idx="14">
                    <c:v>acrx</c:v>
                  </c:pt>
                  <c:pt idx="15">
                    <c:v>act</c:v>
                  </c:pt>
                  <c:pt idx="16">
                    <c:v>actg</c:v>
                  </c:pt>
                  <c:pt idx="17">
                    <c:v>acva</c:v>
                  </c:pt>
                  <c:pt idx="18">
                    <c:v>adag</c:v>
                  </c:pt>
                  <c:pt idx="19">
                    <c:v>acxp</c:v>
                  </c:pt>
                  <c:pt idx="20">
                    <c:v>adbe</c:v>
                  </c:pt>
                  <c:pt idx="21">
                    <c:v>adap</c:v>
                  </c:pt>
                  <c:pt idx="22">
                    <c:v>adma</c:v>
                  </c:pt>
                  <c:pt idx="23">
                    <c:v>ades</c:v>
                  </c:pt>
                  <c:pt idx="24">
                    <c:v>adi</c:v>
                  </c:pt>
                  <c:pt idx="25">
                    <c:v>adil</c:v>
                  </c:pt>
                  <c:pt idx="26">
                    <c:v>admp</c:v>
                  </c:pt>
                  <c:pt idx="27">
                    <c:v>acer</c:v>
                  </c:pt>
                  <c:pt idx="28">
                    <c:v>adoc</c:v>
                  </c:pt>
                </c:lvl>
              </c:multiLvlStrCache>
            </c:multiLvlStrRef>
          </c:xVal>
          <c:yVal>
            <c:numRef>
              <c:f>Sheet1!$K$2:$K$30</c:f>
              <c:numCache>
                <c:formatCode>General</c:formatCode>
                <c:ptCount val="29"/>
                <c:pt idx="0">
                  <c:v>518</c:v>
                </c:pt>
                <c:pt idx="1">
                  <c:v>792</c:v>
                </c:pt>
                <c:pt idx="2">
                  <c:v>545</c:v>
                </c:pt>
                <c:pt idx="3">
                  <c:v>433</c:v>
                </c:pt>
                <c:pt idx="4">
                  <c:v>544</c:v>
                </c:pt>
                <c:pt idx="5">
                  <c:v>500.5</c:v>
                </c:pt>
                <c:pt idx="6">
                  <c:v>713.5</c:v>
                </c:pt>
                <c:pt idx="7">
                  <c:v>670.5</c:v>
                </c:pt>
                <c:pt idx="8">
                  <c:v>578</c:v>
                </c:pt>
                <c:pt idx="9">
                  <c:v>523.5</c:v>
                </c:pt>
                <c:pt idx="10">
                  <c:v>646</c:v>
                </c:pt>
                <c:pt idx="11">
                  <c:v>578.5</c:v>
                </c:pt>
                <c:pt idx="12">
                  <c:v>434.5</c:v>
                </c:pt>
                <c:pt idx="13">
                  <c:v>438.5</c:v>
                </c:pt>
                <c:pt idx="14">
                  <c:v>518.5</c:v>
                </c:pt>
                <c:pt idx="15">
                  <c:v>749</c:v>
                </c:pt>
                <c:pt idx="16">
                  <c:v>475</c:v>
                </c:pt>
                <c:pt idx="17">
                  <c:v>563.5</c:v>
                </c:pt>
                <c:pt idx="18">
                  <c:v>603</c:v>
                </c:pt>
                <c:pt idx="19">
                  <c:v>573</c:v>
                </c:pt>
                <c:pt idx="20">
                  <c:v>410.5</c:v>
                </c:pt>
                <c:pt idx="21">
                  <c:v>629</c:v>
                </c:pt>
                <c:pt idx="22">
                  <c:v>572</c:v>
                </c:pt>
                <c:pt idx="23">
                  <c:v>503</c:v>
                </c:pt>
                <c:pt idx="24">
                  <c:v>634</c:v>
                </c:pt>
                <c:pt idx="25">
                  <c:v>501.5</c:v>
                </c:pt>
                <c:pt idx="26">
                  <c:v>459.5</c:v>
                </c:pt>
                <c:pt idx="27">
                  <c:v>567</c:v>
                </c:pt>
                <c:pt idx="28">
                  <c:v>558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D98-4F59-9DCE-7B7EF3AAD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191039"/>
        <c:axId val="481541663"/>
      </c:scatterChart>
      <c:valAx>
        <c:axId val="409191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541663"/>
        <c:crosses val="autoZero"/>
        <c:crossBetween val="midCat"/>
      </c:valAx>
      <c:valAx>
        <c:axId val="48154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91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29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6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55D5-6480-4C18-818C-38FA5B914B7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3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B05E-FB28-49EA-BDB3-C64CD9ADA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DATA LEVEL 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AD64-3E01-4C15-8E14-92F4012F4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NAME: MADHAN KUMAR D</a:t>
            </a:r>
          </a:p>
          <a:p>
            <a:r>
              <a:rPr lang="en-US" dirty="0"/>
              <a:t>REGISTER NO: 312207304</a:t>
            </a:r>
          </a:p>
          <a:p>
            <a:r>
              <a:rPr lang="en-US" dirty="0"/>
              <a:t>DEPARTMENT: COMMERCE</a:t>
            </a:r>
          </a:p>
          <a:p>
            <a:r>
              <a:rPr lang="en-US" dirty="0"/>
              <a:t>COLLEGE: CKNC</a:t>
            </a:r>
          </a:p>
        </p:txBody>
      </p:sp>
    </p:spTree>
    <p:extLst>
      <p:ext uri="{BB962C8B-B14F-4D97-AF65-F5344CB8AC3E}">
        <p14:creationId xmlns:p14="http://schemas.microsoft.com/office/powerpoint/2010/main" val="333288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B1A2-A19E-4557-A690-988688B3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990F78-A91C-422B-BF81-33529ADC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534415"/>
              </p:ext>
            </p:extLst>
          </p:nvPr>
        </p:nvGraphicFramePr>
        <p:xfrm>
          <a:off x="628651" y="1671638"/>
          <a:ext cx="5972174" cy="2690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B90C7A-0940-406F-B94D-2405B9759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230"/>
              </p:ext>
            </p:extLst>
          </p:nvPr>
        </p:nvGraphicFramePr>
        <p:xfrm>
          <a:off x="6729412" y="1512094"/>
          <a:ext cx="5191125" cy="300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289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FA63-3771-4A93-925F-FBEFBDF1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067D-A6E5-4811-9EDB-6BBEBA09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By evaluating companies through both </a:t>
            </a:r>
            <a:r>
              <a:rPr lang="en-US" sz="3200" dirty="0" err="1"/>
              <a:t>econmic</a:t>
            </a:r>
            <a:r>
              <a:rPr lang="en-US" sz="3200" dirty="0"/>
              <a:t> and social lenses, we can gain a more comprehensive understanding of their overall impact and potential for long-term success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250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2D5E-1946-4180-87B7-3CB82EE1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343C-6609-4A5F-8291-2382B244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33" y="6910951"/>
            <a:ext cx="10353762" cy="369513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2618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1DB-70C4-470F-8D45-86DC787D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DATA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254A-1036-444C-A106-92D9BF4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BY USING MICRO SOFT EXCEL</a:t>
            </a:r>
          </a:p>
        </p:txBody>
      </p:sp>
    </p:spTree>
    <p:extLst>
      <p:ext uri="{BB962C8B-B14F-4D97-AF65-F5344CB8AC3E}">
        <p14:creationId xmlns:p14="http://schemas.microsoft.com/office/powerpoint/2010/main" val="109713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8B7-B16F-4971-BEFE-D431A4D8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487B-C8B5-418F-B2CF-4B8AE721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SOCIAL LEVEL</a:t>
            </a:r>
          </a:p>
          <a:p>
            <a:r>
              <a:rPr lang="en-US" dirty="0"/>
              <a:t>ECONOMIC LEVEL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1876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6DCD-FBA2-4585-A90C-D75A3A80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2A3D-A07C-4E80-B917-286BBA32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Our project aims to analyse the companies rating levels.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We seek accurately the turnover of the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The excel will expose the overall performance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38294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DD7A-C172-4158-9AA1-B015E66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4024-A932-490C-B81E-EB670702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entury Gothic" panose="020B0502020202020204" pitchFamily="34" charset="0"/>
              </a:rPr>
              <a:t>To analyse the company ratings level of the company all over the world. To find the profit trend analyse revenue and cost department performance seasonality and external factors using </a:t>
            </a:r>
            <a:r>
              <a:rPr lang="en-GB" dirty="0" err="1">
                <a:latin typeface="Century Gothic" panose="020B0502020202020204" pitchFamily="34" charset="0"/>
              </a:rPr>
              <a:t>microsoft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excel’s</a:t>
            </a:r>
            <a:r>
              <a:rPr lang="en-GB" dirty="0">
                <a:latin typeface="Century Gothic" panose="020B0502020202020204" pitchFamily="34" charset="0"/>
              </a:rPr>
              <a:t> pie chart, flow chart, bar diagram and pivot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5950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983-8F17-4698-8136-1824FF40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B6C4-D62E-456C-8700-FE04A568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social level of companies refers to their impact, influence, and reputation within society. Here are some ways to categorize companies based on their social level:</a:t>
            </a:r>
          </a:p>
          <a:p>
            <a:pPr marL="0" indent="0">
              <a:buNone/>
            </a:pPr>
            <a:r>
              <a:rPr lang="en-US" dirty="0"/>
              <a:t>                Social Responsibility:    - Low: Companies with poor track records on environmental, social, and governance (ESG) issues.    - Medium: Companies with some ESG initiatives, but room for improvement.    - High: Companies recognized for their strong commitment to ESG and social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205093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E13E-4BC1-4FDF-95C9-6E3B7468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B613-7D0C-4CB3-9C5D-9912989F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Companies can be classified into different economic levels based on their size, revenue, and market impact. Here are some common economic levels of companies:</a:t>
            </a:r>
          </a:p>
          <a:p>
            <a:pPr marL="457200" indent="-457200">
              <a:buAutoNum type="arabicPeriod"/>
            </a:pPr>
            <a:r>
              <a:rPr lang="en-US" dirty="0"/>
              <a:t>Micro-enterprises: Fewer than 10 employees, less than $1 million in revenue</a:t>
            </a:r>
          </a:p>
          <a:p>
            <a:pPr marL="457200" indent="-457200">
              <a:buAutoNum type="arabicPeriod"/>
            </a:pPr>
            <a:r>
              <a:rPr lang="en-US" dirty="0"/>
              <a:t>2. Small businesses: 10-99 employees, $1-50 million in revenue</a:t>
            </a:r>
          </a:p>
          <a:p>
            <a:pPr marL="457200" indent="-457200">
              <a:buAutoNum type="arabicPeriod"/>
            </a:pPr>
            <a:r>
              <a:rPr lang="en-US" dirty="0"/>
              <a:t>3. Medium-sized enterprises (SMEs): 100-499 employees, $50-500 million in revenue</a:t>
            </a:r>
          </a:p>
        </p:txBody>
      </p:sp>
    </p:spTree>
    <p:extLst>
      <p:ext uri="{BB962C8B-B14F-4D97-AF65-F5344CB8AC3E}">
        <p14:creationId xmlns:p14="http://schemas.microsoft.com/office/powerpoint/2010/main" val="3964808605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7C2-A6CB-4403-B9E5-061F0F7E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rating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52CD-2764-4AFC-BAF4-E9C671A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Company rating analysis involves evaluating a company's performance and reputation based on various factors such as financial health, customer satisfaction, employee reviews, and market position. This analysis can help investors, customers, and employees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128134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CA23-6E16-41FC-A720-EC5D6DF1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factors considered in company rating analysis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F12C-1996-4F4B-B04B-818EECEE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Financial performance (revenue, profit, growth rate)</a:t>
            </a:r>
          </a:p>
          <a:p>
            <a:pPr marL="457200" indent="-457200">
              <a:buAutoNum type="arabicPeriod"/>
            </a:pPr>
            <a:r>
              <a:rPr lang="en-US" dirty="0"/>
              <a:t>Customer reviews and ratings (e.g., from websites like Glassdoor, Yelp)</a:t>
            </a:r>
          </a:p>
          <a:p>
            <a:pPr marL="457200" indent="-457200">
              <a:buAutoNum type="arabicPeriod"/>
            </a:pPr>
            <a:r>
              <a:rPr lang="en-US" dirty="0"/>
              <a:t> Employee reviews and ratings (e.g., from websites like Glassdoor, Indeed)</a:t>
            </a:r>
          </a:p>
          <a:p>
            <a:pPr marL="457200" indent="-457200">
              <a:buAutoNum type="arabicPeriod"/>
            </a:pPr>
            <a:r>
              <a:rPr lang="en-US" dirty="0"/>
              <a:t> Market position and competitiveness</a:t>
            </a:r>
          </a:p>
          <a:p>
            <a:pPr marL="457200" indent="-457200">
              <a:buAutoNum type="arabicPeriod"/>
            </a:pPr>
            <a:r>
              <a:rPr lang="en-US" dirty="0"/>
              <a:t> Product or service quality</a:t>
            </a:r>
          </a:p>
          <a:p>
            <a:pPr marL="457200" indent="-457200">
              <a:buAutoNum type="arabicPeriod"/>
            </a:pPr>
            <a:r>
              <a:rPr lang="en-US" dirty="0"/>
              <a:t>Leadership and management team</a:t>
            </a:r>
          </a:p>
          <a:p>
            <a:pPr marL="457200" indent="-457200">
              <a:buAutoNum type="arabicPeriod"/>
            </a:pPr>
            <a:r>
              <a:rPr lang="en-US" dirty="0"/>
              <a:t> Corporate social responsibility and sustainability</a:t>
            </a:r>
          </a:p>
          <a:p>
            <a:pPr marL="457200" indent="-457200">
              <a:buAutoNum type="arabicPeriod"/>
            </a:pPr>
            <a:r>
              <a:rPr lang="en-US" dirty="0"/>
              <a:t> Industry trends and outlook</a:t>
            </a:r>
          </a:p>
        </p:txBody>
      </p:sp>
    </p:spTree>
    <p:extLst>
      <p:ext uri="{BB962C8B-B14F-4D97-AF65-F5344CB8AC3E}">
        <p14:creationId xmlns:p14="http://schemas.microsoft.com/office/powerpoint/2010/main" val="396588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</TotalTime>
  <Words>435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Century Gothic</vt:lpstr>
      <vt:lpstr>Rockwell</vt:lpstr>
      <vt:lpstr>Wingdings</vt:lpstr>
      <vt:lpstr>Damask</vt:lpstr>
      <vt:lpstr>COMPANY DATA LEVEL ANALYSE</vt:lpstr>
      <vt:lpstr>COMPANY DATA LEVEL ANALYSIS</vt:lpstr>
      <vt:lpstr>AGENDA </vt:lpstr>
      <vt:lpstr>PROJECT OVERVIEW</vt:lpstr>
      <vt:lpstr>PROBLEM STATEMENT</vt:lpstr>
      <vt:lpstr>SOCIAL LEVEL</vt:lpstr>
      <vt:lpstr>ECONOMIC LEVEL</vt:lpstr>
      <vt:lpstr>Company rating analysis</vt:lpstr>
      <vt:lpstr>Some common factors considered in company rating analysis include</vt:lpstr>
      <vt:lpstr>RESULT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DATA LEVEL ANALYSE</dc:title>
  <dc:creator>admin</dc:creator>
  <cp:lastModifiedBy>admin</cp:lastModifiedBy>
  <cp:revision>3</cp:revision>
  <dcterms:created xsi:type="dcterms:W3CDTF">2024-08-29T07:01:56Z</dcterms:created>
  <dcterms:modified xsi:type="dcterms:W3CDTF">2024-08-29T07:25:42Z</dcterms:modified>
</cp:coreProperties>
</file>