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660"/>
  </p:normalViewPr>
  <p:slideViewPr>
    <p:cSldViewPr>
      <p:cViewPr>
        <p:scale>
          <a:sx n="76" d="100"/>
          <a:sy n="76" d="100"/>
        </p:scale>
        <p:origin x="-510" y="-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LCOT\Desktop\THARAKAI\THARAKAI%20A-2213211042068-B.COM(CS)-EMPLOYEE%20DETAILS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LCOT\Desktop\THARAKAI\THARAKAI%20A-2213211042068-B.COM(CS)-EMPLOYEE%20DETAIL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LCOT\Desktop\THARAKAI\THARAKAI%20A-2213211042068-B.COM(CS)-EMPLOYEE%20DETAIL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 dirty="0"/>
              <a:t>CURRENT </a:t>
            </a:r>
            <a:r>
              <a:rPr lang="en-US" dirty="0" smtClean="0"/>
              <a:t>RATING FOR</a:t>
            </a:r>
            <a:r>
              <a:rPr lang="en-US" baseline="0" dirty="0" smtClean="0"/>
              <a:t> EMPLOYEES</a:t>
            </a:r>
            <a:endParaRPr lang="en-US" dirty="0"/>
          </a:p>
        </c:rich>
      </c:tx>
      <c:layout>
        <c:manualLayout>
          <c:xMode val="edge"/>
          <c:yMode val="edge"/>
          <c:x val="0.31360946745562129"/>
          <c:y val="2.4615384615384615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5.3254437869822487E-2"/>
          <c:y val="0.1723076923076923"/>
          <c:w val="0.65088757396449703"/>
          <c:h val="0.72307692307692306"/>
        </c:manualLayout>
      </c:layout>
      <c:areaChart>
        <c:grouping val="standard"/>
        <c:varyColors val="0"/>
        <c:ser>
          <c:idx val="0"/>
          <c:order val="0"/>
          <c:tx>
            <c:strRef>
              <c:f>'THARAKAI A-2213211042068-B.COM('!$M$2</c:f>
              <c:strCache>
                <c:ptCount val="1"/>
                <c:pt idx="0">
                  <c:v>CURRENT RATING</c:v>
                </c:pt>
              </c:strCache>
            </c:strRef>
          </c:tx>
          <c:spPr>
            <a:solidFill>
              <a:srgbClr val="666699"/>
            </a:solidFill>
            <a:ln w="25400">
              <a:noFill/>
            </a:ln>
          </c:spPr>
          <c:val>
            <c:numRef>
              <c:f>'THARAKAI A-2213211042068-B.COM('!$M$3:$M$22</c:f>
              <c:numCache>
                <c:formatCode>General</c:formatCode>
                <c:ptCount val="20"/>
                <c:pt idx="0">
                  <c:v>5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1.5</c:v>
                </c:pt>
                <c:pt idx="5">
                  <c:v>5</c:v>
                </c:pt>
                <c:pt idx="6">
                  <c:v>1.5</c:v>
                </c:pt>
                <c:pt idx="7">
                  <c:v>4</c:v>
                </c:pt>
                <c:pt idx="8">
                  <c:v>5.5</c:v>
                </c:pt>
                <c:pt idx="9">
                  <c:v>4</c:v>
                </c:pt>
                <c:pt idx="10">
                  <c:v>3</c:v>
                </c:pt>
                <c:pt idx="11">
                  <c:v>0</c:v>
                </c:pt>
                <c:pt idx="12">
                  <c:v>2</c:v>
                </c:pt>
                <c:pt idx="13">
                  <c:v>4</c:v>
                </c:pt>
                <c:pt idx="14">
                  <c:v>4</c:v>
                </c:pt>
                <c:pt idx="15">
                  <c:v>2</c:v>
                </c:pt>
                <c:pt idx="16">
                  <c:v>2.5</c:v>
                </c:pt>
                <c:pt idx="17">
                  <c:v>3</c:v>
                </c:pt>
                <c:pt idx="18">
                  <c:v>3</c:v>
                </c:pt>
                <c:pt idx="19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310336"/>
        <c:axId val="128904576"/>
      </c:areaChart>
      <c:catAx>
        <c:axId val="1673103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28904576"/>
        <c:crosses val="autoZero"/>
        <c:auto val="0"/>
        <c:lblAlgn val="ctr"/>
        <c:lblOffset val="100"/>
        <c:tickLblSkip val="2"/>
        <c:tickMarkSkip val="1"/>
        <c:noMultiLvlLbl val="0"/>
      </c:catAx>
      <c:valAx>
        <c:axId val="128904576"/>
        <c:scaling>
          <c:orientation val="minMax"/>
        </c:scaling>
        <c:delete val="0"/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67310336"/>
        <c:crosses val="autoZero"/>
        <c:crossBetween val="midCat"/>
      </c:valAx>
      <c:spPr>
        <a:solidFill>
          <a:srgbClr val="FFFFFF"/>
        </a:solidFill>
        <a:ln w="25400">
          <a:noFill/>
        </a:ln>
      </c:spPr>
    </c:plotArea>
    <c:legend>
      <c:legendPos val="r"/>
      <c:layout>
        <c:manualLayout>
          <c:xMode val="edge"/>
          <c:yMode val="edge"/>
          <c:x val="0.74753451676528604"/>
          <c:y val="0.52615384615384619"/>
          <c:w val="0.23471400394477318"/>
          <c:h val="7.3846153846153853E-2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92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rgbClr val="FFFFFF"/>
    </a:solidFill>
    <a:ln w="12700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22757020997375327"/>
          <c:y val="0.19432888597258677"/>
          <c:w val="0.45284711286089241"/>
          <c:h val="0.75474518810148727"/>
        </c:manualLayout>
      </c:layout>
      <c:pieChart>
        <c:varyColors val="1"/>
        <c:ser>
          <c:idx val="0"/>
          <c:order val="0"/>
          <c:tx>
            <c:strRef>
              <c:f>'THARAKAI A-2213211042068-B.COM('!$L$2</c:f>
              <c:strCache>
                <c:ptCount val="1"/>
                <c:pt idx="0">
                  <c:v>ATTENDANCE %</c:v>
                </c:pt>
              </c:strCache>
            </c:strRef>
          </c:tx>
          <c:val>
            <c:numRef>
              <c:f>'THARAKAI A-2213211042068-B.COM('!$L$3:$L$22</c:f>
              <c:numCache>
                <c:formatCode>General</c:formatCode>
                <c:ptCount val="20"/>
                <c:pt idx="0">
                  <c:v>90</c:v>
                </c:pt>
                <c:pt idx="1">
                  <c:v>80</c:v>
                </c:pt>
                <c:pt idx="2">
                  <c:v>75</c:v>
                </c:pt>
                <c:pt idx="3">
                  <c:v>70</c:v>
                </c:pt>
                <c:pt idx="4">
                  <c:v>66</c:v>
                </c:pt>
                <c:pt idx="5">
                  <c:v>90</c:v>
                </c:pt>
                <c:pt idx="6">
                  <c:v>67</c:v>
                </c:pt>
                <c:pt idx="7">
                  <c:v>89</c:v>
                </c:pt>
                <c:pt idx="8">
                  <c:v>99</c:v>
                </c:pt>
                <c:pt idx="9">
                  <c:v>78</c:v>
                </c:pt>
                <c:pt idx="10">
                  <c:v>65</c:v>
                </c:pt>
                <c:pt idx="11">
                  <c:v>45</c:v>
                </c:pt>
                <c:pt idx="12">
                  <c:v>67</c:v>
                </c:pt>
                <c:pt idx="13">
                  <c:v>89</c:v>
                </c:pt>
                <c:pt idx="14">
                  <c:v>76</c:v>
                </c:pt>
                <c:pt idx="15">
                  <c:v>56</c:v>
                </c:pt>
                <c:pt idx="16">
                  <c:v>76</c:v>
                </c:pt>
                <c:pt idx="17">
                  <c:v>66</c:v>
                </c:pt>
                <c:pt idx="18">
                  <c:v>77</c:v>
                </c:pt>
                <c:pt idx="19">
                  <c:v>89</c:v>
                </c:pt>
              </c:numCache>
            </c:numRef>
          </c:val>
        </c:ser>
        <c:ser>
          <c:idx val="1"/>
          <c:order val="1"/>
          <c:tx>
            <c:strRef>
              <c:f>'THARAKAI A-2213211042068-B.COM('!$M$2</c:f>
              <c:strCache>
                <c:ptCount val="1"/>
                <c:pt idx="0">
                  <c:v>CURRENT RATING</c:v>
                </c:pt>
              </c:strCache>
            </c:strRef>
          </c:tx>
          <c:val>
            <c:numRef>
              <c:f>'THARAKAI A-2213211042068-B.COM('!$M$3:$M$22</c:f>
              <c:numCache>
                <c:formatCode>General</c:formatCode>
                <c:ptCount val="20"/>
                <c:pt idx="0">
                  <c:v>5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1.5</c:v>
                </c:pt>
                <c:pt idx="5">
                  <c:v>5</c:v>
                </c:pt>
                <c:pt idx="6">
                  <c:v>1.5</c:v>
                </c:pt>
                <c:pt idx="7">
                  <c:v>4</c:v>
                </c:pt>
                <c:pt idx="8">
                  <c:v>5.5</c:v>
                </c:pt>
                <c:pt idx="9">
                  <c:v>4</c:v>
                </c:pt>
                <c:pt idx="10">
                  <c:v>3</c:v>
                </c:pt>
                <c:pt idx="11">
                  <c:v>0</c:v>
                </c:pt>
                <c:pt idx="12">
                  <c:v>2</c:v>
                </c:pt>
                <c:pt idx="13">
                  <c:v>4</c:v>
                </c:pt>
                <c:pt idx="14">
                  <c:v>4</c:v>
                </c:pt>
                <c:pt idx="15">
                  <c:v>2</c:v>
                </c:pt>
                <c:pt idx="16">
                  <c:v>2.5</c:v>
                </c:pt>
                <c:pt idx="17">
                  <c:v>3</c:v>
                </c:pt>
                <c:pt idx="18">
                  <c:v>3</c:v>
                </c:pt>
                <c:pt idx="19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'THARAKAI A-2213211042068-B.COM('!$M$2</c:f>
              <c:strCache>
                <c:ptCount val="1"/>
                <c:pt idx="0">
                  <c:v>CURRENT RATING</c:v>
                </c:pt>
              </c:strCache>
            </c:strRef>
          </c:tx>
          <c:val>
            <c:numRef>
              <c:f>'THARAKAI A-2213211042068-B.COM('!$M$3:$M$22</c:f>
              <c:numCache>
                <c:formatCode>General</c:formatCode>
                <c:ptCount val="20"/>
                <c:pt idx="0">
                  <c:v>5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1.5</c:v>
                </c:pt>
                <c:pt idx="5">
                  <c:v>5</c:v>
                </c:pt>
                <c:pt idx="6">
                  <c:v>1.5</c:v>
                </c:pt>
                <c:pt idx="7">
                  <c:v>4</c:v>
                </c:pt>
                <c:pt idx="8">
                  <c:v>5.5</c:v>
                </c:pt>
                <c:pt idx="9">
                  <c:v>4</c:v>
                </c:pt>
                <c:pt idx="10">
                  <c:v>3</c:v>
                </c:pt>
                <c:pt idx="11">
                  <c:v>0</c:v>
                </c:pt>
                <c:pt idx="12">
                  <c:v>2</c:v>
                </c:pt>
                <c:pt idx="13">
                  <c:v>4</c:v>
                </c:pt>
                <c:pt idx="14">
                  <c:v>4</c:v>
                </c:pt>
                <c:pt idx="15">
                  <c:v>2</c:v>
                </c:pt>
                <c:pt idx="16">
                  <c:v>2.5</c:v>
                </c:pt>
                <c:pt idx="17">
                  <c:v>3</c:v>
                </c:pt>
                <c:pt idx="18">
                  <c:v>3</c:v>
                </c:pt>
                <c:pt idx="19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191296"/>
        <c:axId val="156577728"/>
      </c:areaChart>
      <c:catAx>
        <c:axId val="131191296"/>
        <c:scaling>
          <c:orientation val="minMax"/>
        </c:scaling>
        <c:delete val="0"/>
        <c:axPos val="b"/>
        <c:majorTickMark val="out"/>
        <c:minorTickMark val="none"/>
        <c:tickLblPos val="nextTo"/>
        <c:crossAx val="156577728"/>
        <c:crosses val="autoZero"/>
        <c:auto val="1"/>
        <c:lblAlgn val="ctr"/>
        <c:lblOffset val="100"/>
        <c:noMultiLvlLbl val="0"/>
      </c:catAx>
      <c:valAx>
        <c:axId val="156577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1191296"/>
        <c:crosses val="autoZero"/>
        <c:crossBetween val="midCat"/>
      </c:valAx>
    </c:plotArea>
    <c:legend>
      <c:legendPos val="r"/>
      <c:layout/>
      <c:overlay val="0"/>
    </c:legend>
    <c:plotVisOnly val="1"/>
    <c:dispBlanksAs val="zero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5200" y="304802"/>
            <a:ext cx="1930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437361" y="269310"/>
            <a:ext cx="9982200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sz="48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sz="4800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z="4800"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87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747837" y="289560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STUDENT NAME: THARAKAI A</a:t>
            </a:r>
          </a:p>
          <a:p>
            <a:r>
              <a:rPr lang="en-US" sz="2400" b="1" dirty="0" smtClean="0"/>
              <a:t>RESGITER NO: 2213211042068</a:t>
            </a:r>
          </a:p>
          <a:p>
            <a:r>
              <a:rPr lang="en-US" sz="2400" b="1" dirty="0" smtClean="0"/>
              <a:t>DEPARTMENT: B.COM(CORPORATE SECRETARYSHIP)</a:t>
            </a:r>
          </a:p>
          <a:p>
            <a:r>
              <a:rPr lang="en-US" sz="2400" b="1" dirty="0" smtClean="0"/>
              <a:t>COLLEGE:PRESIDENCY COLLEGE </a:t>
            </a:r>
            <a:endParaRPr lang="en-US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9" y="6473343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67200" y="762000"/>
            <a:ext cx="3756025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b="1" spc="15" dirty="0">
                <a:latin typeface="Trebuchet MS"/>
                <a:cs typeface="Trebuchet MS"/>
              </a:rPr>
              <a:t>M</a:t>
            </a:r>
            <a:r>
              <a:rPr sz="5400" b="1" dirty="0">
                <a:latin typeface="Trebuchet MS"/>
                <a:cs typeface="Trebuchet MS"/>
              </a:rPr>
              <a:t>O</a:t>
            </a:r>
            <a:r>
              <a:rPr sz="5400" b="1" spc="-15" dirty="0">
                <a:latin typeface="Trebuchet MS"/>
                <a:cs typeface="Trebuchet MS"/>
              </a:rPr>
              <a:t>D</a:t>
            </a:r>
            <a:r>
              <a:rPr sz="5400" b="1" spc="-35" dirty="0">
                <a:latin typeface="Trebuchet MS"/>
                <a:cs typeface="Trebuchet MS"/>
              </a:rPr>
              <a:t>E</a:t>
            </a:r>
            <a:r>
              <a:rPr sz="5400" b="1" spc="-30" dirty="0">
                <a:latin typeface="Trebuchet MS"/>
                <a:cs typeface="Trebuchet MS"/>
              </a:rPr>
              <a:t>LL</a:t>
            </a:r>
            <a:r>
              <a:rPr sz="5400" b="1" spc="-5" dirty="0">
                <a:latin typeface="Trebuchet MS"/>
                <a:cs typeface="Trebuchet MS"/>
              </a:rPr>
              <a:t>I</a:t>
            </a:r>
            <a:r>
              <a:rPr sz="5400" b="1" spc="30" dirty="0">
                <a:latin typeface="Trebuchet MS"/>
                <a:cs typeface="Trebuchet MS"/>
              </a:rPr>
              <a:t>N</a:t>
            </a:r>
            <a:r>
              <a:rPr sz="54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0" y="3200399"/>
            <a:ext cx="365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/>
              <a:t>MODELLING IS THE PROCESS IN WHICH DIFFERENT MODELS BASED ON THE VISUALIZED DATA CAN BE CREATED AND EVEN CHECKED FOR THE ADVANTAGES AND DISADVANTAGES OF THE MODEL.</a:t>
            </a:r>
          </a:p>
          <a:p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324600" y="3200400"/>
            <a:ext cx="36083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/>
              <a:t>TO MAKE A MECHINE LEARNING MODEL THERE ARE 2 WAYS/APPROACHES LEARNING –BASED APPROACH AND RULE BASED APPROACH</a:t>
            </a:r>
            <a:endParaRPr lang="en-IN" sz="2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66800" y="304800"/>
            <a:ext cx="10065067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tx1"/>
                </a:solidFill>
              </a:rPr>
              <a:t>R</a:t>
            </a:r>
            <a:r>
              <a:rPr b="1" spc="-40" dirty="0">
                <a:solidFill>
                  <a:schemeClr val="tx1"/>
                </a:solidFill>
              </a:rPr>
              <a:t>E</a:t>
            </a:r>
            <a:r>
              <a:rPr b="1" spc="15" dirty="0">
                <a:solidFill>
                  <a:schemeClr val="tx1"/>
                </a:solidFill>
              </a:rPr>
              <a:t>S</a:t>
            </a:r>
            <a:r>
              <a:rPr b="1" spc="-30" dirty="0">
                <a:solidFill>
                  <a:schemeClr val="tx1"/>
                </a:solidFill>
              </a:rPr>
              <a:t>U</a:t>
            </a:r>
            <a:r>
              <a:rPr b="1" spc="-405" dirty="0">
                <a:solidFill>
                  <a:schemeClr val="tx1"/>
                </a:solidFill>
              </a:rPr>
              <a:t>L</a:t>
            </a:r>
            <a:r>
              <a:rPr b="1" dirty="0">
                <a:solidFill>
                  <a:schemeClr val="tx1"/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43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3010739"/>
              </p:ext>
            </p:extLst>
          </p:nvPr>
        </p:nvGraphicFramePr>
        <p:xfrm>
          <a:off x="838200" y="2286000"/>
          <a:ext cx="5143500" cy="308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1077262"/>
              </p:ext>
            </p:extLst>
          </p:nvPr>
        </p:nvGraphicFramePr>
        <p:xfrm>
          <a:off x="6593659" y="2209800"/>
          <a:ext cx="4829175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9987" y="2133600"/>
            <a:ext cx="10952037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 FOR </a:t>
            </a:r>
          </a:p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GIVING ME WONDERFUL</a:t>
            </a:r>
          </a:p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OPPORTUNITY TO WORK ON</a:t>
            </a:r>
          </a:p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57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37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429006" y="914400"/>
            <a:ext cx="3909695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400" spc="5" dirty="0" smtClean="0">
                <a:solidFill>
                  <a:schemeClr val="tx1"/>
                </a:solidFill>
              </a:rPr>
              <a:t>EMPLOYEES</a:t>
            </a:r>
            <a:r>
              <a:rPr lang="en-US" sz="4400" spc="5" dirty="0" smtClean="0"/>
              <a:t> </a:t>
            </a:r>
            <a:r>
              <a:rPr lang="en-US" sz="4400" spc="5" dirty="0" smtClean="0">
                <a:solidFill>
                  <a:schemeClr val="tx1"/>
                </a:solidFill>
              </a:rPr>
              <a:t>PERFORMACE</a:t>
            </a:r>
            <a:r>
              <a:rPr lang="en-US" sz="4400" spc="5" dirty="0" smtClean="0"/>
              <a:t> </a:t>
            </a:r>
            <a:endParaRPr sz="36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33" y="6410337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3" y="3382013"/>
            <a:ext cx="85932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</a:t>
            </a:r>
            <a:r>
              <a:rPr lang="en-US" sz="36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Through Their Performance</a:t>
            </a:r>
            <a:r>
              <a:rPr lang="en-US" sz="48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193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57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37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7" y="6486043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33" y="447675"/>
            <a:ext cx="361951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3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49" y="6134100"/>
            <a:ext cx="247651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8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682281"/>
            <a:ext cx="235712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25" dirty="0" smtClean="0">
                <a:solidFill>
                  <a:schemeClr val="tx1"/>
                </a:solidFill>
              </a:rPr>
              <a:t>A</a:t>
            </a:r>
            <a:r>
              <a:rPr b="1" spc="-5" dirty="0" smtClean="0">
                <a:solidFill>
                  <a:schemeClr val="tx1"/>
                </a:solidFill>
              </a:rPr>
              <a:t>G</a:t>
            </a:r>
            <a:r>
              <a:rPr b="1" spc="-35" dirty="0" smtClean="0">
                <a:solidFill>
                  <a:schemeClr val="tx1"/>
                </a:solidFill>
              </a:rPr>
              <a:t>E</a:t>
            </a:r>
            <a:r>
              <a:rPr b="1" spc="15" dirty="0" smtClean="0">
                <a:solidFill>
                  <a:schemeClr val="tx1"/>
                </a:solidFill>
              </a:rPr>
              <a:t>N</a:t>
            </a:r>
            <a:r>
              <a:rPr b="1" dirty="0" smtClean="0">
                <a:solidFill>
                  <a:schemeClr val="tx1"/>
                </a:solidFill>
              </a:rPr>
              <a:t>DA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419420" y="1390322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80" y="457200"/>
            <a:ext cx="9919647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4250" b="1" spc="-20" dirty="0" smtClean="0">
                <a:solidFill>
                  <a:schemeClr val="tx1"/>
                </a:solidFill>
              </a:rPr>
              <a:t>Problem statement</a:t>
            </a:r>
            <a:endParaRPr sz="4250" b="1" dirty="0">
              <a:solidFill>
                <a:schemeClr val="tx1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87"/>
            <a:ext cx="2143125" cy="200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1905000"/>
            <a:ext cx="5562600" cy="3276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76275" y="1828800"/>
            <a:ext cx="68675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The first major problem that data analysts face is the lack of clarity on their objectives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Collecting meaningful data- it can be challenging to collect data that is meaningful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Selecting the analytics tool- choosing the right analytics tool can be challenging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improving data quality- improving data quality can be challenging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Visualizing data- visualizing data can be challenging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33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83188" y="304800"/>
            <a:ext cx="5813423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chemeClr val="tx1"/>
                </a:solidFill>
              </a:rPr>
              <a:t>PROJECT	</a:t>
            </a:r>
            <a:r>
              <a:rPr sz="4250" spc="-20" dirty="0">
                <a:solidFill>
                  <a:schemeClr val="tx1"/>
                </a:solidFill>
              </a:rPr>
              <a:t>OVERVIEW</a:t>
            </a:r>
            <a:endParaRPr sz="4250" dirty="0">
              <a:solidFill>
                <a:schemeClr val="tx1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87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12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609075"/>
              </p:ext>
            </p:extLst>
          </p:nvPr>
        </p:nvGraphicFramePr>
        <p:xfrm>
          <a:off x="1295400" y="1828800"/>
          <a:ext cx="7162800" cy="3629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75898" y="381000"/>
            <a:ext cx="6768147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 smtClean="0">
                <a:solidFill>
                  <a:schemeClr val="tx1"/>
                </a:solidFill>
              </a:rPr>
              <a:t>W</a:t>
            </a:r>
            <a:r>
              <a:rPr sz="3200" b="1" spc="-20" dirty="0" smtClean="0">
                <a:solidFill>
                  <a:schemeClr val="tx1"/>
                </a:solidFill>
              </a:rPr>
              <a:t>H</a:t>
            </a:r>
            <a:r>
              <a:rPr sz="3200" b="1" spc="20" dirty="0" smtClean="0">
                <a:solidFill>
                  <a:schemeClr val="tx1"/>
                </a:solidFill>
              </a:rPr>
              <a:t>O</a:t>
            </a:r>
            <a:r>
              <a:rPr sz="3200" b="1" spc="-235" dirty="0" smtClean="0">
                <a:solidFill>
                  <a:schemeClr val="tx1"/>
                </a:solidFill>
              </a:rPr>
              <a:t> </a:t>
            </a:r>
            <a:r>
              <a:rPr sz="3200" b="1" spc="-10" dirty="0" smtClean="0">
                <a:solidFill>
                  <a:schemeClr val="tx1"/>
                </a:solidFill>
              </a:rPr>
              <a:t>AR</a:t>
            </a:r>
            <a:r>
              <a:rPr sz="3200" b="1" spc="15" dirty="0" smtClean="0">
                <a:solidFill>
                  <a:schemeClr val="tx1"/>
                </a:solidFill>
              </a:rPr>
              <a:t>E</a:t>
            </a:r>
            <a:r>
              <a:rPr sz="3200" b="1" spc="-35" dirty="0" smtClean="0">
                <a:solidFill>
                  <a:schemeClr val="tx1"/>
                </a:solidFill>
              </a:rPr>
              <a:t> </a:t>
            </a:r>
            <a:r>
              <a:rPr sz="3200" b="1" spc="-10" dirty="0" smtClean="0">
                <a:solidFill>
                  <a:schemeClr val="tx1"/>
                </a:solidFill>
              </a:rPr>
              <a:t>T</a:t>
            </a:r>
            <a:r>
              <a:rPr sz="3200" b="1" spc="-15" dirty="0" smtClean="0">
                <a:solidFill>
                  <a:schemeClr val="tx1"/>
                </a:solidFill>
              </a:rPr>
              <a:t>H</a:t>
            </a:r>
            <a:r>
              <a:rPr sz="3200" b="1" spc="15" dirty="0" smtClean="0">
                <a:solidFill>
                  <a:schemeClr val="tx1"/>
                </a:solidFill>
              </a:rPr>
              <a:t>E</a:t>
            </a:r>
            <a:r>
              <a:rPr sz="3200" b="1" spc="-35" dirty="0" smtClean="0">
                <a:solidFill>
                  <a:schemeClr val="tx1"/>
                </a:solidFill>
              </a:rPr>
              <a:t> </a:t>
            </a:r>
            <a:r>
              <a:rPr sz="3200" b="1" spc="-20" dirty="0" smtClean="0">
                <a:solidFill>
                  <a:schemeClr val="tx1"/>
                </a:solidFill>
              </a:rPr>
              <a:t>E</a:t>
            </a:r>
            <a:r>
              <a:rPr sz="3200" b="1" spc="30" dirty="0" smtClean="0">
                <a:solidFill>
                  <a:schemeClr val="tx1"/>
                </a:solidFill>
              </a:rPr>
              <a:t>N</a:t>
            </a:r>
            <a:r>
              <a:rPr sz="3200" b="1" spc="15" dirty="0" smtClean="0">
                <a:solidFill>
                  <a:schemeClr val="tx1"/>
                </a:solidFill>
              </a:rPr>
              <a:t>D</a:t>
            </a:r>
            <a:r>
              <a:rPr sz="3200" b="1" spc="-45" dirty="0" smtClean="0">
                <a:solidFill>
                  <a:schemeClr val="tx1"/>
                </a:solidFill>
              </a:rPr>
              <a:t> </a:t>
            </a:r>
            <a:r>
              <a:rPr sz="3200" b="1" dirty="0" smtClean="0">
                <a:solidFill>
                  <a:schemeClr val="tx1"/>
                </a:solidFill>
              </a:rPr>
              <a:t>U</a:t>
            </a:r>
            <a:r>
              <a:rPr sz="3200" b="1" spc="10" dirty="0" smtClean="0">
                <a:solidFill>
                  <a:schemeClr val="tx1"/>
                </a:solidFill>
              </a:rPr>
              <a:t>S</a:t>
            </a:r>
            <a:r>
              <a:rPr sz="3200" b="1" spc="-25" dirty="0" smtClean="0">
                <a:solidFill>
                  <a:schemeClr val="tx1"/>
                </a:solidFill>
              </a:rPr>
              <a:t>E</a:t>
            </a:r>
            <a:r>
              <a:rPr sz="3200" b="1" spc="-10" dirty="0" smtClean="0">
                <a:solidFill>
                  <a:schemeClr val="tx1"/>
                </a:solidFill>
              </a:rPr>
              <a:t>R</a:t>
            </a:r>
            <a:r>
              <a:rPr sz="3200" b="1" spc="5" dirty="0" smtClean="0">
                <a:solidFill>
                  <a:schemeClr val="tx1"/>
                </a:solidFill>
              </a:rPr>
              <a:t>S</a:t>
            </a:r>
            <a:r>
              <a:rPr sz="3200" b="1" spc="5" dirty="0">
                <a:solidFill>
                  <a:schemeClr val="tx1"/>
                </a:solidFill>
              </a:rPr>
              <a:t>?</a:t>
            </a:r>
            <a:endParaRPr sz="3200" b="1" dirty="0">
              <a:solidFill>
                <a:schemeClr val="tx1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8" y="6172212"/>
            <a:ext cx="2181225" cy="485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13484" y="2362200"/>
            <a:ext cx="5562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An end user is a person or other entity that consumes or makes use of the goods or services produced by businesses. In this way, an end user may differ from a customer since the entity or person that buys a product or service may not be the one who actually uses it</a:t>
            </a:r>
            <a:endParaRPr lang="en-IN" sz="2400" i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" y="1476387"/>
            <a:ext cx="2695575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6275" y="381000"/>
            <a:ext cx="10525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>
                <a:solidFill>
                  <a:schemeClr val="tx1"/>
                </a:solidFill>
              </a:rPr>
              <a:t>O</a:t>
            </a:r>
            <a:r>
              <a:rPr sz="3600" spc="25" dirty="0">
                <a:solidFill>
                  <a:schemeClr val="tx1"/>
                </a:solidFill>
              </a:rPr>
              <a:t>U</a:t>
            </a:r>
            <a:r>
              <a:rPr sz="3600" dirty="0">
                <a:solidFill>
                  <a:schemeClr val="tx1"/>
                </a:solidFill>
              </a:rPr>
              <a:t>R</a:t>
            </a:r>
            <a:r>
              <a:rPr sz="3600" spc="5" dirty="0">
                <a:solidFill>
                  <a:schemeClr val="tx1"/>
                </a:solidFill>
              </a:rPr>
              <a:t> </a:t>
            </a:r>
            <a:r>
              <a:rPr sz="3600" spc="25" dirty="0">
                <a:solidFill>
                  <a:schemeClr val="tx1"/>
                </a:solidFill>
              </a:rPr>
              <a:t>S</a:t>
            </a:r>
            <a:r>
              <a:rPr sz="3600" spc="10" dirty="0">
                <a:solidFill>
                  <a:schemeClr val="tx1"/>
                </a:solidFill>
              </a:rPr>
              <a:t>O</a:t>
            </a:r>
            <a:r>
              <a:rPr sz="3600" spc="25" dirty="0">
                <a:solidFill>
                  <a:schemeClr val="tx1"/>
                </a:solidFill>
              </a:rPr>
              <a:t>LU</a:t>
            </a:r>
            <a:r>
              <a:rPr sz="3600" spc="-35" dirty="0">
                <a:solidFill>
                  <a:schemeClr val="tx1"/>
                </a:solidFill>
              </a:rPr>
              <a:t>T</a:t>
            </a:r>
            <a:r>
              <a:rPr sz="3600" spc="-30" dirty="0">
                <a:solidFill>
                  <a:schemeClr val="tx1"/>
                </a:solidFill>
              </a:rPr>
              <a:t>I</a:t>
            </a:r>
            <a:r>
              <a:rPr sz="3600" spc="10" dirty="0">
                <a:solidFill>
                  <a:schemeClr val="tx1"/>
                </a:solidFill>
              </a:rPr>
              <a:t>O</a:t>
            </a:r>
            <a:r>
              <a:rPr sz="3600" dirty="0">
                <a:solidFill>
                  <a:schemeClr val="tx1"/>
                </a:solidFill>
              </a:rPr>
              <a:t>N</a:t>
            </a:r>
            <a:r>
              <a:rPr sz="3600" spc="-345" dirty="0">
                <a:solidFill>
                  <a:schemeClr val="tx1"/>
                </a:solidFill>
              </a:rPr>
              <a:t> </a:t>
            </a:r>
            <a:r>
              <a:rPr lang="en-US" sz="3600" spc="-345" dirty="0" smtClean="0">
                <a:solidFill>
                  <a:schemeClr val="tx1"/>
                </a:solidFill>
              </a:rPr>
              <a:t> </a:t>
            </a:r>
            <a:r>
              <a:rPr sz="3600" spc="-35" dirty="0" smtClean="0">
                <a:solidFill>
                  <a:schemeClr val="tx1"/>
                </a:solidFill>
              </a:rPr>
              <a:t>A</a:t>
            </a:r>
            <a:r>
              <a:rPr sz="3600" spc="-5" dirty="0" smtClean="0">
                <a:solidFill>
                  <a:schemeClr val="tx1"/>
                </a:solidFill>
              </a:rPr>
              <a:t>N</a:t>
            </a:r>
            <a:r>
              <a:rPr sz="3600" dirty="0" smtClean="0">
                <a:solidFill>
                  <a:schemeClr val="tx1"/>
                </a:solidFill>
              </a:rPr>
              <a:t>D</a:t>
            </a:r>
            <a:r>
              <a:rPr sz="3600" spc="35" dirty="0" smtClean="0">
                <a:solidFill>
                  <a:schemeClr val="tx1"/>
                </a:solidFill>
              </a:rPr>
              <a:t> </a:t>
            </a:r>
            <a:r>
              <a:rPr sz="3600" spc="-30" dirty="0">
                <a:solidFill>
                  <a:schemeClr val="tx1"/>
                </a:solidFill>
              </a:rPr>
              <a:t>I</a:t>
            </a:r>
            <a:r>
              <a:rPr sz="3600" spc="-35" dirty="0">
                <a:solidFill>
                  <a:schemeClr val="tx1"/>
                </a:solidFill>
              </a:rPr>
              <a:t>T</a:t>
            </a:r>
            <a:r>
              <a:rPr sz="3600" dirty="0">
                <a:solidFill>
                  <a:schemeClr val="tx1"/>
                </a:solidFill>
              </a:rPr>
              <a:t>S</a:t>
            </a:r>
            <a:r>
              <a:rPr sz="3600" spc="60" dirty="0">
                <a:solidFill>
                  <a:schemeClr val="tx1"/>
                </a:solidFill>
              </a:rPr>
              <a:t> </a:t>
            </a:r>
            <a:r>
              <a:rPr sz="3600" spc="-295" dirty="0">
                <a:solidFill>
                  <a:schemeClr val="tx1"/>
                </a:solidFill>
              </a:rPr>
              <a:t>V</a:t>
            </a:r>
            <a:r>
              <a:rPr sz="3600" spc="-35" dirty="0">
                <a:solidFill>
                  <a:schemeClr val="tx1"/>
                </a:solidFill>
              </a:rPr>
              <a:t>A</a:t>
            </a:r>
            <a:r>
              <a:rPr sz="3600" spc="25" dirty="0">
                <a:solidFill>
                  <a:schemeClr val="tx1"/>
                </a:solidFill>
              </a:rPr>
              <a:t>LU</a:t>
            </a:r>
            <a:r>
              <a:rPr sz="3600" dirty="0">
                <a:solidFill>
                  <a:schemeClr val="tx1"/>
                </a:solidFill>
              </a:rPr>
              <a:t>E</a:t>
            </a:r>
            <a:r>
              <a:rPr sz="3600" spc="-65" dirty="0">
                <a:solidFill>
                  <a:schemeClr val="tx1"/>
                </a:solidFill>
              </a:rPr>
              <a:t> </a:t>
            </a:r>
            <a:r>
              <a:rPr sz="3600" spc="-15" dirty="0">
                <a:solidFill>
                  <a:schemeClr val="tx1"/>
                </a:solidFill>
              </a:rPr>
              <a:t>P</a:t>
            </a:r>
            <a:r>
              <a:rPr sz="3600" spc="-30" dirty="0">
                <a:solidFill>
                  <a:schemeClr val="tx1"/>
                </a:solidFill>
              </a:rPr>
              <a:t>R</a:t>
            </a:r>
            <a:r>
              <a:rPr sz="3600" spc="10" dirty="0">
                <a:solidFill>
                  <a:schemeClr val="tx1"/>
                </a:solidFill>
              </a:rPr>
              <a:t>O</a:t>
            </a:r>
            <a:r>
              <a:rPr sz="3600" spc="-15" dirty="0">
                <a:solidFill>
                  <a:schemeClr val="tx1"/>
                </a:solidFill>
              </a:rPr>
              <a:t>P</a:t>
            </a:r>
            <a:r>
              <a:rPr sz="3600" spc="10" dirty="0">
                <a:solidFill>
                  <a:schemeClr val="tx1"/>
                </a:solidFill>
              </a:rPr>
              <a:t>O</a:t>
            </a:r>
            <a:r>
              <a:rPr sz="3600" spc="25" dirty="0">
                <a:solidFill>
                  <a:schemeClr val="tx1"/>
                </a:solidFill>
              </a:rPr>
              <a:t>S</a:t>
            </a:r>
            <a:r>
              <a:rPr sz="3600" spc="-30" dirty="0">
                <a:solidFill>
                  <a:schemeClr val="tx1"/>
                </a:solidFill>
              </a:rPr>
              <a:t>I</a:t>
            </a:r>
            <a:r>
              <a:rPr sz="3600" spc="-35" dirty="0">
                <a:solidFill>
                  <a:schemeClr val="tx1"/>
                </a:solidFill>
              </a:rPr>
              <a:t>T</a:t>
            </a:r>
            <a:r>
              <a:rPr sz="3600" spc="-30" dirty="0">
                <a:solidFill>
                  <a:schemeClr val="tx1"/>
                </a:solidFill>
              </a:rPr>
              <a:t>I</a:t>
            </a:r>
            <a:r>
              <a:rPr sz="3600" spc="10" dirty="0">
                <a:solidFill>
                  <a:schemeClr val="tx1"/>
                </a:solidFill>
              </a:rPr>
              <a:t>O</a:t>
            </a:r>
            <a:r>
              <a:rPr sz="3600" dirty="0">
                <a:solidFill>
                  <a:schemeClr val="tx1"/>
                </a:solidFill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87"/>
            <a:ext cx="2143125" cy="200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81403" y="1828800"/>
            <a:ext cx="7696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What is an employee value proposition (EVP)? Every employee brings their unique skills, experience, goodwill and commitment into work each day. You reward them with a salary, benefits, incentives, work life balance, career development opportunities, personal growth, company values, mission and a great company culture.</a:t>
            </a:r>
          </a:p>
          <a:p>
            <a:r>
              <a:rPr lang="en-IN" sz="2400" b="1" dirty="0"/>
              <a:t/>
            </a:r>
            <a:br>
              <a:rPr lang="en-IN" sz="2400" b="1" dirty="0"/>
            </a:br>
            <a:endParaRPr lang="en-IN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</a:rPr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971800" y="214701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/>
              <a:t>A data set (or dataset) is a collection of data. In the case of tabular data, a data set corresponds to one or more database tables, where every column of a table represents a particular variable, and each row corresponds to a given record of the data set in question.</a:t>
            </a:r>
          </a:p>
          <a:p>
            <a:r>
              <a:rPr lang="en-IN" sz="2400" dirty="0"/>
              <a:t/>
            </a:r>
            <a:br>
              <a:rPr lang="en-IN" sz="2400" dirty="0"/>
            </a:br>
            <a:endParaRPr lang="en-IN" sz="2400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777261856"/>
              </p:ext>
            </p:extLst>
          </p:nvPr>
        </p:nvGraphicFramePr>
        <p:xfrm>
          <a:off x="7543800" y="1524000"/>
          <a:ext cx="4267200" cy="3852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7" y="6486043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83" y="3381385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28800" y="30480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chemeClr val="tx1"/>
                </a:solidFill>
              </a:rPr>
              <a:t>THE</a:t>
            </a:r>
            <a:r>
              <a:rPr sz="4250" spc="20" dirty="0">
                <a:solidFill>
                  <a:schemeClr val="tx1"/>
                </a:solidFill>
              </a:rPr>
              <a:t> </a:t>
            </a:r>
            <a:r>
              <a:rPr lang="en-US" sz="4250" spc="20" dirty="0">
                <a:solidFill>
                  <a:schemeClr val="tx1"/>
                </a:solidFill>
              </a:rPr>
              <a:t>"</a:t>
            </a:r>
            <a:r>
              <a:rPr sz="4250" spc="10" dirty="0">
                <a:solidFill>
                  <a:schemeClr val="tx1"/>
                </a:solidFill>
              </a:rPr>
              <a:t>WOW</a:t>
            </a:r>
            <a:r>
              <a:rPr lang="en-US" sz="4250" spc="10" dirty="0">
                <a:solidFill>
                  <a:schemeClr val="tx1"/>
                </a:solidFill>
              </a:rPr>
              <a:t>"</a:t>
            </a:r>
            <a:r>
              <a:rPr sz="4250" spc="85" dirty="0">
                <a:solidFill>
                  <a:schemeClr val="tx1"/>
                </a:solidFill>
              </a:rPr>
              <a:t> </a:t>
            </a:r>
            <a:r>
              <a:rPr sz="4250" spc="10" dirty="0">
                <a:solidFill>
                  <a:schemeClr val="tx1"/>
                </a:solidFill>
              </a:rPr>
              <a:t>IN</a:t>
            </a:r>
            <a:r>
              <a:rPr sz="4250" spc="-5" dirty="0">
                <a:solidFill>
                  <a:schemeClr val="tx1"/>
                </a:solidFill>
              </a:rPr>
              <a:t> </a:t>
            </a:r>
            <a:r>
              <a:rPr sz="4250" spc="15" dirty="0">
                <a:solidFill>
                  <a:schemeClr val="tx1"/>
                </a:solidFill>
              </a:rPr>
              <a:t>OUR</a:t>
            </a:r>
            <a:r>
              <a:rPr sz="4250" spc="-10" dirty="0">
                <a:solidFill>
                  <a:schemeClr val="tx1"/>
                </a:solidFill>
              </a:rPr>
              <a:t> </a:t>
            </a:r>
            <a:r>
              <a:rPr sz="4250" spc="20" dirty="0">
                <a:solidFill>
                  <a:schemeClr val="tx1"/>
                </a:solidFill>
              </a:rPr>
              <a:t>SOLUTION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1" y="2354715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0400" y="2057400"/>
            <a:ext cx="5410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“WOW MOMENTS” ARE UNIQUE AND MEMORABLE EXPERIENCE DURING THE ON BOARDING PROCESS THAT LEAVES A LASTING IMPRESSION ON NEW  HIRES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A SURPRISE DISCOUNT AT THE CHECKOUT , PERSONALIZED PRODUCT RECOMMENDATION , OR EXCEPTIONAL AFTER PERFORMING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276</TotalTime>
  <Words>263</Words>
  <Application>Microsoft Office PowerPoint</Application>
  <PresentationFormat>Custom</PresentationFormat>
  <Paragraphs>54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Employee Data Analysis using Excel  </vt:lpstr>
      <vt:lpstr>EMPLOYEES PERFORMACE </vt:lpstr>
      <vt:lpstr>AGENDA</vt:lpstr>
      <vt:lpstr>Problem statement</vt:lpstr>
      <vt:lpstr>PROJECT OVERVIEW</vt:lpstr>
      <vt:lpstr>WHO ARE THE END USERS?</vt:lpstr>
      <vt:lpstr>OUR SOLUTION 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madhu madhu</cp:lastModifiedBy>
  <cp:revision>23</cp:revision>
  <dcterms:created xsi:type="dcterms:W3CDTF">2024-03-29T15:07:22Z</dcterms:created>
  <dcterms:modified xsi:type="dcterms:W3CDTF">2024-09-08T15:34:15Z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