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72" userDrawn="1">
          <p15:clr>
            <a:srgbClr val="A4A3A4"/>
          </p15:clr>
        </p15:guide>
        <p15:guide id="3" orient="horz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9581B-FE36-4B5E-924A-6E65C38BCA59}" v="146" dt="2024-09-22T11:52:48.6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5033" autoAdjust="0"/>
  </p:normalViewPr>
  <p:slideViewPr>
    <p:cSldViewPr>
      <p:cViewPr varScale="1">
        <p:scale>
          <a:sx n="82" d="100"/>
          <a:sy n="82" d="100"/>
        </p:scale>
        <p:origin x="461" y="77"/>
      </p:cViewPr>
      <p:guideLst>
        <p:guide pos="672"/>
        <p:guide orient="horz"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84bc0566c1cdd0f/Documents/VIJAYALAKSHMI.B%20-%20Bcom(CS)%20-%202213211042070%20-%20PRESIDENCY%20COLLE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84bc0566c1cdd0f/Documents/VIJAYALAKSHMI.B%20-%20Bcom(CS)%20-%202213211042070%20-%20PRESIDENCY%20COLLEG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84bc0566c1cdd0f/Documents/VIJAYALAKSHMI.B%20-%20Bcom(CS)%20-%202213211042070%20-%20PRESIDENCY%20COLLEG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 _ VIJAYALAKSHMI.B - Bcom(CS) - 2213211042070 - PRESIDENCY COLLEGE.xlsx]Sheet2!PivotTable15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Employee ID by Department and gender</a:t>
            </a:r>
          </a:p>
        </c:rich>
      </c:tx>
      <c:layout>
        <c:manualLayout>
          <c:xMode val="edge"/>
          <c:yMode val="edge"/>
          <c:x val="0.11791053292251512"/>
          <c:y val="0.84422657952069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864734299516908E-2"/>
          <c:y val="7.1296296296296302E-2"/>
          <c:w val="0.79569648902582835"/>
          <c:h val="0.73807189542483664"/>
        </c:manualLayout>
      </c:layout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64F-4AB8-9C33-225FCB5777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64F-4AB8-9C33-225FCB5777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64F-4AB8-9C33-225FCB5777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64F-4AB8-9C33-225FCB5777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64F-4AB8-9C33-225FCB5777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64F-4AB8-9C33-225FCB577711}"/>
              </c:ext>
            </c:extLst>
          </c:dPt>
          <c:cat>
            <c:strRef>
              <c:f>Sheet2!$A$5:$A$10</c:f>
              <c:strCache>
                <c:ptCount val="6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Marketing</c:v>
                </c:pt>
                <c:pt idx="4">
                  <c:v>Operations</c:v>
                </c:pt>
                <c:pt idx="5">
                  <c:v>Sales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4F-4AB8-9C33-225FCB57771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464F-4AB8-9C33-225FCB5777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464F-4AB8-9C33-225FCB5777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464F-4AB8-9C33-225FCB5777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464F-4AB8-9C33-225FCB5777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464F-4AB8-9C33-225FCB5777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464F-4AB8-9C33-225FCB577711}"/>
              </c:ext>
            </c:extLst>
          </c:dPt>
          <c:cat>
            <c:strRef>
              <c:f>Sheet2!$A$5:$A$10</c:f>
              <c:strCache>
                <c:ptCount val="6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Marketing</c:v>
                </c:pt>
                <c:pt idx="4">
                  <c:v>Operations</c:v>
                </c:pt>
                <c:pt idx="5">
                  <c:v>Sales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64F-4AB8-9C33-225FCB577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40180303549017"/>
          <c:y val="0.21906103648808609"/>
          <c:w val="0.20188805203697363"/>
          <c:h val="0.551474448046935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 _ VIJAYALAKSHMI.B - Bcom(CS) - 2213211042070 - PRESIDENCY COLLEGE.xlsx]Sheet1!PivotTable2</c:name>
    <c:fmtId val="1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Count of Employee ID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Sheet1!$A$4:$A$31</c:f>
              <c:multiLvlStrCache>
                <c:ptCount val="18"/>
                <c:lvl>
                  <c:pt idx="0">
                    <c:v>IT</c:v>
                  </c:pt>
                  <c:pt idx="1">
                    <c:v>Operations</c:v>
                  </c:pt>
                  <c:pt idx="2">
                    <c:v>Finance</c:v>
                  </c:pt>
                  <c:pt idx="3">
                    <c:v>Operations</c:v>
                  </c:pt>
                  <c:pt idx="4">
                    <c:v>Finance</c:v>
                  </c:pt>
                  <c:pt idx="5">
                    <c:v>HR</c:v>
                  </c:pt>
                  <c:pt idx="6">
                    <c:v>IT</c:v>
                  </c:pt>
                  <c:pt idx="7">
                    <c:v>Marketing</c:v>
                  </c:pt>
                  <c:pt idx="8">
                    <c:v>Sales</c:v>
                  </c:pt>
                  <c:pt idx="9">
                    <c:v>Finance</c:v>
                  </c:pt>
                  <c:pt idx="10">
                    <c:v>HR</c:v>
                  </c:pt>
                  <c:pt idx="11">
                    <c:v>IT</c:v>
                  </c:pt>
                  <c:pt idx="12">
                    <c:v>Marketing</c:v>
                  </c:pt>
                  <c:pt idx="13">
                    <c:v>Operations</c:v>
                  </c:pt>
                  <c:pt idx="14">
                    <c:v>Sales</c:v>
                  </c:pt>
                  <c:pt idx="15">
                    <c:v>HR</c:v>
                  </c:pt>
                  <c:pt idx="16">
                    <c:v>Marketing</c:v>
                  </c:pt>
                  <c:pt idx="17">
                    <c:v>IT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9">
                    <c:v>Male</c:v>
                  </c:pt>
                  <c:pt idx="15">
                    <c:v>Female</c:v>
                  </c:pt>
                  <c:pt idx="17">
                    <c:v>Male</c:v>
                  </c:pt>
                </c:lvl>
                <c:lvl>
                  <c:pt idx="0">
                    <c:v>Fixed Term</c:v>
                  </c:pt>
                  <c:pt idx="4">
                    <c:v>Permanent</c:v>
                  </c:pt>
                  <c:pt idx="15">
                    <c:v>Temporary</c:v>
                  </c:pt>
                </c:lvl>
              </c:multiLvlStrCache>
            </c:multiLvlStrRef>
          </c:cat>
          <c:val>
            <c:numRef>
              <c:f>Sheet1!$B$4:$B$31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DC-4544-B6DD-5FA5947C138E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FTE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Sheet1!$A$4:$A$31</c:f>
              <c:multiLvlStrCache>
                <c:ptCount val="18"/>
                <c:lvl>
                  <c:pt idx="0">
                    <c:v>IT</c:v>
                  </c:pt>
                  <c:pt idx="1">
                    <c:v>Operations</c:v>
                  </c:pt>
                  <c:pt idx="2">
                    <c:v>Finance</c:v>
                  </c:pt>
                  <c:pt idx="3">
                    <c:v>Operations</c:v>
                  </c:pt>
                  <c:pt idx="4">
                    <c:v>Finance</c:v>
                  </c:pt>
                  <c:pt idx="5">
                    <c:v>HR</c:v>
                  </c:pt>
                  <c:pt idx="6">
                    <c:v>IT</c:v>
                  </c:pt>
                  <c:pt idx="7">
                    <c:v>Marketing</c:v>
                  </c:pt>
                  <c:pt idx="8">
                    <c:v>Sales</c:v>
                  </c:pt>
                  <c:pt idx="9">
                    <c:v>Finance</c:v>
                  </c:pt>
                  <c:pt idx="10">
                    <c:v>HR</c:v>
                  </c:pt>
                  <c:pt idx="11">
                    <c:v>IT</c:v>
                  </c:pt>
                  <c:pt idx="12">
                    <c:v>Marketing</c:v>
                  </c:pt>
                  <c:pt idx="13">
                    <c:v>Operations</c:v>
                  </c:pt>
                  <c:pt idx="14">
                    <c:v>Sales</c:v>
                  </c:pt>
                  <c:pt idx="15">
                    <c:v>HR</c:v>
                  </c:pt>
                  <c:pt idx="16">
                    <c:v>Marketing</c:v>
                  </c:pt>
                  <c:pt idx="17">
                    <c:v>IT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9">
                    <c:v>Male</c:v>
                  </c:pt>
                  <c:pt idx="15">
                    <c:v>Female</c:v>
                  </c:pt>
                  <c:pt idx="17">
                    <c:v>Male</c:v>
                  </c:pt>
                </c:lvl>
                <c:lvl>
                  <c:pt idx="0">
                    <c:v>Fixed Term</c:v>
                  </c:pt>
                  <c:pt idx="4">
                    <c:v>Permanent</c:v>
                  </c:pt>
                  <c:pt idx="15">
                    <c:v>Temporary</c:v>
                  </c:pt>
                </c:lvl>
              </c:multiLvlStrCache>
            </c:multiLvlStrRef>
          </c:cat>
          <c:val>
            <c:numRef>
              <c:f>Sheet1!$C$4:$C$31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0.3</c:v>
                </c:pt>
                <c:pt idx="3">
                  <c:v>1</c:v>
                </c:pt>
                <c:pt idx="4">
                  <c:v>2.2999999999999998</c:v>
                </c:pt>
                <c:pt idx="5">
                  <c:v>1.5</c:v>
                </c:pt>
                <c:pt idx="6">
                  <c:v>4</c:v>
                </c:pt>
                <c:pt idx="7">
                  <c:v>1</c:v>
                </c:pt>
                <c:pt idx="8">
                  <c:v>1.4</c:v>
                </c:pt>
                <c:pt idx="9">
                  <c:v>0.3</c:v>
                </c:pt>
                <c:pt idx="10">
                  <c:v>1.7</c:v>
                </c:pt>
                <c:pt idx="11">
                  <c:v>1.6</c:v>
                </c:pt>
                <c:pt idx="12">
                  <c:v>2</c:v>
                </c:pt>
                <c:pt idx="13">
                  <c:v>1</c:v>
                </c:pt>
                <c:pt idx="14">
                  <c:v>1.8</c:v>
                </c:pt>
                <c:pt idx="15">
                  <c:v>1</c:v>
                </c:pt>
                <c:pt idx="16">
                  <c:v>0.4</c:v>
                </c:pt>
                <c:pt idx="17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DC-4544-B6DD-5FA5947C1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505808208"/>
        <c:axId val="1505808688"/>
      </c:lineChart>
      <c:catAx>
        <c:axId val="150580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08688"/>
        <c:crosses val="autoZero"/>
        <c:auto val="1"/>
        <c:lblAlgn val="ctr"/>
        <c:lblOffset val="100"/>
        <c:noMultiLvlLbl val="0"/>
      </c:catAx>
      <c:valAx>
        <c:axId val="150580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082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 _ VIJAYALAKSHMI.B - Bcom(CS) - 2213211042070 - PRESIDENCY COLLEGE.xlsx]Sheet3!PivotTable22</c:name>
    <c:fmtId val="9"/>
  </c:pivotSource>
  <c:chart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Sheet3!$C$100:$C$101</c:f>
              <c:strCache>
                <c:ptCount val="1"/>
                <c:pt idx="0">
                  <c:v>Finance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Sheet3!$B$102:$B$104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Sheet3!$C$102:$C$104</c:f>
              <c:numCache>
                <c:formatCode>General</c:formatCode>
                <c:ptCount val="2"/>
                <c:pt idx="0">
                  <c:v>2400000</c:v>
                </c:pt>
                <c:pt idx="1">
                  <c:v>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3-4C00-9E28-AAAF9D52C0A7}"/>
            </c:ext>
          </c:extLst>
        </c:ser>
        <c:ser>
          <c:idx val="1"/>
          <c:order val="1"/>
          <c:tx>
            <c:strRef>
              <c:f>Sheet3!$D$100:$D$101</c:f>
              <c:strCache>
                <c:ptCount val="1"/>
                <c:pt idx="0">
                  <c:v>HR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Sheet3!$B$102:$B$104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Sheet3!$D$102:$D$104</c:f>
              <c:numCache>
                <c:formatCode>General</c:formatCode>
                <c:ptCount val="2"/>
                <c:pt idx="0">
                  <c:v>1850000</c:v>
                </c:pt>
                <c:pt idx="1">
                  <c:v>1450000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3-4C00-9E28-AAAF9D52C0A7}"/>
            </c:ext>
          </c:extLst>
        </c:ser>
        <c:ser>
          <c:idx val="2"/>
          <c:order val="2"/>
          <c:tx>
            <c:strRef>
              <c:f>Sheet3!$E$100:$E$101</c:f>
              <c:strCache>
                <c:ptCount val="1"/>
                <c:pt idx="0">
                  <c:v>IT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Sheet3!$B$102:$B$104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Sheet3!$E$102:$E$104</c:f>
              <c:numCache>
                <c:formatCode>General</c:formatCode>
                <c:ptCount val="2"/>
                <c:pt idx="0">
                  <c:v>6950000</c:v>
                </c:pt>
                <c:pt idx="1">
                  <c:v>3350000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43-4C00-9E28-AAAF9D52C0A7}"/>
            </c:ext>
          </c:extLst>
        </c:ser>
        <c:ser>
          <c:idx val="3"/>
          <c:order val="3"/>
          <c:tx>
            <c:strRef>
              <c:f>Sheet3!$F$100:$F$101</c:f>
              <c:strCache>
                <c:ptCount val="1"/>
                <c:pt idx="0">
                  <c:v>Marketing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Sheet3!$B$102:$B$104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Sheet3!$F$102:$F$104</c:f>
              <c:numCache>
                <c:formatCode>General</c:formatCode>
                <c:ptCount val="2"/>
                <c:pt idx="0">
                  <c:v>1750000</c:v>
                </c:pt>
                <c:pt idx="1">
                  <c:v>1750000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43-4C00-9E28-AAAF9D52C0A7}"/>
            </c:ext>
          </c:extLst>
        </c:ser>
        <c:ser>
          <c:idx val="4"/>
          <c:order val="4"/>
          <c:tx>
            <c:strRef>
              <c:f>Sheet3!$G$100:$G$101</c:f>
              <c:strCache>
                <c:ptCount val="1"/>
                <c:pt idx="0">
                  <c:v>Operations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1.5248551387617058E-3"/>
                  <c:y val="-7.21692433912608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043-4C00-9E28-AAAF9D52C0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Sheet3!$B$102:$B$104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Sheet3!$G$102:$G$104</c:f>
              <c:numCache>
                <c:formatCode>General</c:formatCode>
                <c:ptCount val="2"/>
                <c:pt idx="0">
                  <c:v>950000</c:v>
                </c:pt>
                <c:pt idx="1">
                  <c:v>1650000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43-4C00-9E28-AAAF9D52C0A7}"/>
            </c:ext>
          </c:extLst>
        </c:ser>
        <c:ser>
          <c:idx val="5"/>
          <c:order val="5"/>
          <c:tx>
            <c:strRef>
              <c:f>Sheet3!$H$100:$H$101</c:f>
              <c:strCache>
                <c:ptCount val="1"/>
                <c:pt idx="0">
                  <c:v>Sales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Sheet3!$B$102:$B$104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Sheet3!$H$102:$H$104</c:f>
              <c:numCache>
                <c:formatCode>General</c:formatCode>
                <c:ptCount val="2"/>
                <c:pt idx="0">
                  <c:v>1850000</c:v>
                </c:pt>
                <c:pt idx="1">
                  <c:v>1650000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43-4C00-9E28-AAAF9D52C0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55941248"/>
        <c:axId val="1655944608"/>
      </c:barChart>
      <c:catAx>
        <c:axId val="165594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944608"/>
        <c:crosses val="autoZero"/>
        <c:auto val="1"/>
        <c:lblAlgn val="ctr"/>
        <c:lblOffset val="100"/>
        <c:noMultiLvlLbl val="0"/>
      </c:catAx>
      <c:valAx>
        <c:axId val="165594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94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architect-pacman-pac-man-cartoon-149107/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meeting-conference-people-table-15250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pngall.com/statistics-png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statistics-png/download/7847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aph-pie-chart-business-finance-963016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3314150"/>
            <a:ext cx="86106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STUDENT NAME: B.VIJAYALAKSHMI</a:t>
            </a:r>
          </a:p>
          <a:p>
            <a:r>
              <a:rPr lang="en-US" sz="2400" dirty="0"/>
              <a:t>REGISTER NO     : 2213211042070 </a:t>
            </a:r>
          </a:p>
          <a:p>
            <a:r>
              <a:rPr lang="en-US" sz="2400" dirty="0"/>
              <a:t>DEPARTMENT    </a:t>
            </a:r>
            <a:r>
              <a:rPr lang="en-US" sz="2400"/>
              <a:t>:  BCom </a:t>
            </a:r>
            <a:r>
              <a:rPr lang="en-US" sz="2400" dirty="0"/>
              <a:t>(Corporate Secretaryship)</a:t>
            </a:r>
          </a:p>
          <a:p>
            <a:r>
              <a:rPr lang="en-US" sz="2400" dirty="0"/>
              <a:t>COLLEGE             : PRESIDENCY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E850E-5F15-2A6D-2861-2414C1A3D3DF}"/>
              </a:ext>
            </a:extLst>
          </p:cNvPr>
          <p:cNvSpPr txBox="1"/>
          <p:nvPr/>
        </p:nvSpPr>
        <p:spPr>
          <a:xfrm>
            <a:off x="609600" y="1219200"/>
            <a:ext cx="6781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Utilization of statistical models and machine learning algorithms to analyze the dataset. This includes:</a:t>
            </a:r>
          </a:p>
          <a:p>
            <a:endParaRPr lang="en-US" sz="2400" b="0" i="0" dirty="0">
              <a:solidFill>
                <a:srgbClr val="111111"/>
              </a:solidFill>
              <a:effectLst/>
              <a:latin typeface="Bell MT" panose="0202050306030502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Descriptive Analytics: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Summarizing the current workforce composition.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Predictive Analytics: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Forecasting future hiring needs and turnover rates.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Prescriptive Analytics: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Providing recommendations for optimizing workforce planning.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99A3C3-E522-82E8-5525-0CB8D9CEF3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001000" y="3317875"/>
            <a:ext cx="3886200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84256A-FE99-8E4B-B581-E911983FC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133887"/>
              </p:ext>
            </p:extLst>
          </p:nvPr>
        </p:nvGraphicFramePr>
        <p:xfrm>
          <a:off x="3505200" y="4425315"/>
          <a:ext cx="525780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9B4A61F-B696-42D1-B95B-C6E32639E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952"/>
              </p:ext>
            </p:extLst>
          </p:nvPr>
        </p:nvGraphicFramePr>
        <p:xfrm>
          <a:off x="152400" y="1295847"/>
          <a:ext cx="5715000" cy="3129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72D710-9A05-D98D-C478-6FC8EE7805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982123"/>
              </p:ext>
            </p:extLst>
          </p:nvPr>
        </p:nvGraphicFramePr>
        <p:xfrm>
          <a:off x="990600" y="381000"/>
          <a:ext cx="832866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557DD4-40BE-3733-B880-2888BD1C0272}"/>
              </a:ext>
            </a:extLst>
          </p:cNvPr>
          <p:cNvSpPr txBox="1"/>
          <p:nvPr/>
        </p:nvSpPr>
        <p:spPr>
          <a:xfrm>
            <a:off x="967902" y="3581400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The tool will provide actionable insights that can help in: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Optimizing Staffing Levels: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Ensuring the right number of employees in each department.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Talent Retention: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Identifying critical roles and performance metrics to retain top talent.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Cost Savings: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Efficient budget allocation based on staffing needs.</a:t>
            </a:r>
          </a:p>
        </p:txBody>
      </p:sp>
    </p:spTree>
    <p:extLst>
      <p:ext uri="{BB962C8B-B14F-4D97-AF65-F5344CB8AC3E}">
        <p14:creationId xmlns:p14="http://schemas.microsoft.com/office/powerpoint/2010/main" val="42312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3712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87695-9175-E106-96E3-07D52C2D5603}"/>
              </a:ext>
            </a:extLst>
          </p:cNvPr>
          <p:cNvSpPr txBox="1"/>
          <p:nvPr/>
        </p:nvSpPr>
        <p:spPr>
          <a:xfrm>
            <a:off x="1447800" y="2286000"/>
            <a:ext cx="60992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By leveraging detailed employee data and advanced analytics, our solution will empower HR professionals and senior management to make informed decisions, leading to improved organizational efficiency and effectiveness.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41AC5-BC94-00B1-5EFC-319FF823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1800" y="4572000"/>
            <a:ext cx="5334000" cy="26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687CDE-2205-73DA-89A5-F96AB588C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5246292" y="3080656"/>
            <a:ext cx="4917847" cy="3886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7085F3-65F8-8951-AF6D-BCCE0353559E}"/>
              </a:ext>
            </a:extLst>
          </p:cNvPr>
          <p:cNvSpPr txBox="1"/>
          <p:nvPr/>
        </p:nvSpPr>
        <p:spPr>
          <a:xfrm>
            <a:off x="5185725" y="6966971"/>
            <a:ext cx="4872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www.pngall.com/statistics-p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/3.0/"/>
              </a:rPr>
              <a:t>CC BY-NC</a:t>
            </a:r>
            <a:endParaRPr lang="en-IN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543364">
            <a:off x="7991474" y="2590800"/>
            <a:ext cx="3133725" cy="36004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AB041-3B66-A1E7-AD4E-CCE383C30A87}"/>
              </a:ext>
            </a:extLst>
          </p:cNvPr>
          <p:cNvSpPr txBox="1"/>
          <p:nvPr/>
        </p:nvSpPr>
        <p:spPr>
          <a:xfrm>
            <a:off x="1150068" y="273697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Our project aims to develop an analytical tool for human resource management that leverages employee data to optimize workforce planning and operational efficiency.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1387833">
            <a:off x="8151398" y="2364884"/>
            <a:ext cx="3733800" cy="423687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8716" y="2819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This project involves creating a system that analyzes employee-related metrics to aid decision-making in HR processes. By utilizing detailed employee data, the tool will help in strategic planning, budget allocation, and improving overall organizational efficiency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5ECED-74BA-24E9-8773-DC5BCB7A9C68}"/>
              </a:ext>
            </a:extLst>
          </p:cNvPr>
          <p:cNvSpPr txBox="1"/>
          <p:nvPr/>
        </p:nvSpPr>
        <p:spPr>
          <a:xfrm>
            <a:off x="1136780" y="2159026"/>
            <a:ext cx="61022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Human Resource Professionals: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Seeking insights into employee demographics and organizational structure.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Senior Management: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Involved in strategic planning and decision-making.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Financial Analysts: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Overseeing budgeting based on staffing costs.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4944E-925F-D94A-3CF2-A6A875EBD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9000" y="1844740"/>
            <a:ext cx="4915424" cy="5013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4E2E11-3DB2-9447-8F1F-1714BCD190ED}"/>
              </a:ext>
            </a:extLst>
          </p:cNvPr>
          <p:cNvSpPr txBox="1"/>
          <p:nvPr/>
        </p:nvSpPr>
        <p:spPr>
          <a:xfrm>
            <a:off x="9852106" y="6900856"/>
            <a:ext cx="23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pngall.com/statistics-png/download/78476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46" y="1695450"/>
            <a:ext cx="2695574" cy="3248025"/>
          </a:xfrm>
          <a:prstGeom prst="rect">
            <a:avLst/>
          </a:prstGeom>
          <a:noFill/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D3DD-B010-F7D4-91DC-B70CF6B0A32A}"/>
              </a:ext>
            </a:extLst>
          </p:cNvPr>
          <p:cNvSpPr txBox="1"/>
          <p:nvPr/>
        </p:nvSpPr>
        <p:spPr>
          <a:xfrm>
            <a:off x="3044890" y="2787432"/>
            <a:ext cx="61022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Our solution offers an intuitive platform for analyzing complex datasets, leading to informed decision-making. This can result in cost savings through optimized staffing levels and ensuring talent retention by identifying critical roles and performance metrics.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3CAE5-1ECD-6C80-6821-A1C366788B59}"/>
              </a:ext>
            </a:extLst>
          </p:cNvPr>
          <p:cNvSpPr txBox="1"/>
          <p:nvPr/>
        </p:nvSpPr>
        <p:spPr>
          <a:xfrm>
            <a:off x="381000" y="1143634"/>
            <a:ext cx="9677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0" i="0" dirty="0">
              <a:solidFill>
                <a:srgbClr val="111111"/>
              </a:solidFill>
              <a:effectLst/>
              <a:latin typeface="Bell MT" panose="02020503060305020303" pitchFamily="18" charset="0"/>
            </a:endParaRP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The dataset includes detailed information on employees such as:</a:t>
            </a:r>
          </a:p>
          <a:p>
            <a:pPr algn="ctr"/>
            <a:endParaRPr lang="en-US" sz="2000" b="0" i="0" dirty="0">
              <a:solidFill>
                <a:srgbClr val="111111"/>
              </a:solidFill>
              <a:effectLst/>
              <a:latin typeface="Bell MT" panose="02020503060305020303" pitchFamily="18" charset="0"/>
            </a:endParaRP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Employee ID: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Unique identifier for each employee.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Full Name: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Name of the employee.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Gender: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Gender identification (Male/Female).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Department: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Department within the organization (HR, IT, Finance, Marketing, Sales, Operations).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Designation: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Job title within the department.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Hire Date: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Date of hiring.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Annual Salary (INR):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Annual salary in Indian Rupees.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FTE: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Full-Time Equivalent status as a fraction of a full workload.</a:t>
            </a:r>
          </a:p>
          <a:p>
            <a:pPr marL="800100" lvl="1" indent="-342900">
              <a:buSzPct val="80000"/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Employee Type: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 Type of employment contract (Permanent, Fixed Term, Temporary).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1EBD3-1F7D-F6AE-71E5-CB4C09F9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5200" y="385444"/>
            <a:ext cx="3962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2971801"/>
            <a:ext cx="2676525" cy="3829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6F509-4299-5468-F0A0-1C43F0E199C8}"/>
              </a:ext>
            </a:extLst>
          </p:cNvPr>
          <p:cNvSpPr txBox="1"/>
          <p:nvPr/>
        </p:nvSpPr>
        <p:spPr>
          <a:xfrm>
            <a:off x="2743200" y="2743200"/>
            <a:ext cx="6102220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0" i="0" dirty="0">
                <a:solidFill>
                  <a:srgbClr val="111111"/>
                </a:solidFill>
                <a:effectLst/>
                <a:latin typeface="Bell MT" panose="02020503060305020303" pitchFamily="18" charset="0"/>
              </a:rPr>
              <a:t>Advanced predictive analytics offering foresight into future hiring needs and potential turnover rates, enabling proactive rather than reactive HR strategies.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522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Bell MT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Vijayalakshmi B</cp:lastModifiedBy>
  <cp:revision>14</cp:revision>
  <dcterms:created xsi:type="dcterms:W3CDTF">2024-03-29T15:07:22Z</dcterms:created>
  <dcterms:modified xsi:type="dcterms:W3CDTF">2024-09-22T14:01:55Z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