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69D3FA-06D9-4740-B9A6-49599FD9B578}">
          <p14:sldIdLst>
            <p14:sldId id="256"/>
            <p14:sldId id="257"/>
            <p14:sldId id="258"/>
            <p14:sldId id="259"/>
            <p14:sldId id="260"/>
            <p14:sldId id="261"/>
            <p14:sldId id="262"/>
            <p14:sldId id="269"/>
            <p14:sldId id="263"/>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Yogeswari</a:t>
            </a:r>
            <a:r>
              <a:rPr lang="en-US" sz="2400" dirty="0"/>
              <a:t> .R</a:t>
            </a:r>
          </a:p>
          <a:p>
            <a:r>
              <a:rPr lang="en-US" sz="2400" dirty="0"/>
              <a:t>REGISTER NO: 312203155</a:t>
            </a:r>
          </a:p>
          <a:p>
            <a:r>
              <a:rPr lang="en-US" sz="2400" dirty="0"/>
              <a:t>DEPARTMENT: B.com(GENERAL)</a:t>
            </a:r>
          </a:p>
          <a:p>
            <a:r>
              <a:rPr lang="en-US" sz="2400" dirty="0"/>
              <a:t>COLLEGE: Asan memorial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a:extLst>
              <a:ext uri="{FF2B5EF4-FFF2-40B4-BE49-F238E27FC236}">
                <a16:creationId xmlns:a16="http://schemas.microsoft.com/office/drawing/2014/main" id="{285209A9-3D43-57DE-D649-CD368B961782}"/>
              </a:ext>
            </a:extLst>
          </p:cNvPr>
          <p:cNvSpPr>
            <a:spLocks noGrp="1"/>
          </p:cNvSpPr>
          <p:nvPr>
            <p:ph type="title"/>
          </p:nvPr>
        </p:nvSpPr>
        <p:spPr/>
        <p:txBody>
          <a:bodyPr/>
          <a:lstStyle/>
          <a:p>
            <a:r>
              <a:rPr lang="en-IN" dirty="0"/>
              <a:t>MODELLING</a:t>
            </a:r>
          </a:p>
        </p:txBody>
      </p:sp>
      <p:sp>
        <p:nvSpPr>
          <p:cNvPr id="19" name="Text Placeholder 18">
            <a:extLst>
              <a:ext uri="{FF2B5EF4-FFF2-40B4-BE49-F238E27FC236}">
                <a16:creationId xmlns:a16="http://schemas.microsoft.com/office/drawing/2014/main" id="{E87E2271-6561-FEC9-0D89-D497C32CDF8C}"/>
              </a:ext>
            </a:extLst>
          </p:cNvPr>
          <p:cNvSpPr>
            <a:spLocks noGrp="1"/>
          </p:cNvSpPr>
          <p:nvPr>
            <p:ph type="body" idx="1"/>
          </p:nvPr>
        </p:nvSpPr>
        <p:spPr>
          <a:xfrm>
            <a:off x="609600" y="2286000"/>
            <a:ext cx="8305800" cy="2585323"/>
          </a:xfrm>
        </p:spPr>
        <p:txBody>
          <a:bodyPr/>
          <a:lstStyle/>
          <a:p>
            <a:pPr marL="285750" indent="-285750">
              <a:buFont typeface="Wingdings" panose="05000000000000000000" pitchFamily="2" charset="2"/>
              <a:buChar char="Ø"/>
            </a:pPr>
            <a:r>
              <a:rPr lang="en-IN" sz="2400" dirty="0"/>
              <a:t>Downloaded employees data sheets from Kaggle</a:t>
            </a:r>
          </a:p>
          <a:p>
            <a:pPr marL="285750" indent="-285750">
              <a:buFont typeface="Wingdings" panose="05000000000000000000" pitchFamily="2" charset="2"/>
              <a:buChar char="Ø"/>
            </a:pPr>
            <a:r>
              <a:rPr lang="en-IN" sz="2400" dirty="0"/>
              <a:t>Selected 20 datasets in the downloaded data sheets and created a new data sheets</a:t>
            </a:r>
          </a:p>
          <a:p>
            <a:pPr marL="285750" indent="-285750">
              <a:buFont typeface="Wingdings" panose="05000000000000000000" pitchFamily="2" charset="2"/>
              <a:buChar char="Ø"/>
            </a:pPr>
            <a:r>
              <a:rPr lang="en-IN" sz="2400" dirty="0"/>
              <a:t>Highlighted the features used in the data sheet</a:t>
            </a:r>
          </a:p>
          <a:p>
            <a:pPr marL="285750" indent="-285750">
              <a:buFont typeface="Wingdings" panose="05000000000000000000" pitchFamily="2" charset="2"/>
              <a:buChar char="Ø"/>
            </a:pPr>
            <a:r>
              <a:rPr lang="en-IN" sz="2400" dirty="0"/>
              <a:t>Select the employee performance and done the eligibility status</a:t>
            </a:r>
          </a:p>
          <a:p>
            <a:pPr marL="285750" indent="-285750">
              <a:buFont typeface="Wingdings" panose="05000000000000000000" pitchFamily="2" charset="2"/>
              <a:buChar char="Ø"/>
            </a:pPr>
            <a:r>
              <a:rPr lang="en-IN" sz="2400" dirty="0"/>
              <a:t>Create the pivot column and created pie chart and bar graph</a:t>
            </a:r>
          </a:p>
          <a:p>
            <a:pPr marL="285750" indent="-285750">
              <a:buFont typeface="Wingdings" panose="05000000000000000000" pitchFamily="2" charset="2"/>
              <a:buChar char="Ø"/>
            </a:pPr>
            <a:r>
              <a:rPr lang="en-IN" sz="2400" dirty="0"/>
              <a:t>Made analysis using the bar graph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object 2">
            <a:extLst>
              <a:ext uri="{FF2B5EF4-FFF2-40B4-BE49-F238E27FC236}">
                <a16:creationId xmlns:a16="http://schemas.microsoft.com/office/drawing/2014/main" id="{3037F1EB-55DF-0AAA-30CD-022387A8967B}"/>
              </a:ext>
            </a:extLst>
          </p:cNvPr>
          <p:cNvPicPr/>
          <p:nvPr/>
        </p:nvPicPr>
        <p:blipFill>
          <a:blip r:embed="rId3" cstate="print"/>
          <a:stretch>
            <a:fillRect/>
          </a:stretch>
        </p:blipFill>
        <p:spPr>
          <a:xfrm>
            <a:off x="755332" y="1981200"/>
            <a:ext cx="3894268" cy="3297413"/>
          </a:xfrm>
          <a:prstGeom prst="rect">
            <a:avLst/>
          </a:prstGeom>
        </p:spPr>
      </p:pic>
      <p:pic>
        <p:nvPicPr>
          <p:cNvPr id="8" name="object 5">
            <a:extLst>
              <a:ext uri="{FF2B5EF4-FFF2-40B4-BE49-F238E27FC236}">
                <a16:creationId xmlns:a16="http://schemas.microsoft.com/office/drawing/2014/main" id="{BAE0F855-704C-B82F-13D9-B5ACA0A6CD7F}"/>
              </a:ext>
            </a:extLst>
          </p:cNvPr>
          <p:cNvPicPr/>
          <p:nvPr/>
        </p:nvPicPr>
        <p:blipFill>
          <a:blip r:embed="rId4" cstate="print"/>
          <a:stretch>
            <a:fillRect/>
          </a:stretch>
        </p:blipFill>
        <p:spPr>
          <a:xfrm>
            <a:off x="5251624" y="3048000"/>
            <a:ext cx="4282901" cy="15932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63A0D48-016A-2D3D-B186-0CA174C8A4EC}"/>
              </a:ext>
            </a:extLst>
          </p:cNvPr>
          <p:cNvSpPr>
            <a:spLocks noGrp="1"/>
          </p:cNvSpPr>
          <p:nvPr>
            <p:ph type="body" idx="1"/>
          </p:nvPr>
        </p:nvSpPr>
        <p:spPr>
          <a:xfrm>
            <a:off x="609600" y="2514600"/>
            <a:ext cx="8610600" cy="3581400"/>
          </a:xfrm>
        </p:spPr>
        <p:txBody>
          <a:bodyPr/>
          <a:lstStyle/>
          <a:p>
            <a:r>
              <a:rPr lang="en-IN" sz="2400" dirty="0"/>
              <a:t>In conclusion, effective employee performance management is essential for both individual and organizational success. It ensures that employees are meeting expectations, contributing to the company’s goals and continuously developing skills their regular performance evaluations not only drive motivation and productivity but also enable informed decisions regarding promotions, compensation, and career development ultimately, a strong focus on employee performance leads to a more engaged, efficient, and successful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FB4F242E-739A-99AA-D1DA-024E719B7BB9}"/>
              </a:ext>
            </a:extLst>
          </p:cNvPr>
          <p:cNvSpPr>
            <a:spLocks noGrp="1"/>
          </p:cNvSpPr>
          <p:nvPr>
            <p:ph type="body" idx="1"/>
          </p:nvPr>
        </p:nvSpPr>
        <p:spPr>
          <a:xfrm>
            <a:off x="609600" y="1577340"/>
            <a:ext cx="10972800" cy="2769989"/>
          </a:xfrm>
        </p:spPr>
        <p:txBody>
          <a:bodyPr/>
          <a:lstStyle/>
          <a:p>
            <a:r>
              <a:rPr lang="en-IN" dirty="0"/>
              <a:t>   Employee performance evaluations are conducted to:</a:t>
            </a:r>
          </a:p>
          <a:p>
            <a:endParaRPr lang="en-IN" dirty="0"/>
          </a:p>
          <a:p>
            <a:pPr marL="285750" indent="-285750">
              <a:buFont typeface="Wingdings" panose="05000000000000000000" pitchFamily="2" charset="2"/>
              <a:buChar char="v"/>
            </a:pPr>
            <a:r>
              <a:rPr lang="en-IN" dirty="0"/>
              <a:t>    Measure job performance.</a:t>
            </a:r>
          </a:p>
          <a:p>
            <a:pPr marL="285750" indent="-285750">
              <a:buFont typeface="Wingdings" panose="05000000000000000000" pitchFamily="2" charset="2"/>
              <a:buChar char="v"/>
            </a:pPr>
            <a:r>
              <a:rPr lang="en-IN" dirty="0"/>
              <a:t>    Provide feedback and development</a:t>
            </a:r>
          </a:p>
          <a:p>
            <a:pPr marL="285750" indent="-285750">
              <a:buFont typeface="Wingdings" panose="05000000000000000000" pitchFamily="2" charset="2"/>
              <a:buChar char="v"/>
            </a:pPr>
            <a:r>
              <a:rPr lang="en-IN" dirty="0"/>
              <a:t>     Align goals with company objectives</a:t>
            </a:r>
          </a:p>
          <a:p>
            <a:pPr marL="285750" indent="-285750">
              <a:buFont typeface="Wingdings" panose="05000000000000000000" pitchFamily="2" charset="2"/>
              <a:buChar char="v"/>
            </a:pPr>
            <a:r>
              <a:rPr lang="en-IN" dirty="0"/>
              <a:t>     Inform compensation decisions.</a:t>
            </a:r>
          </a:p>
          <a:p>
            <a:pPr marL="285750" indent="-285750">
              <a:buFont typeface="Wingdings" panose="05000000000000000000" pitchFamily="2" charset="2"/>
              <a:buChar char="v"/>
            </a:pPr>
            <a:r>
              <a:rPr lang="en-IN" dirty="0"/>
              <a:t>     Motivate employees.</a:t>
            </a:r>
          </a:p>
          <a:p>
            <a:pPr marL="285750" indent="-285750">
              <a:buFont typeface="Wingdings" panose="05000000000000000000" pitchFamily="2" charset="2"/>
              <a:buChar char="v"/>
            </a:pPr>
            <a:r>
              <a:rPr lang="en-IN" dirty="0"/>
              <a:t>     Offers legal protection.</a:t>
            </a:r>
          </a:p>
          <a:p>
            <a:pPr marL="285750" indent="-285750">
              <a:buFont typeface="Wingdings" panose="05000000000000000000" pitchFamily="2" charset="2"/>
              <a:buChar char="v"/>
            </a:pPr>
            <a:r>
              <a:rPr lang="en-IN" dirty="0"/>
              <a:t>     Aid in succession planning.</a:t>
            </a:r>
          </a:p>
          <a:p>
            <a:pPr marL="285750" indent="-285750">
              <a:buFont typeface="Wingdings" panose="05000000000000000000" pitchFamily="2" charset="2"/>
              <a:buChar char="v"/>
            </a:pPr>
            <a:r>
              <a:rPr lang="en-IN" dirty="0"/>
              <a:t>     Identify training.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239000"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a:extLst>
              <a:ext uri="{FF2B5EF4-FFF2-40B4-BE49-F238E27FC236}">
                <a16:creationId xmlns:a16="http://schemas.microsoft.com/office/drawing/2014/main" id="{9E37E049-BAA2-754D-99AB-0FB597452F47}"/>
              </a:ext>
            </a:extLst>
          </p:cNvPr>
          <p:cNvSpPr>
            <a:spLocks noGrp="1"/>
          </p:cNvSpPr>
          <p:nvPr>
            <p:ph type="body" idx="1"/>
          </p:nvPr>
        </p:nvSpPr>
        <p:spPr>
          <a:xfrm>
            <a:off x="676275" y="2525794"/>
            <a:ext cx="8229600" cy="3810000"/>
          </a:xfrm>
        </p:spPr>
        <p:txBody>
          <a:bodyPr/>
          <a:lstStyle/>
          <a:p>
            <a:r>
              <a:rPr lang="en-IN" sz="2400" dirty="0"/>
              <a:t>    Employee performance refers to how well an employee </a:t>
            </a:r>
            <a:r>
              <a:rPr lang="en-IN" sz="2400" dirty="0" err="1"/>
              <a:t>fullfill</a:t>
            </a:r>
            <a:r>
              <a:rPr lang="en-IN" sz="2400" dirty="0"/>
              <a:t> their job </a:t>
            </a:r>
            <a:r>
              <a:rPr lang="en-IN" sz="2400" dirty="0" err="1"/>
              <a:t>duites</a:t>
            </a:r>
            <a:r>
              <a:rPr lang="en-IN" sz="2400" dirty="0"/>
              <a:t> and contributes to organisational goals. It involves measuring productivity, quality of work, efficiency, and overall contribution. Evaluation employees performance helps identify strengths and areas for improvement, guides development and ensures alignment with company objectives. Effectives performances management leads to motivated employees, better organisational outcomes, and a clear path for growth and development.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object 2">
            <a:extLst>
              <a:ext uri="{FF2B5EF4-FFF2-40B4-BE49-F238E27FC236}">
                <a16:creationId xmlns:a16="http://schemas.microsoft.com/office/drawing/2014/main" id="{AE6BC24D-EC1E-00CF-C8B5-452F01460DC1}"/>
              </a:ext>
            </a:extLst>
          </p:cNvPr>
          <p:cNvPicPr/>
          <p:nvPr/>
        </p:nvPicPr>
        <p:blipFill>
          <a:blip r:embed="rId3" cstate="print"/>
          <a:stretch>
            <a:fillRect/>
          </a:stretch>
        </p:blipFill>
        <p:spPr>
          <a:xfrm>
            <a:off x="2659933" y="1857375"/>
            <a:ext cx="3703916" cy="44691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76386" y="161075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5D109B95-0C48-A494-2F7A-F863052F0DEC}"/>
              </a:ext>
            </a:extLst>
          </p:cNvPr>
          <p:cNvSpPr>
            <a:spLocks noGrp="1"/>
          </p:cNvSpPr>
          <p:nvPr>
            <p:ph type="body" idx="1"/>
          </p:nvPr>
        </p:nvSpPr>
        <p:spPr>
          <a:xfrm>
            <a:off x="2924173" y="1577340"/>
            <a:ext cx="6610351" cy="2215991"/>
          </a:xfrm>
        </p:spPr>
        <p:txBody>
          <a:bodyPr/>
          <a:lstStyle/>
          <a:p>
            <a:endParaRPr lang="en-IN" dirty="0"/>
          </a:p>
          <a:p>
            <a:endParaRPr lang="en-IN" dirty="0"/>
          </a:p>
          <a:p>
            <a:endParaRPr lang="en-IN" dirty="0"/>
          </a:p>
          <a:p>
            <a:r>
              <a:rPr lang="en-IN" dirty="0"/>
              <a:t>                                  Conditional formatting using       </a:t>
            </a:r>
          </a:p>
          <a:p>
            <a:r>
              <a:rPr lang="en-IN" dirty="0"/>
              <a:t>                                 IFS(G10&gt;1,”Applicable”,G10&gt;=1”Not Applicable</a:t>
            </a:r>
          </a:p>
          <a:p>
            <a:r>
              <a:rPr lang="en-IN" dirty="0"/>
              <a:t>                                 “,G10=1,”Perfect”)</a:t>
            </a:r>
          </a:p>
          <a:p>
            <a:r>
              <a:rPr lang="en-IN" dirty="0"/>
              <a:t>                                 Usage of pivot table, pie chart and bar graph</a:t>
            </a:r>
          </a:p>
          <a:p>
            <a:r>
              <a:rPr lang="en-IN" dirty="0"/>
              <a:t>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D3BF61F9-E1DB-D1CD-3C99-277B1764660F}"/>
              </a:ext>
            </a:extLst>
          </p:cNvPr>
          <p:cNvSpPr>
            <a:spLocks noGrp="1"/>
          </p:cNvSpPr>
          <p:nvPr>
            <p:ph type="body" idx="1"/>
          </p:nvPr>
        </p:nvSpPr>
        <p:spPr>
          <a:xfrm>
            <a:off x="609600" y="1600200"/>
            <a:ext cx="10972800" cy="3323987"/>
          </a:xfrm>
        </p:spPr>
        <p:txBody>
          <a:bodyPr/>
          <a:lstStyle/>
          <a:p>
            <a:pPr marL="342900" indent="-342900">
              <a:buFont typeface="+mj-lt"/>
              <a:buAutoNum type="arabicPeriod"/>
            </a:pPr>
            <a:r>
              <a:rPr lang="en-IN" dirty="0"/>
              <a:t>Downloaded employees data set using- Kaggle </a:t>
            </a:r>
          </a:p>
          <a:p>
            <a:pPr marL="342900" indent="-342900">
              <a:buFont typeface="+mj-lt"/>
              <a:buAutoNum type="arabicPeriod"/>
            </a:pPr>
            <a:r>
              <a:rPr lang="en-IN" dirty="0"/>
              <a:t>Features used :   </a:t>
            </a:r>
          </a:p>
          <a:p>
            <a:pPr marL="285750" indent="-285750">
              <a:buFont typeface="Wingdings" panose="05000000000000000000" pitchFamily="2" charset="2"/>
              <a:buChar char="ü"/>
            </a:pPr>
            <a:r>
              <a:rPr lang="en-IN" dirty="0"/>
              <a:t> Emp ID </a:t>
            </a:r>
          </a:p>
          <a:p>
            <a:pPr marL="285750" indent="-285750">
              <a:buFont typeface="Wingdings" panose="05000000000000000000" pitchFamily="2" charset="2"/>
              <a:buChar char="ü"/>
            </a:pPr>
            <a:r>
              <a:rPr lang="en-IN" dirty="0"/>
              <a:t>Name</a:t>
            </a:r>
          </a:p>
          <a:p>
            <a:pPr marL="285750" indent="-285750">
              <a:buFont typeface="Wingdings" panose="05000000000000000000" pitchFamily="2" charset="2"/>
              <a:buChar char="ü"/>
            </a:pPr>
            <a:r>
              <a:rPr lang="en-IN" dirty="0"/>
              <a:t>Gender</a:t>
            </a:r>
          </a:p>
          <a:p>
            <a:pPr marL="285750" indent="-285750">
              <a:buFont typeface="Wingdings" panose="05000000000000000000" pitchFamily="2" charset="2"/>
              <a:buChar char="ü"/>
            </a:pPr>
            <a:r>
              <a:rPr lang="en-IN" dirty="0"/>
              <a:t>Department</a:t>
            </a:r>
          </a:p>
          <a:p>
            <a:pPr marL="285750" indent="-285750">
              <a:buFont typeface="Wingdings" panose="05000000000000000000" pitchFamily="2" charset="2"/>
              <a:buChar char="ü"/>
            </a:pPr>
            <a:r>
              <a:rPr lang="en-IN" dirty="0"/>
              <a:t>Salary </a:t>
            </a:r>
          </a:p>
          <a:p>
            <a:pPr marL="285750" indent="-285750">
              <a:buFont typeface="Wingdings" panose="05000000000000000000" pitchFamily="2" charset="2"/>
              <a:buChar char="ü"/>
            </a:pPr>
            <a:r>
              <a:rPr lang="en-IN" dirty="0"/>
              <a:t>Start Date </a:t>
            </a:r>
          </a:p>
          <a:p>
            <a:pPr marL="285750" indent="-285750">
              <a:buFont typeface="Wingdings" panose="05000000000000000000" pitchFamily="2" charset="2"/>
              <a:buChar char="ü"/>
            </a:pPr>
            <a:r>
              <a:rPr lang="en-IN" dirty="0"/>
              <a:t>FTE</a:t>
            </a:r>
          </a:p>
          <a:p>
            <a:pPr marL="285750" indent="-285750">
              <a:buFont typeface="Wingdings" panose="05000000000000000000" pitchFamily="2" charset="2"/>
              <a:buChar char="ü"/>
            </a:pPr>
            <a:r>
              <a:rPr lang="en-IN" dirty="0"/>
              <a:t>Employee type</a:t>
            </a:r>
          </a:p>
          <a:p>
            <a:pPr marL="285750" indent="-285750">
              <a:buFont typeface="Wingdings" panose="05000000000000000000" pitchFamily="2" charset="2"/>
              <a:buChar char="ü"/>
            </a:pPr>
            <a:r>
              <a:rPr lang="en-IN" dirty="0"/>
              <a:t>Work location</a:t>
            </a:r>
          </a:p>
          <a:p>
            <a:pPr marL="285750" indent="-285750">
              <a:buFont typeface="Wingdings" panose="05000000000000000000" pitchFamily="2" charset="2"/>
              <a:buChar char="ü"/>
            </a:pPr>
            <a:r>
              <a:rPr lang="en-IN" dirty="0"/>
              <a:t>Eligibility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19431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62200"/>
            <a:ext cx="6334125" cy="1908215"/>
          </a:xfrm>
          <a:prstGeom prst="rect">
            <a:avLst/>
          </a:prstGeom>
          <a:noFill/>
        </p:spPr>
        <p:txBody>
          <a:bodyPr wrap="square" rtlCol="0">
            <a:sp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IFS(G10&gt;1,”Applicable” , G10&gt;=1,”Not applicable”,G10=1,”perfect”)</a:t>
            </a:r>
          </a:p>
          <a:p>
            <a:pPr algn="l"/>
            <a:r>
              <a:rPr lang="en-US" dirty="0">
                <a:solidFill>
                  <a:srgbClr val="0D0D0D"/>
                </a:solidFill>
                <a:latin typeface="Times New Roman" panose="02020603050405020304" pitchFamily="18" charset="0"/>
                <a:cs typeface="Times New Roman" panose="02020603050405020304" pitchFamily="18" charset="0"/>
              </a:rPr>
              <a:t>Pivot table, pie chart and paragraph</a:t>
            </a:r>
          </a:p>
          <a:p>
            <a:pPr algn="l"/>
            <a:r>
              <a:rPr lang="en-US" b="0" i="0" dirty="0">
                <a:solidFill>
                  <a:srgbClr val="0D0D0D"/>
                </a:solidFill>
                <a:effectLst/>
                <a:latin typeface="Times New Roman" panose="02020603050405020304" pitchFamily="18" charset="0"/>
                <a:cs typeface="Times New Roman" panose="02020603050405020304" pitchFamily="18" charset="0"/>
              </a:rPr>
              <a:t>Highlighting the features</a:t>
            </a:r>
          </a:p>
          <a:p>
            <a:pPr algn="l"/>
            <a:r>
              <a:rPr lang="en-US" dirty="0">
                <a:solidFill>
                  <a:srgbClr val="0D0D0D"/>
                </a:solidFill>
                <a:latin typeface="Times New Roman" panose="02020603050405020304" pitchFamily="18" charset="0"/>
                <a:cs typeface="Times New Roman" panose="02020603050405020304" pitchFamily="18" charset="0"/>
              </a:rPr>
              <a:t>Interpreting the salary of each individuals.</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453</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Jayasudha R</cp:lastModifiedBy>
  <cp:revision>19</cp:revision>
  <dcterms:created xsi:type="dcterms:W3CDTF">2024-03-29T15:07:22Z</dcterms:created>
  <dcterms:modified xsi:type="dcterms:W3CDTF">2024-09-14T04:03:11Z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