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4824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13" y="0"/>
                </a:moveTo>
                <a:lnTo>
                  <a:pt x="3147166" y="6853170"/>
                </a:lnTo>
              </a:path>
              <a:path w="4743450" h="6853555">
                <a:moveTo>
                  <a:pt x="4743387" y="3690070"/>
                </a:moveTo>
                <a:lnTo>
                  <a:pt x="0" y="6853171"/>
                </a:lnTo>
              </a:path>
            </a:pathLst>
          </a:custGeom>
          <a:ln w="952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6857995"/>
                </a:moveTo>
                <a:lnTo>
                  <a:pt x="0" y="6857995"/>
                </a:lnTo>
                <a:lnTo>
                  <a:pt x="2044399" y="0"/>
                </a:lnTo>
                <a:lnTo>
                  <a:pt x="3009899" y="0"/>
                </a:lnTo>
                <a:lnTo>
                  <a:pt x="3009899" y="6857995"/>
                </a:lnTo>
                <a:close/>
              </a:path>
            </a:pathLst>
          </a:custGeom>
          <a:solidFill>
            <a:srgbClr val="5FCAEE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1" y="6857995"/>
                </a:moveTo>
                <a:lnTo>
                  <a:pt x="1208884" y="6857995"/>
                </a:lnTo>
                <a:lnTo>
                  <a:pt x="0" y="0"/>
                </a:lnTo>
                <a:lnTo>
                  <a:pt x="2589121" y="0"/>
                </a:lnTo>
                <a:lnTo>
                  <a:pt x="2589121" y="6857995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49" y="3809999"/>
                </a:moveTo>
                <a:lnTo>
                  <a:pt x="0" y="3809999"/>
                </a:lnTo>
                <a:lnTo>
                  <a:pt x="3257549" y="0"/>
                </a:lnTo>
                <a:lnTo>
                  <a:pt x="3257549" y="3809999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6857995"/>
                </a:moveTo>
                <a:lnTo>
                  <a:pt x="2470019" y="6857995"/>
                </a:lnTo>
                <a:lnTo>
                  <a:pt x="0" y="0"/>
                </a:lnTo>
                <a:lnTo>
                  <a:pt x="2854069" y="0"/>
                </a:lnTo>
                <a:lnTo>
                  <a:pt x="2854069" y="6857995"/>
                </a:lnTo>
                <a:close/>
              </a:path>
            </a:pathLst>
          </a:custGeom>
          <a:solidFill>
            <a:srgbClr val="17AEE3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6857995"/>
                </a:moveTo>
                <a:lnTo>
                  <a:pt x="0" y="6857995"/>
                </a:lnTo>
                <a:lnTo>
                  <a:pt x="1022452" y="0"/>
                </a:lnTo>
                <a:lnTo>
                  <a:pt x="1295399" y="0"/>
                </a:lnTo>
                <a:lnTo>
                  <a:pt x="1295399" y="6857995"/>
                </a:lnTo>
                <a:close/>
              </a:path>
            </a:pathLst>
          </a:custGeom>
          <a:solidFill>
            <a:srgbClr val="2D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6857995"/>
                </a:moveTo>
                <a:lnTo>
                  <a:pt x="1114527" y="6857995"/>
                </a:lnTo>
                <a:lnTo>
                  <a:pt x="0" y="0"/>
                </a:lnTo>
                <a:lnTo>
                  <a:pt x="1255752" y="0"/>
                </a:lnTo>
                <a:lnTo>
                  <a:pt x="1255752" y="6857995"/>
                </a:lnTo>
                <a:close/>
              </a:path>
            </a:pathLst>
          </a:custGeom>
          <a:solidFill>
            <a:srgbClr val="2261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4" y="3267074"/>
                </a:moveTo>
                <a:lnTo>
                  <a:pt x="0" y="3267074"/>
                </a:lnTo>
                <a:lnTo>
                  <a:pt x="1819274" y="0"/>
                </a:lnTo>
                <a:lnTo>
                  <a:pt x="1819274" y="3267074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804862"/>
            <a:ext cx="3860165" cy="67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612" y="4824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13" y="0"/>
                </a:moveTo>
                <a:lnTo>
                  <a:pt x="3147166" y="6853170"/>
                </a:lnTo>
              </a:path>
              <a:path w="4743450" h="6853555">
                <a:moveTo>
                  <a:pt x="4743387" y="3690070"/>
                </a:moveTo>
                <a:lnTo>
                  <a:pt x="0" y="6853171"/>
                </a:lnTo>
              </a:path>
            </a:pathLst>
          </a:custGeom>
          <a:ln w="952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6857995"/>
                </a:moveTo>
                <a:lnTo>
                  <a:pt x="0" y="6857995"/>
                </a:lnTo>
                <a:lnTo>
                  <a:pt x="2044399" y="0"/>
                </a:lnTo>
                <a:lnTo>
                  <a:pt x="3009899" y="0"/>
                </a:lnTo>
                <a:lnTo>
                  <a:pt x="3009899" y="6857995"/>
                </a:lnTo>
                <a:close/>
              </a:path>
            </a:pathLst>
          </a:custGeom>
          <a:solidFill>
            <a:srgbClr val="5FCAEE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1" y="6857995"/>
                </a:moveTo>
                <a:lnTo>
                  <a:pt x="1208884" y="6857995"/>
                </a:lnTo>
                <a:lnTo>
                  <a:pt x="0" y="0"/>
                </a:lnTo>
                <a:lnTo>
                  <a:pt x="2589121" y="0"/>
                </a:lnTo>
                <a:lnTo>
                  <a:pt x="2589121" y="6857995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49" y="3809999"/>
                </a:moveTo>
                <a:lnTo>
                  <a:pt x="0" y="3809999"/>
                </a:lnTo>
                <a:lnTo>
                  <a:pt x="3257549" y="0"/>
                </a:lnTo>
                <a:lnTo>
                  <a:pt x="3257549" y="3809999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6857995"/>
                </a:moveTo>
                <a:lnTo>
                  <a:pt x="2470019" y="6857995"/>
                </a:lnTo>
                <a:lnTo>
                  <a:pt x="0" y="0"/>
                </a:lnTo>
                <a:lnTo>
                  <a:pt x="2854069" y="0"/>
                </a:lnTo>
                <a:lnTo>
                  <a:pt x="2854069" y="6857995"/>
                </a:lnTo>
                <a:close/>
              </a:path>
            </a:pathLst>
          </a:custGeom>
          <a:solidFill>
            <a:srgbClr val="17AEE3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6857995"/>
                </a:moveTo>
                <a:lnTo>
                  <a:pt x="0" y="6857995"/>
                </a:lnTo>
                <a:lnTo>
                  <a:pt x="1022452" y="0"/>
                </a:lnTo>
                <a:lnTo>
                  <a:pt x="1295399" y="0"/>
                </a:lnTo>
                <a:lnTo>
                  <a:pt x="1295399" y="6857995"/>
                </a:lnTo>
                <a:close/>
              </a:path>
            </a:pathLst>
          </a:custGeom>
          <a:solidFill>
            <a:srgbClr val="2D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6857995"/>
                </a:moveTo>
                <a:lnTo>
                  <a:pt x="1114527" y="6857995"/>
                </a:lnTo>
                <a:lnTo>
                  <a:pt x="0" y="0"/>
                </a:lnTo>
                <a:lnTo>
                  <a:pt x="1255752" y="0"/>
                </a:lnTo>
                <a:lnTo>
                  <a:pt x="1255752" y="6857995"/>
                </a:lnTo>
                <a:close/>
              </a:path>
            </a:pathLst>
          </a:custGeom>
          <a:solidFill>
            <a:srgbClr val="2261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4" y="3267074"/>
                </a:moveTo>
                <a:lnTo>
                  <a:pt x="0" y="3267074"/>
                </a:lnTo>
                <a:lnTo>
                  <a:pt x="1819274" y="0"/>
                </a:lnTo>
                <a:lnTo>
                  <a:pt x="1819274" y="3267074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263588"/>
            <a:ext cx="9487535" cy="12143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3124" y="3127755"/>
            <a:ext cx="7598409" cy="276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7" y="6463575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876299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299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7" y="1057274"/>
                  </a:moveTo>
                  <a:lnTo>
                    <a:pt x="264311" y="1057274"/>
                  </a:lnTo>
                  <a:lnTo>
                    <a:pt x="0" y="528700"/>
                  </a:lnTo>
                  <a:lnTo>
                    <a:pt x="264311" y="0"/>
                  </a:lnTo>
                  <a:lnTo>
                    <a:pt x="964437" y="0"/>
                  </a:lnTo>
                  <a:lnTo>
                    <a:pt x="1228724" y="528700"/>
                  </a:lnTo>
                  <a:lnTo>
                    <a:pt x="964437" y="1057274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4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7" y="561974"/>
                  </a:moveTo>
                  <a:lnTo>
                    <a:pt x="140461" y="561974"/>
                  </a:lnTo>
                  <a:lnTo>
                    <a:pt x="0" y="280923"/>
                  </a:lnTo>
                  <a:lnTo>
                    <a:pt x="140461" y="0"/>
                  </a:lnTo>
                  <a:lnTo>
                    <a:pt x="507237" y="0"/>
                  </a:lnTo>
                  <a:lnTo>
                    <a:pt x="647699" y="280923"/>
                  </a:lnTo>
                  <a:lnTo>
                    <a:pt x="507237" y="561974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7" y="1438274"/>
                </a:moveTo>
                <a:lnTo>
                  <a:pt x="359536" y="1438274"/>
                </a:lnTo>
                <a:lnTo>
                  <a:pt x="0" y="719073"/>
                </a:lnTo>
                <a:lnTo>
                  <a:pt x="359536" y="0"/>
                </a:lnTo>
                <a:lnTo>
                  <a:pt x="1307337" y="0"/>
                </a:lnTo>
                <a:lnTo>
                  <a:pt x="1666874" y="719073"/>
                </a:lnTo>
                <a:lnTo>
                  <a:pt x="1307337" y="1438274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6" y="619124"/>
                </a:moveTo>
                <a:lnTo>
                  <a:pt x="154811" y="619124"/>
                </a:lnTo>
                <a:lnTo>
                  <a:pt x="0" y="309624"/>
                </a:lnTo>
                <a:lnTo>
                  <a:pt x="154811" y="0"/>
                </a:lnTo>
                <a:lnTo>
                  <a:pt x="569086" y="0"/>
                </a:lnTo>
                <a:lnTo>
                  <a:pt x="723899" y="309624"/>
                </a:lnTo>
                <a:lnTo>
                  <a:pt x="569086" y="619124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2360" y="234"/>
            <a:ext cx="62979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F0F0F"/>
                </a:solidFill>
              </a:rPr>
              <a:t>Employee</a:t>
            </a:r>
            <a:r>
              <a:rPr sz="3200" spc="-140" dirty="0">
                <a:solidFill>
                  <a:srgbClr val="0F0F0F"/>
                </a:solidFill>
              </a:rPr>
              <a:t> </a:t>
            </a:r>
            <a:r>
              <a:rPr sz="3200" dirty="0">
                <a:solidFill>
                  <a:srgbClr val="0F0F0F"/>
                </a:solidFill>
              </a:rPr>
              <a:t>Data</a:t>
            </a:r>
            <a:r>
              <a:rPr sz="3200" spc="-200" dirty="0">
                <a:solidFill>
                  <a:srgbClr val="0F0F0F"/>
                </a:solidFill>
              </a:rPr>
              <a:t> </a:t>
            </a:r>
            <a:r>
              <a:rPr sz="3200" dirty="0">
                <a:solidFill>
                  <a:srgbClr val="0F0F0F"/>
                </a:solidFill>
              </a:rPr>
              <a:t>Analysis</a:t>
            </a:r>
            <a:r>
              <a:rPr sz="3200" spc="-90" dirty="0">
                <a:solidFill>
                  <a:srgbClr val="0F0F0F"/>
                </a:solidFill>
              </a:rPr>
              <a:t> </a:t>
            </a:r>
            <a:r>
              <a:rPr sz="3200" dirty="0">
                <a:solidFill>
                  <a:srgbClr val="0F0F0F"/>
                </a:solidFill>
              </a:rPr>
              <a:t>using</a:t>
            </a:r>
            <a:r>
              <a:rPr sz="3200" spc="-85" dirty="0">
                <a:solidFill>
                  <a:srgbClr val="0F0F0F"/>
                </a:solidFill>
              </a:rPr>
              <a:t> </a:t>
            </a:r>
            <a:r>
              <a:rPr sz="3200" spc="-10" dirty="0">
                <a:solidFill>
                  <a:srgbClr val="0F0F0F"/>
                </a:solidFill>
              </a:rPr>
              <a:t>Excel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49326" y="3439257"/>
            <a:ext cx="850582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STUDENT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NAME: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lang="en-US" sz="2400" b="1" spc="-10" dirty="0">
                <a:latin typeface="Calibri"/>
                <a:cs typeface="Calibri"/>
              </a:rPr>
              <a:t>KEERTHANA P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REGISTER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NO: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lang="en-IN" sz="2400" b="1" spc="-45" dirty="0">
                <a:latin typeface="Calibri"/>
                <a:cs typeface="Calibri"/>
              </a:rPr>
              <a:t>7B08511CEDC92A6B7DA494E9E96863C3</a:t>
            </a:r>
            <a:r>
              <a:rPr sz="2400" b="1" spc="-10">
                <a:latin typeface="Calibri"/>
                <a:cs typeface="Calibri"/>
              </a:rPr>
              <a:t>,</a:t>
            </a:r>
            <a:r>
              <a:rPr lang="en-US" sz="2400" b="1" spc="-10">
                <a:latin typeface="Calibri"/>
                <a:cs typeface="Calibri"/>
              </a:rPr>
              <a:t>122201827</a:t>
            </a:r>
            <a:r>
              <a:rPr sz="2400" b="1" spc="-10">
                <a:latin typeface="Calibri"/>
                <a:cs typeface="Calibri"/>
              </a:rPr>
              <a:t> </a:t>
            </a:r>
            <a:r>
              <a:rPr sz="2400" b="1" spc="-30" dirty="0">
                <a:latin typeface="Calibri"/>
                <a:cs typeface="Calibri"/>
              </a:rPr>
              <a:t>DEPARTMENT: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B.COM</a:t>
            </a:r>
            <a:r>
              <a:rPr lang="en-US" sz="2400" b="1" spc="-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(</a:t>
            </a:r>
            <a:r>
              <a:rPr lang="en-US" sz="2400" b="1" spc="-10" dirty="0">
                <a:latin typeface="Calibri"/>
                <a:cs typeface="Calibri"/>
              </a:rPr>
              <a:t>CORPORATE SECRETARYSHIP</a:t>
            </a:r>
            <a:r>
              <a:rPr sz="2400" b="1" spc="-10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COLLEGE: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MEENAKSHI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COLLEGE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FOR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WOMEN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02617" y="6455049"/>
            <a:ext cx="1720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rebuchet MS"/>
                <a:cs typeface="Trebuchet MS"/>
              </a:rPr>
              <a:t>MODELLING</a:t>
            </a:r>
          </a:p>
        </p:txBody>
      </p:sp>
      <p:sp>
        <p:nvSpPr>
          <p:cNvPr id="6" name="object 6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0050" y="1516857"/>
            <a:ext cx="7301865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1211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69265" algn="l"/>
              </a:tabLst>
            </a:pPr>
            <a:r>
              <a:rPr sz="2400" b="1" dirty="0">
                <a:latin typeface="Times New Roman"/>
                <a:cs typeface="Times New Roman"/>
              </a:rPr>
              <a:t>STEP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-</a:t>
            </a:r>
            <a:r>
              <a:rPr sz="2400" b="1" spc="-5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 marR="85090" indent="1219200">
              <a:lnSpc>
                <a:spcPct val="100000"/>
              </a:lnSpc>
            </a:pPr>
            <a:r>
              <a:rPr sz="2400" b="1" spc="-20" dirty="0">
                <a:latin typeface="Times New Roman"/>
                <a:cs typeface="Times New Roman"/>
              </a:rPr>
              <a:t>DOWNLOAD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DATASET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OPEN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70" dirty="0">
                <a:latin typeface="Times New Roman"/>
                <a:cs typeface="Times New Roman"/>
              </a:rPr>
              <a:t>DATASET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EXCEL.</a:t>
            </a:r>
            <a:endParaRPr sz="2400">
              <a:latin typeface="Times New Roman"/>
              <a:cs typeface="Times New Roman"/>
            </a:endParaRPr>
          </a:p>
          <a:p>
            <a:pPr marL="469265" indent="-412115">
              <a:lnSpc>
                <a:spcPct val="100000"/>
              </a:lnSpc>
              <a:buFont typeface="Arial"/>
              <a:buChar char="●"/>
              <a:tabLst>
                <a:tab pos="469265" algn="l"/>
              </a:tabLst>
            </a:pPr>
            <a:r>
              <a:rPr sz="2400" b="1" dirty="0">
                <a:latin typeface="Times New Roman"/>
                <a:cs typeface="Times New Roman"/>
              </a:rPr>
              <a:t>STEP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-</a:t>
            </a:r>
            <a:r>
              <a:rPr sz="2400" b="1" spc="-5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469900" marR="466725" indent="533400">
              <a:lnSpc>
                <a:spcPct val="100000"/>
              </a:lnSpc>
            </a:pPr>
            <a:r>
              <a:rPr sz="2400" b="1" spc="-20" dirty="0">
                <a:latin typeface="Times New Roman"/>
                <a:cs typeface="Times New Roman"/>
              </a:rPr>
              <a:t>SELECT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ENTIRE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110" dirty="0">
                <a:latin typeface="Times New Roman"/>
                <a:cs typeface="Times New Roman"/>
              </a:rPr>
              <a:t>DATA</a:t>
            </a:r>
            <a:r>
              <a:rPr sz="2400" b="1" spc="-2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CLICK </a:t>
            </a:r>
            <a:r>
              <a:rPr sz="2400" b="1" dirty="0">
                <a:latin typeface="Times New Roman"/>
                <a:cs typeface="Times New Roman"/>
              </a:rPr>
              <a:t>ON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110" dirty="0">
                <a:latin typeface="Times New Roman"/>
                <a:cs typeface="Times New Roman"/>
              </a:rPr>
              <a:t>DATA</a:t>
            </a:r>
            <a:r>
              <a:rPr sz="2400" b="1" spc="-2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CLICK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ON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30" dirty="0">
                <a:latin typeface="Times New Roman"/>
                <a:cs typeface="Times New Roman"/>
              </a:rPr>
              <a:t>FILTER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OPTION.</a:t>
            </a:r>
            <a:endParaRPr sz="2400">
              <a:latin typeface="Times New Roman"/>
              <a:cs typeface="Times New Roman"/>
            </a:endParaRPr>
          </a:p>
          <a:p>
            <a:pPr marL="469265" indent="-412115">
              <a:lnSpc>
                <a:spcPct val="100000"/>
              </a:lnSpc>
              <a:buFont typeface="Arial"/>
              <a:buChar char="●"/>
              <a:tabLst>
                <a:tab pos="469265" algn="l"/>
              </a:tabLst>
            </a:pPr>
            <a:r>
              <a:rPr sz="2400" b="1" dirty="0">
                <a:latin typeface="Times New Roman"/>
                <a:cs typeface="Times New Roman"/>
              </a:rPr>
              <a:t>STEP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-</a:t>
            </a:r>
            <a:r>
              <a:rPr sz="2400" b="1" spc="-5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b="1" spc="-30" dirty="0">
                <a:latin typeface="Times New Roman"/>
                <a:cs typeface="Times New Roman"/>
              </a:rPr>
              <a:t>FILTER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FTP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FROM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A</a:t>
            </a:r>
            <a:r>
              <a:rPr sz="2400" b="1" spc="-1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Z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ORDER.</a:t>
            </a:r>
            <a:endParaRPr sz="2400">
              <a:latin typeface="Times New Roman"/>
              <a:cs typeface="Times New Roman"/>
            </a:endParaRPr>
          </a:p>
          <a:p>
            <a:pPr marL="469265" indent="-412115">
              <a:lnSpc>
                <a:spcPct val="100000"/>
              </a:lnSpc>
              <a:buFont typeface="Arial"/>
              <a:buChar char="●"/>
              <a:tabLst>
                <a:tab pos="469265" algn="l"/>
              </a:tabLst>
            </a:pPr>
            <a:r>
              <a:rPr sz="2400" b="1" dirty="0">
                <a:latin typeface="Times New Roman"/>
                <a:cs typeface="Times New Roman"/>
              </a:rPr>
              <a:t>STEP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-</a:t>
            </a:r>
            <a:r>
              <a:rPr sz="2400" b="1" spc="-5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12700" marR="5080" indent="1447800">
              <a:lnSpc>
                <a:spcPct val="100000"/>
              </a:lnSpc>
            </a:pPr>
            <a:r>
              <a:rPr sz="2400" b="1" spc="-20" dirty="0">
                <a:latin typeface="Times New Roman"/>
                <a:cs typeface="Times New Roman"/>
              </a:rPr>
              <a:t>SELECT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ENTIRE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110" dirty="0">
                <a:latin typeface="Times New Roman"/>
                <a:cs typeface="Times New Roman"/>
              </a:rPr>
              <a:t>DATA</a:t>
            </a:r>
            <a:r>
              <a:rPr sz="2400" b="1" spc="-2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CLICK </a:t>
            </a:r>
            <a:r>
              <a:rPr sz="2400" b="1" dirty="0">
                <a:latin typeface="Times New Roman"/>
                <a:cs typeface="Times New Roman"/>
              </a:rPr>
              <a:t>ON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35" dirty="0">
                <a:latin typeface="Times New Roman"/>
                <a:cs typeface="Times New Roman"/>
              </a:rPr>
              <a:t>INSERT</a:t>
            </a:r>
            <a:r>
              <a:rPr sz="2400" b="1" spc="-1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CLICK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ON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PIVOT</a:t>
            </a:r>
            <a:r>
              <a:rPr sz="2400" b="1" spc="-114" dirty="0">
                <a:latin typeface="Times New Roman"/>
                <a:cs typeface="Times New Roman"/>
              </a:rPr>
              <a:t> </a:t>
            </a:r>
            <a:r>
              <a:rPr sz="2400" b="1" spc="-30" dirty="0">
                <a:latin typeface="Times New Roman"/>
                <a:cs typeface="Times New Roman"/>
              </a:rPr>
              <a:t>TABLE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TO </a:t>
            </a:r>
            <a:r>
              <a:rPr sz="2400" b="1" spc="-30" dirty="0">
                <a:latin typeface="Times New Roman"/>
                <a:cs typeface="Times New Roman"/>
              </a:rPr>
              <a:t>CREATE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PIVOT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TABLE.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7883" y="1002432"/>
            <a:ext cx="7478395" cy="40322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24180" indent="-411480">
              <a:lnSpc>
                <a:spcPct val="100000"/>
              </a:lnSpc>
              <a:spcBef>
                <a:spcPts val="140"/>
              </a:spcBef>
              <a:buFont typeface="Arial"/>
              <a:buChar char="●"/>
              <a:tabLst>
                <a:tab pos="424180" algn="l"/>
              </a:tabLst>
            </a:pPr>
            <a:r>
              <a:rPr sz="2350" b="1" dirty="0">
                <a:latin typeface="Times New Roman"/>
                <a:cs typeface="Times New Roman"/>
              </a:rPr>
              <a:t>STEP</a:t>
            </a:r>
            <a:r>
              <a:rPr sz="2350" b="1" spc="-75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-</a:t>
            </a:r>
            <a:r>
              <a:rPr sz="2350" b="1" spc="-50" dirty="0">
                <a:latin typeface="Times New Roman"/>
                <a:cs typeface="Times New Roman"/>
              </a:rPr>
              <a:t>5</a:t>
            </a:r>
            <a:endParaRPr sz="2350">
              <a:latin typeface="Times New Roman"/>
              <a:cs typeface="Times New Roman"/>
            </a:endParaRPr>
          </a:p>
          <a:p>
            <a:pPr marL="424180" marR="5080" indent="910590">
              <a:lnSpc>
                <a:spcPct val="101699"/>
              </a:lnSpc>
            </a:pPr>
            <a:r>
              <a:rPr sz="2350" b="1" dirty="0">
                <a:latin typeface="Times New Roman"/>
                <a:cs typeface="Times New Roman"/>
              </a:rPr>
              <a:t>DRAG</a:t>
            </a:r>
            <a:r>
              <a:rPr sz="2350" b="1" spc="5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THE</a:t>
            </a:r>
            <a:r>
              <a:rPr sz="2350" b="1" spc="50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NEEDED</a:t>
            </a:r>
            <a:r>
              <a:rPr sz="2350" b="1" spc="50" dirty="0">
                <a:latin typeface="Times New Roman"/>
                <a:cs typeface="Times New Roman"/>
              </a:rPr>
              <a:t> </a:t>
            </a:r>
            <a:r>
              <a:rPr sz="2350" b="1" spc="-80" dirty="0">
                <a:latin typeface="Times New Roman"/>
                <a:cs typeface="Times New Roman"/>
              </a:rPr>
              <a:t>DATA</a:t>
            </a:r>
            <a:r>
              <a:rPr sz="2350" b="1" spc="-229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AND</a:t>
            </a:r>
            <a:r>
              <a:rPr sz="2350" b="1" spc="50" dirty="0">
                <a:latin typeface="Times New Roman"/>
                <a:cs typeface="Times New Roman"/>
              </a:rPr>
              <a:t> </a:t>
            </a:r>
            <a:r>
              <a:rPr sz="2350" b="1" spc="-10" dirty="0">
                <a:latin typeface="Times New Roman"/>
                <a:cs typeface="Times New Roman"/>
              </a:rPr>
              <a:t>CREATE</a:t>
            </a:r>
            <a:r>
              <a:rPr sz="2350" b="1" spc="-95" dirty="0">
                <a:latin typeface="Times New Roman"/>
                <a:cs typeface="Times New Roman"/>
              </a:rPr>
              <a:t> </a:t>
            </a:r>
            <a:r>
              <a:rPr sz="2350" b="1" spc="-50" dirty="0">
                <a:latin typeface="Times New Roman"/>
                <a:cs typeface="Times New Roman"/>
              </a:rPr>
              <a:t>A </a:t>
            </a:r>
            <a:r>
              <a:rPr sz="2350" b="1" dirty="0">
                <a:latin typeface="Times New Roman"/>
                <a:cs typeface="Times New Roman"/>
              </a:rPr>
              <a:t>PIVOT</a:t>
            </a:r>
            <a:r>
              <a:rPr sz="2350" b="1" spc="-75" dirty="0">
                <a:latin typeface="Times New Roman"/>
                <a:cs typeface="Times New Roman"/>
              </a:rPr>
              <a:t> </a:t>
            </a:r>
            <a:r>
              <a:rPr sz="2350" b="1" spc="-10" dirty="0">
                <a:latin typeface="Times New Roman"/>
                <a:cs typeface="Times New Roman"/>
              </a:rPr>
              <a:t>TABLE.</a:t>
            </a:r>
            <a:endParaRPr sz="2350">
              <a:latin typeface="Times New Roman"/>
              <a:cs typeface="Times New Roman"/>
            </a:endParaRPr>
          </a:p>
          <a:p>
            <a:pPr marL="424180" indent="-411480">
              <a:lnSpc>
                <a:spcPct val="100000"/>
              </a:lnSpc>
              <a:spcBef>
                <a:spcPts val="45"/>
              </a:spcBef>
              <a:buFont typeface="Arial"/>
              <a:buChar char="●"/>
              <a:tabLst>
                <a:tab pos="424180" algn="l"/>
              </a:tabLst>
            </a:pPr>
            <a:r>
              <a:rPr sz="2350" b="1" dirty="0">
                <a:latin typeface="Times New Roman"/>
                <a:cs typeface="Times New Roman"/>
              </a:rPr>
              <a:t>STEP</a:t>
            </a:r>
            <a:r>
              <a:rPr sz="2350" b="1" spc="-75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-</a:t>
            </a:r>
            <a:r>
              <a:rPr sz="2350" b="1" spc="-50" dirty="0">
                <a:latin typeface="Times New Roman"/>
                <a:cs typeface="Times New Roman"/>
              </a:rPr>
              <a:t>6</a:t>
            </a:r>
            <a:endParaRPr sz="2350">
              <a:latin typeface="Times New Roman"/>
              <a:cs typeface="Times New Roman"/>
            </a:endParaRPr>
          </a:p>
          <a:p>
            <a:pPr marL="881380" marR="117475" indent="151765">
              <a:lnSpc>
                <a:spcPct val="101699"/>
              </a:lnSpc>
            </a:pPr>
            <a:r>
              <a:rPr sz="2350" b="1" dirty="0">
                <a:latin typeface="Times New Roman"/>
                <a:cs typeface="Times New Roman"/>
              </a:rPr>
              <a:t>SELECT</a:t>
            </a:r>
            <a:r>
              <a:rPr sz="2350" b="1" spc="-50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THE</a:t>
            </a:r>
            <a:r>
              <a:rPr sz="2350" b="1" spc="45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PIVOT</a:t>
            </a:r>
            <a:r>
              <a:rPr sz="2350" b="1" spc="-50" dirty="0">
                <a:latin typeface="Times New Roman"/>
                <a:cs typeface="Times New Roman"/>
              </a:rPr>
              <a:t> </a:t>
            </a:r>
            <a:r>
              <a:rPr sz="2350" b="1" spc="-10" dirty="0">
                <a:latin typeface="Times New Roman"/>
                <a:cs typeface="Times New Roman"/>
              </a:rPr>
              <a:t>TABLE</a:t>
            </a:r>
            <a:r>
              <a:rPr sz="2350" b="1" spc="-95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AND</a:t>
            </a:r>
            <a:r>
              <a:rPr sz="2350" b="1" spc="50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CLICK</a:t>
            </a:r>
            <a:r>
              <a:rPr sz="2350" b="1" spc="40" dirty="0">
                <a:latin typeface="Times New Roman"/>
                <a:cs typeface="Times New Roman"/>
              </a:rPr>
              <a:t> </a:t>
            </a:r>
            <a:r>
              <a:rPr sz="2350" b="1" spc="-25" dirty="0">
                <a:latin typeface="Times New Roman"/>
                <a:cs typeface="Times New Roman"/>
              </a:rPr>
              <a:t>ON </a:t>
            </a:r>
            <a:r>
              <a:rPr sz="2350" b="1" spc="-10" dirty="0">
                <a:latin typeface="Times New Roman"/>
                <a:cs typeface="Times New Roman"/>
              </a:rPr>
              <a:t>INSERT.</a:t>
            </a:r>
            <a:endParaRPr sz="2350">
              <a:latin typeface="Times New Roman"/>
              <a:cs typeface="Times New Roman"/>
            </a:endParaRPr>
          </a:p>
          <a:p>
            <a:pPr marL="424180" indent="-384175">
              <a:lnSpc>
                <a:spcPct val="100000"/>
              </a:lnSpc>
              <a:spcBef>
                <a:spcPts val="50"/>
              </a:spcBef>
              <a:buSzPct val="85106"/>
              <a:buFont typeface="Arial"/>
              <a:buChar char="●"/>
              <a:tabLst>
                <a:tab pos="424180" algn="l"/>
              </a:tabLst>
            </a:pPr>
            <a:r>
              <a:rPr sz="2350" b="1" dirty="0">
                <a:latin typeface="Times New Roman"/>
                <a:cs typeface="Times New Roman"/>
              </a:rPr>
              <a:t>STEP-</a:t>
            </a:r>
            <a:r>
              <a:rPr sz="2350" b="1" spc="-50" dirty="0">
                <a:latin typeface="Times New Roman"/>
                <a:cs typeface="Times New Roman"/>
              </a:rPr>
              <a:t>7</a:t>
            </a:r>
            <a:endParaRPr sz="2350">
              <a:latin typeface="Times New Roman"/>
              <a:cs typeface="Times New Roman"/>
            </a:endParaRPr>
          </a:p>
          <a:p>
            <a:pPr marL="424180" marR="652780" indent="530860">
              <a:lnSpc>
                <a:spcPct val="101699"/>
              </a:lnSpc>
            </a:pPr>
            <a:r>
              <a:rPr sz="2350" b="1" dirty="0">
                <a:latin typeface="Times New Roman"/>
                <a:cs typeface="Times New Roman"/>
              </a:rPr>
              <a:t>NOW</a:t>
            </a:r>
            <a:r>
              <a:rPr sz="2350" b="1" spc="-5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CLICK</a:t>
            </a:r>
            <a:r>
              <a:rPr sz="2350" b="1" spc="45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ON</a:t>
            </a:r>
            <a:r>
              <a:rPr sz="2350" b="1" spc="-5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THE</a:t>
            </a:r>
            <a:r>
              <a:rPr sz="2350" b="1" spc="45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CHART</a:t>
            </a:r>
            <a:r>
              <a:rPr sz="2350" b="1" spc="-50" dirty="0">
                <a:latin typeface="Times New Roman"/>
                <a:cs typeface="Times New Roman"/>
              </a:rPr>
              <a:t> </a:t>
            </a:r>
            <a:r>
              <a:rPr sz="2350" b="1" spc="-30" dirty="0">
                <a:latin typeface="Times New Roman"/>
                <a:cs typeface="Times New Roman"/>
              </a:rPr>
              <a:t>THAT</a:t>
            </a:r>
            <a:r>
              <a:rPr sz="2350" b="1" spc="-100" dirty="0">
                <a:latin typeface="Times New Roman"/>
                <a:cs typeface="Times New Roman"/>
              </a:rPr>
              <a:t> </a:t>
            </a:r>
            <a:r>
              <a:rPr sz="2350" b="1" spc="-25" dirty="0">
                <a:latin typeface="Times New Roman"/>
                <a:cs typeface="Times New Roman"/>
              </a:rPr>
              <a:t>YOU </a:t>
            </a:r>
            <a:r>
              <a:rPr sz="2350" b="1" spc="-10" dirty="0">
                <a:latin typeface="Times New Roman"/>
                <a:cs typeface="Times New Roman"/>
              </a:rPr>
              <a:t>WANT.</a:t>
            </a:r>
            <a:endParaRPr sz="2350">
              <a:latin typeface="Times New Roman"/>
              <a:cs typeface="Times New Roman"/>
            </a:endParaRPr>
          </a:p>
          <a:p>
            <a:pPr marL="424180" indent="-411480">
              <a:lnSpc>
                <a:spcPct val="100000"/>
              </a:lnSpc>
              <a:spcBef>
                <a:spcPts val="50"/>
              </a:spcBef>
              <a:buFont typeface="Arial"/>
              <a:buChar char="●"/>
              <a:tabLst>
                <a:tab pos="424180" algn="l"/>
              </a:tabLst>
            </a:pPr>
            <a:r>
              <a:rPr sz="2350" b="1" dirty="0">
                <a:latin typeface="Times New Roman"/>
                <a:cs typeface="Times New Roman"/>
              </a:rPr>
              <a:t>STEP</a:t>
            </a:r>
            <a:r>
              <a:rPr sz="2350" b="1" spc="-75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-</a:t>
            </a:r>
            <a:r>
              <a:rPr sz="2350" b="1" spc="-50" dirty="0">
                <a:latin typeface="Times New Roman"/>
                <a:cs typeface="Times New Roman"/>
              </a:rPr>
              <a:t>8</a:t>
            </a:r>
            <a:endParaRPr sz="2350">
              <a:latin typeface="Times New Roman"/>
              <a:cs typeface="Times New Roman"/>
            </a:endParaRPr>
          </a:p>
          <a:p>
            <a:pPr marL="1024255">
              <a:lnSpc>
                <a:spcPct val="100000"/>
              </a:lnSpc>
              <a:spcBef>
                <a:spcPts val="45"/>
              </a:spcBef>
            </a:pPr>
            <a:r>
              <a:rPr sz="2350" b="1" dirty="0">
                <a:latin typeface="Times New Roman"/>
                <a:cs typeface="Times New Roman"/>
              </a:rPr>
              <a:t>THE</a:t>
            </a:r>
            <a:r>
              <a:rPr sz="2350" b="1" spc="25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CHART</a:t>
            </a:r>
            <a:r>
              <a:rPr sz="2350" b="1" spc="-25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IS</a:t>
            </a:r>
            <a:r>
              <a:rPr sz="2350" b="1" spc="25" dirty="0">
                <a:latin typeface="Times New Roman"/>
                <a:cs typeface="Times New Roman"/>
              </a:rPr>
              <a:t> </a:t>
            </a:r>
            <a:r>
              <a:rPr sz="2350" b="1" spc="-10" dirty="0">
                <a:latin typeface="Times New Roman"/>
                <a:cs typeface="Times New Roman"/>
              </a:rPr>
              <a:t>CREATED.</a:t>
            </a:r>
            <a:endParaRPr sz="2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5332" y="357885"/>
            <a:ext cx="24460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latin typeface="Trebuchet MS"/>
                <a:cs typeface="Trebuchet MS"/>
              </a:rPr>
              <a:t>RESULTS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5332" y="1089404"/>
            <a:ext cx="23514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70" dirty="0">
                <a:latin typeface="Trebuchet MS"/>
                <a:cs typeface="Trebuchet MS"/>
              </a:rPr>
              <a:t>1.TABLE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2617" y="6455049"/>
            <a:ext cx="1720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51224" y="1690162"/>
          <a:ext cx="7524747" cy="1336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2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88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8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2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321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D83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28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Sum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FTE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Row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Labels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B w="12700">
                      <a:solidFill>
                        <a:srgbClr val="8EA9DB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Column Labels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63195">
                        <a:lnSpc>
                          <a:spcPct val="100000"/>
                        </a:lnSpc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Accounting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B w="12700">
                      <a:solidFill>
                        <a:srgbClr val="8EA9DB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Business</a:t>
                      </a:r>
                      <a:r>
                        <a:rPr sz="11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Development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8EA9DB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49225">
                        <a:lnSpc>
                          <a:spcPct val="100000"/>
                        </a:lnSpc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Engineering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8EA9DB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Human</a:t>
                      </a:r>
                      <a:r>
                        <a:rPr sz="11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Resources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8EA9DB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3030" marR="103505">
                        <a:lnSpc>
                          <a:spcPct val="102299"/>
                        </a:lnSpc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Marketin </a:t>
                      </a:r>
                      <a:r>
                        <a:rPr sz="1100" b="1" spc="-50" dirty="0">
                          <a:latin typeface="Calibri"/>
                          <a:cs typeface="Calibri"/>
                        </a:rPr>
                        <a:t>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8EA9DB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1125" marR="390525">
                        <a:lnSpc>
                          <a:spcPct val="102299"/>
                        </a:lnSpc>
                      </a:pPr>
                      <a:r>
                        <a:rPr sz="1100" b="1" spc="-20" dirty="0">
                          <a:latin typeface="Calibri"/>
                          <a:cs typeface="Calibri"/>
                        </a:rPr>
                        <a:t>Grand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8EA9DB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51224" y="3127755"/>
          <a:ext cx="7522209" cy="2762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7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5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marL="85725">
                        <a:lnSpc>
                          <a:spcPts val="1530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Fixed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85725">
                        <a:lnSpc>
                          <a:spcPts val="1664"/>
                        </a:lnSpc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Term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5475" algn="r">
                        <a:lnSpc>
                          <a:spcPts val="1545"/>
                        </a:lnSpc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7180" algn="r">
                        <a:lnSpc>
                          <a:spcPts val="1545"/>
                        </a:lnSpc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99745" algn="r">
                        <a:lnSpc>
                          <a:spcPts val="1545"/>
                        </a:lnSpc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1.8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ts val="1545"/>
                        </a:lnSpc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3.4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545"/>
                        </a:lnSpc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0.3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545"/>
                        </a:lnSpc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13.5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930">
                <a:tc>
                  <a:txBody>
                    <a:bodyPr/>
                    <a:lstStyle/>
                    <a:p>
                      <a:pPr marL="85725" marR="485775">
                        <a:lnSpc>
                          <a:spcPts val="1650"/>
                        </a:lnSpc>
                        <a:spcBef>
                          <a:spcPts val="1135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Permane 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nt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44145" marB="0"/>
                </a:tc>
                <a:tc>
                  <a:txBody>
                    <a:bodyPr/>
                    <a:lstStyle/>
                    <a:p>
                      <a:pPr marR="625475" algn="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10.8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3985" marB="0"/>
                </a:tc>
                <a:tc>
                  <a:txBody>
                    <a:bodyPr/>
                    <a:lstStyle/>
                    <a:p>
                      <a:pPr marR="297180" algn="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13.9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3985" marB="0"/>
                </a:tc>
                <a:tc>
                  <a:txBody>
                    <a:bodyPr/>
                    <a:lstStyle/>
                    <a:p>
                      <a:pPr marR="499745" algn="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3985" marB="0"/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4.7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3985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7.5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3985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42.9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39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810">
                <a:tc>
                  <a:txBody>
                    <a:bodyPr/>
                    <a:lstStyle/>
                    <a:p>
                      <a:pPr marL="85725" marR="455930">
                        <a:lnSpc>
                          <a:spcPts val="1650"/>
                        </a:lnSpc>
                        <a:spcBef>
                          <a:spcPts val="1135"/>
                        </a:spcBef>
                      </a:pPr>
                      <a:r>
                        <a:rPr sz="1400" spc="-30" dirty="0">
                          <a:latin typeface="Arial MT"/>
                          <a:cs typeface="Arial MT"/>
                        </a:rPr>
                        <a:t>Temporar 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44145" marB="0">
                    <a:lnB w="12700">
                      <a:solidFill>
                        <a:srgbClr val="8EA9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5475" algn="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1.6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3985" marB="0">
                    <a:lnB w="12700">
                      <a:solidFill>
                        <a:srgbClr val="8EA9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7180" algn="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3985" marB="0">
                    <a:lnB w="12700">
                      <a:solidFill>
                        <a:srgbClr val="8EA9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9745" algn="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3985" marB="0">
                    <a:lnB w="12700">
                      <a:solidFill>
                        <a:srgbClr val="8EA9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1.8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3985" marB="0">
                    <a:lnB w="12700">
                      <a:solidFill>
                        <a:srgbClr val="8EA9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0.8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3985" marB="0">
                    <a:lnB w="12700">
                      <a:solidFill>
                        <a:srgbClr val="8EA9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10.2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3985" marB="0">
                    <a:lnB w="12700">
                      <a:solidFill>
                        <a:srgbClr val="8EA9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71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T w="12700">
                      <a:solidFill>
                        <a:srgbClr val="8EA9DB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625475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20" dirty="0">
                          <a:latin typeface="Calibri"/>
                          <a:cs typeface="Calibri"/>
                        </a:rPr>
                        <a:t>16.4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T w="12700">
                      <a:solidFill>
                        <a:srgbClr val="8EA9DB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297180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20" dirty="0">
                          <a:latin typeface="Calibri"/>
                          <a:cs typeface="Calibri"/>
                        </a:rPr>
                        <a:t>19.9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T w="12700">
                      <a:solidFill>
                        <a:srgbClr val="8EA9DB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500380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20" dirty="0">
                          <a:latin typeface="Calibri"/>
                          <a:cs typeface="Calibri"/>
                        </a:rPr>
                        <a:t>11.8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T w="12700">
                      <a:solidFill>
                        <a:srgbClr val="8EA9DB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246379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25" dirty="0">
                          <a:latin typeface="Calibri"/>
                          <a:cs typeface="Calibri"/>
                        </a:rPr>
                        <a:t>9.9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T w="12700">
                      <a:solidFill>
                        <a:srgbClr val="8EA9DB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25" dirty="0">
                          <a:latin typeface="Calibri"/>
                          <a:cs typeface="Calibri"/>
                        </a:rPr>
                        <a:t>8.6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T w="12700">
                      <a:solidFill>
                        <a:srgbClr val="8EA9DB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20" dirty="0">
                          <a:latin typeface="Calibri"/>
                          <a:cs typeface="Calibri"/>
                        </a:rPr>
                        <a:t>66.6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T w="12700">
                      <a:solidFill>
                        <a:srgbClr val="8EA9DB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7471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rebuchet MS"/>
                <a:cs typeface="Trebuchet MS"/>
              </a:rPr>
              <a:t>2.</a:t>
            </a:r>
            <a:r>
              <a:rPr spc="-6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BAR</a:t>
            </a:r>
            <a:r>
              <a:rPr spc="-60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DIAGRAM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0950" y="1285869"/>
            <a:ext cx="7762874" cy="42862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7471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2674" y="1501783"/>
            <a:ext cx="6958965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reveals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overall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composition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the </a:t>
            </a:r>
            <a:r>
              <a:rPr sz="2400" b="1" spc="-10" dirty="0">
                <a:latin typeface="Times New Roman"/>
                <a:cs typeface="Times New Roman"/>
              </a:rPr>
              <a:t>workforce,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including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demographics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such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as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gender, </a:t>
            </a:r>
            <a:r>
              <a:rPr sz="2400" b="1" dirty="0">
                <a:latin typeface="Times New Roman"/>
                <a:cs typeface="Times New Roman"/>
              </a:rPr>
              <a:t>salary,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type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location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This </a:t>
            </a:r>
            <a:r>
              <a:rPr sz="2400" b="1" dirty="0">
                <a:latin typeface="Times New Roman"/>
                <a:cs typeface="Times New Roman"/>
              </a:rPr>
              <a:t>information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is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crucial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understanding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diversity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experience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within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organization.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254000" indent="70485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analysis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aids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workforce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planning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by </a:t>
            </a:r>
            <a:r>
              <a:rPr sz="2400" b="1" dirty="0">
                <a:latin typeface="Times New Roman"/>
                <a:cs typeface="Times New Roman"/>
              </a:rPr>
              <a:t>forecasting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future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staffing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needs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based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on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current </a:t>
            </a:r>
            <a:r>
              <a:rPr sz="2400" b="1" dirty="0">
                <a:latin typeface="Times New Roman"/>
                <a:cs typeface="Times New Roman"/>
              </a:rPr>
              <a:t>trends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organizational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growth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projections.</a:t>
            </a:r>
            <a:r>
              <a:rPr sz="2400" b="1" spc="-12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This </a:t>
            </a:r>
            <a:r>
              <a:rPr sz="2400" b="1" dirty="0">
                <a:latin typeface="Times New Roman"/>
                <a:cs typeface="Times New Roman"/>
              </a:rPr>
              <a:t>enables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better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preparation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scaling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operations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or </a:t>
            </a:r>
            <a:r>
              <a:rPr sz="2400" b="1" dirty="0">
                <a:latin typeface="Times New Roman"/>
                <a:cs typeface="Times New Roman"/>
              </a:rPr>
              <a:t>restructuring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workforce.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-20" dirty="0">
                <a:latin typeface="Trebuchet MS"/>
                <a:cs typeface="Trebuchet MS"/>
              </a:rPr>
              <a:t>PROJECT</a:t>
            </a:r>
            <a:r>
              <a:rPr sz="4250" spc="-245" dirty="0">
                <a:latin typeface="Trebuchet MS"/>
                <a:cs typeface="Trebuchet MS"/>
              </a:rPr>
              <a:t> </a:t>
            </a:r>
            <a:r>
              <a:rPr sz="4250" spc="-1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4" cy="2000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4" cy="2952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0547" y="2126319"/>
            <a:ext cx="8216900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091430" algn="l"/>
                <a:tab pos="5847715" algn="l"/>
              </a:tabLst>
            </a:pPr>
            <a:r>
              <a:rPr sz="4400" b="1" dirty="0">
                <a:solidFill>
                  <a:srgbClr val="0F0F0F"/>
                </a:solidFill>
                <a:latin typeface="Times New Roman"/>
                <a:cs typeface="Times New Roman"/>
              </a:rPr>
              <a:t>Employee</a:t>
            </a:r>
            <a:r>
              <a:rPr sz="4400" b="1" spc="-5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F0F0F"/>
                </a:solidFill>
                <a:latin typeface="Times New Roman"/>
                <a:cs typeface="Times New Roman"/>
              </a:rPr>
              <a:t>Performance</a:t>
            </a:r>
            <a:r>
              <a:rPr sz="4400" b="1" spc="-235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F0F0F"/>
                </a:solidFill>
                <a:latin typeface="Times New Roman"/>
                <a:cs typeface="Times New Roman"/>
              </a:rPr>
              <a:t>Analysis </a:t>
            </a:r>
            <a:r>
              <a:rPr sz="4400" b="1" dirty="0">
                <a:solidFill>
                  <a:srgbClr val="0F0F0F"/>
                </a:solidFill>
                <a:latin typeface="Times New Roman"/>
                <a:cs typeface="Times New Roman"/>
              </a:rPr>
              <a:t>Based</a:t>
            </a:r>
            <a:r>
              <a:rPr sz="4400" b="1" spc="-105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F0F0F"/>
                </a:solidFill>
                <a:latin typeface="Times New Roman"/>
                <a:cs typeface="Times New Roman"/>
              </a:rPr>
              <a:t>On</a:t>
            </a:r>
            <a:r>
              <a:rPr sz="4400" b="1" spc="-105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F0F0F"/>
                </a:solidFill>
                <a:latin typeface="Times New Roman"/>
                <a:cs typeface="Times New Roman"/>
              </a:rPr>
              <a:t>Departments,</a:t>
            </a:r>
            <a:r>
              <a:rPr sz="4400" b="1" dirty="0">
                <a:solidFill>
                  <a:srgbClr val="0F0F0F"/>
                </a:solidFill>
                <a:latin typeface="Times New Roman"/>
                <a:cs typeface="Times New Roman"/>
              </a:rPr>
              <a:t>	</a:t>
            </a:r>
            <a:r>
              <a:rPr sz="4400" b="1" spc="-10" dirty="0">
                <a:solidFill>
                  <a:srgbClr val="0F0F0F"/>
                </a:solidFill>
                <a:latin typeface="Times New Roman"/>
                <a:cs typeface="Times New Roman"/>
              </a:rPr>
              <a:t>Employee </a:t>
            </a:r>
            <a:r>
              <a:rPr sz="4400" b="1" spc="-95" dirty="0">
                <a:solidFill>
                  <a:srgbClr val="0F0F0F"/>
                </a:solidFill>
                <a:latin typeface="Times New Roman"/>
                <a:cs typeface="Times New Roman"/>
              </a:rPr>
              <a:t>Type</a:t>
            </a:r>
            <a:r>
              <a:rPr sz="4400" b="1" spc="-250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F0F0F"/>
                </a:solidFill>
                <a:latin typeface="Times New Roman"/>
                <a:cs typeface="Times New Roman"/>
              </a:rPr>
              <a:t>And</a:t>
            </a:r>
            <a:r>
              <a:rPr sz="4400" b="1" spc="-120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F0F0F"/>
                </a:solidFill>
                <a:latin typeface="Times New Roman"/>
                <a:cs typeface="Times New Roman"/>
              </a:rPr>
              <a:t>FTE</a:t>
            </a:r>
            <a:r>
              <a:rPr sz="4400" b="1" spc="-70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F0F0F"/>
                </a:solidFill>
                <a:latin typeface="Times New Roman"/>
                <a:cs typeface="Times New Roman"/>
              </a:rPr>
              <a:t>using</a:t>
            </a:r>
            <a:r>
              <a:rPr sz="4400" b="1" dirty="0">
                <a:solidFill>
                  <a:srgbClr val="0F0F0F"/>
                </a:solidFill>
                <a:latin typeface="Times New Roman"/>
                <a:cs typeface="Times New Roman"/>
              </a:rPr>
              <a:t>	</a:t>
            </a:r>
            <a:r>
              <a:rPr sz="4400" b="1" spc="-10" dirty="0">
                <a:solidFill>
                  <a:srgbClr val="0F0F0F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8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0"/>
                </a:lnTo>
                <a:lnTo>
                  <a:pt x="12191999" y="6829420"/>
                </a:lnTo>
                <a:lnTo>
                  <a:pt x="1219199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612" y="4824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13" y="0"/>
                  </a:moveTo>
                  <a:lnTo>
                    <a:pt x="3147166" y="6853170"/>
                  </a:lnTo>
                </a:path>
                <a:path w="4743450" h="6853555">
                  <a:moveTo>
                    <a:pt x="4743387" y="3690070"/>
                  </a:moveTo>
                  <a:lnTo>
                    <a:pt x="0" y="6853171"/>
                  </a:lnTo>
                </a:path>
              </a:pathLst>
            </a:custGeom>
            <a:ln w="952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6857995"/>
                  </a:moveTo>
                  <a:lnTo>
                    <a:pt x="0" y="6857995"/>
                  </a:lnTo>
                  <a:lnTo>
                    <a:pt x="2044399" y="0"/>
                  </a:lnTo>
                  <a:lnTo>
                    <a:pt x="3009899" y="0"/>
                  </a:lnTo>
                  <a:lnTo>
                    <a:pt x="3009899" y="6857995"/>
                  </a:lnTo>
                  <a:close/>
                </a:path>
              </a:pathLst>
            </a:custGeom>
            <a:solidFill>
              <a:srgbClr val="5FCAEE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1" y="6857995"/>
                  </a:moveTo>
                  <a:lnTo>
                    <a:pt x="1208884" y="6857995"/>
                  </a:lnTo>
                  <a:lnTo>
                    <a:pt x="0" y="0"/>
                  </a:lnTo>
                  <a:lnTo>
                    <a:pt x="2589121" y="0"/>
                  </a:lnTo>
                  <a:lnTo>
                    <a:pt x="2589121" y="6857995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49" y="3809999"/>
                  </a:moveTo>
                  <a:lnTo>
                    <a:pt x="0" y="3809999"/>
                  </a:lnTo>
                  <a:lnTo>
                    <a:pt x="3257549" y="0"/>
                  </a:lnTo>
                  <a:lnTo>
                    <a:pt x="3257549" y="3809999"/>
                  </a:lnTo>
                  <a:close/>
                </a:path>
              </a:pathLst>
            </a:custGeom>
            <a:solidFill>
              <a:srgbClr val="17AEE3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6857995"/>
                  </a:moveTo>
                  <a:lnTo>
                    <a:pt x="2470019" y="6857995"/>
                  </a:lnTo>
                  <a:lnTo>
                    <a:pt x="0" y="0"/>
                  </a:lnTo>
                  <a:lnTo>
                    <a:pt x="2854069" y="0"/>
                  </a:lnTo>
                  <a:lnTo>
                    <a:pt x="2854069" y="6857995"/>
                  </a:lnTo>
                  <a:close/>
                </a:path>
              </a:pathLst>
            </a:custGeom>
            <a:solidFill>
              <a:srgbClr val="17AEE3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6857995"/>
                  </a:moveTo>
                  <a:lnTo>
                    <a:pt x="0" y="6857995"/>
                  </a:lnTo>
                  <a:lnTo>
                    <a:pt x="1022452" y="0"/>
                  </a:lnTo>
                  <a:lnTo>
                    <a:pt x="1295399" y="0"/>
                  </a:lnTo>
                  <a:lnTo>
                    <a:pt x="1295399" y="6857995"/>
                  </a:lnTo>
                  <a:close/>
                </a:path>
              </a:pathLst>
            </a:custGeom>
            <a:solidFill>
              <a:srgbClr val="2D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6857995"/>
                  </a:moveTo>
                  <a:lnTo>
                    <a:pt x="1114527" y="6857995"/>
                  </a:lnTo>
                  <a:lnTo>
                    <a:pt x="0" y="0"/>
                  </a:lnTo>
                  <a:lnTo>
                    <a:pt x="1255752" y="0"/>
                  </a:lnTo>
                  <a:lnTo>
                    <a:pt x="1255752" y="6857995"/>
                  </a:lnTo>
                  <a:close/>
                </a:path>
              </a:pathLst>
            </a:custGeom>
            <a:solidFill>
              <a:srgbClr val="2261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4" y="3267074"/>
                  </a:moveTo>
                  <a:lnTo>
                    <a:pt x="0" y="3267074"/>
                  </a:lnTo>
                  <a:lnTo>
                    <a:pt x="1819274" y="0"/>
                  </a:lnTo>
                  <a:lnTo>
                    <a:pt x="1819274" y="3267074"/>
                  </a:lnTo>
                  <a:close/>
                </a:path>
              </a:pathLst>
            </a:custGeom>
            <a:solidFill>
              <a:srgbClr val="17AEE3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2475" y="6488976"/>
            <a:ext cx="1710689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26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4" y="361949"/>
                </a:moveTo>
                <a:lnTo>
                  <a:pt x="132863" y="355484"/>
                </a:lnTo>
                <a:lnTo>
                  <a:pt x="89632" y="337240"/>
                </a:lnTo>
                <a:lnTo>
                  <a:pt x="53006" y="308942"/>
                </a:lnTo>
                <a:lnTo>
                  <a:pt x="24707" y="272315"/>
                </a:lnTo>
                <a:lnTo>
                  <a:pt x="6463" y="229084"/>
                </a:lnTo>
                <a:lnTo>
                  <a:pt x="0" y="180974"/>
                </a:lnTo>
                <a:lnTo>
                  <a:pt x="6463" y="132863"/>
                </a:lnTo>
                <a:lnTo>
                  <a:pt x="24707" y="89632"/>
                </a:lnTo>
                <a:lnTo>
                  <a:pt x="53006" y="53005"/>
                </a:lnTo>
                <a:lnTo>
                  <a:pt x="89632" y="24707"/>
                </a:lnTo>
                <a:lnTo>
                  <a:pt x="132863" y="6463"/>
                </a:lnTo>
                <a:lnTo>
                  <a:pt x="180974" y="0"/>
                </a:lnTo>
                <a:lnTo>
                  <a:pt x="229084" y="6463"/>
                </a:lnTo>
                <a:lnTo>
                  <a:pt x="272315" y="24707"/>
                </a:lnTo>
                <a:lnTo>
                  <a:pt x="308942" y="53005"/>
                </a:lnTo>
                <a:lnTo>
                  <a:pt x="337240" y="89632"/>
                </a:lnTo>
                <a:lnTo>
                  <a:pt x="355484" y="132863"/>
                </a:lnTo>
                <a:lnTo>
                  <a:pt x="361949" y="180974"/>
                </a:lnTo>
                <a:lnTo>
                  <a:pt x="355484" y="229084"/>
                </a:lnTo>
                <a:lnTo>
                  <a:pt x="337240" y="272315"/>
                </a:lnTo>
                <a:lnTo>
                  <a:pt x="308942" y="308942"/>
                </a:lnTo>
                <a:lnTo>
                  <a:pt x="272315" y="337240"/>
                </a:lnTo>
                <a:lnTo>
                  <a:pt x="229084" y="355484"/>
                </a:lnTo>
                <a:lnTo>
                  <a:pt x="180974" y="36194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49" y="647699"/>
                </a:moveTo>
                <a:lnTo>
                  <a:pt x="276002" y="644187"/>
                </a:lnTo>
                <a:lnTo>
                  <a:pt x="230331" y="633987"/>
                </a:lnTo>
                <a:lnTo>
                  <a:pt x="187339" y="617599"/>
                </a:lnTo>
                <a:lnTo>
                  <a:pt x="147527" y="595523"/>
                </a:lnTo>
                <a:lnTo>
                  <a:pt x="111396" y="568262"/>
                </a:lnTo>
                <a:lnTo>
                  <a:pt x="79447" y="536317"/>
                </a:lnTo>
                <a:lnTo>
                  <a:pt x="52184" y="500187"/>
                </a:lnTo>
                <a:lnTo>
                  <a:pt x="30106" y="460374"/>
                </a:lnTo>
                <a:lnTo>
                  <a:pt x="13713" y="417379"/>
                </a:lnTo>
                <a:lnTo>
                  <a:pt x="3511" y="371704"/>
                </a:lnTo>
                <a:lnTo>
                  <a:pt x="0" y="323849"/>
                </a:lnTo>
                <a:lnTo>
                  <a:pt x="3511" y="275994"/>
                </a:lnTo>
                <a:lnTo>
                  <a:pt x="13713" y="230319"/>
                </a:lnTo>
                <a:lnTo>
                  <a:pt x="30106" y="187323"/>
                </a:lnTo>
                <a:lnTo>
                  <a:pt x="52184" y="147510"/>
                </a:lnTo>
                <a:lnTo>
                  <a:pt x="79447" y="111380"/>
                </a:lnTo>
                <a:lnTo>
                  <a:pt x="111396" y="79435"/>
                </a:lnTo>
                <a:lnTo>
                  <a:pt x="147527" y="52174"/>
                </a:lnTo>
                <a:lnTo>
                  <a:pt x="187339" y="30098"/>
                </a:lnTo>
                <a:lnTo>
                  <a:pt x="230331" y="13710"/>
                </a:lnTo>
                <a:lnTo>
                  <a:pt x="276002" y="3510"/>
                </a:lnTo>
                <a:lnTo>
                  <a:pt x="323849" y="0"/>
                </a:lnTo>
                <a:lnTo>
                  <a:pt x="371695" y="3510"/>
                </a:lnTo>
                <a:lnTo>
                  <a:pt x="417367" y="13710"/>
                </a:lnTo>
                <a:lnTo>
                  <a:pt x="460359" y="30098"/>
                </a:lnTo>
                <a:lnTo>
                  <a:pt x="500170" y="52174"/>
                </a:lnTo>
                <a:lnTo>
                  <a:pt x="536302" y="79435"/>
                </a:lnTo>
                <a:lnTo>
                  <a:pt x="568250" y="111380"/>
                </a:lnTo>
                <a:lnTo>
                  <a:pt x="595514" y="147510"/>
                </a:lnTo>
                <a:lnTo>
                  <a:pt x="617592" y="187323"/>
                </a:lnTo>
                <a:lnTo>
                  <a:pt x="633984" y="230319"/>
                </a:lnTo>
                <a:lnTo>
                  <a:pt x="644186" y="275994"/>
                </a:lnTo>
                <a:lnTo>
                  <a:pt x="647699" y="323849"/>
                </a:lnTo>
                <a:lnTo>
                  <a:pt x="644186" y="371704"/>
                </a:lnTo>
                <a:lnTo>
                  <a:pt x="633984" y="417379"/>
                </a:lnTo>
                <a:lnTo>
                  <a:pt x="617592" y="460374"/>
                </a:lnTo>
                <a:lnTo>
                  <a:pt x="595514" y="500187"/>
                </a:lnTo>
                <a:lnTo>
                  <a:pt x="568250" y="536317"/>
                </a:lnTo>
                <a:lnTo>
                  <a:pt x="536302" y="568262"/>
                </a:lnTo>
                <a:lnTo>
                  <a:pt x="500170" y="595523"/>
                </a:lnTo>
                <a:lnTo>
                  <a:pt x="460359" y="617599"/>
                </a:lnTo>
                <a:lnTo>
                  <a:pt x="417367" y="633987"/>
                </a:lnTo>
                <a:lnTo>
                  <a:pt x="371695" y="644187"/>
                </a:lnTo>
                <a:lnTo>
                  <a:pt x="323849" y="64769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49" cy="247649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4" cy="29527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49" cy="3009897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6940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rebuchet MS"/>
                <a:cs typeface="Trebuchet MS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2312870" y="1479429"/>
            <a:ext cx="4474210" cy="343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940" indent="-273050">
              <a:lnSpc>
                <a:spcPct val="100000"/>
              </a:lnSpc>
              <a:spcBef>
                <a:spcPts val="100"/>
              </a:spcBef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800">
              <a:latin typeface="Times New Roman"/>
              <a:cs typeface="Times New Roman"/>
            </a:endParaRPr>
          </a:p>
          <a:p>
            <a:pPr marL="281940" indent="-273050">
              <a:lnSpc>
                <a:spcPct val="100000"/>
              </a:lnSpc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800">
              <a:latin typeface="Times New Roman"/>
              <a:cs typeface="Times New Roman"/>
            </a:endParaRPr>
          </a:p>
          <a:p>
            <a:pPr marL="281940" indent="-273050">
              <a:lnSpc>
                <a:spcPct val="100000"/>
              </a:lnSpc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8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800">
              <a:latin typeface="Times New Roman"/>
              <a:cs typeface="Times New Roman"/>
            </a:endParaRPr>
          </a:p>
          <a:p>
            <a:pPr marL="281940" indent="-273050">
              <a:lnSpc>
                <a:spcPct val="100000"/>
              </a:lnSpc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800">
              <a:latin typeface="Times New Roman"/>
              <a:cs typeface="Times New Roman"/>
            </a:endParaRPr>
          </a:p>
          <a:p>
            <a:pPr marL="281940" indent="-273050">
              <a:lnSpc>
                <a:spcPct val="100000"/>
              </a:lnSpc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800">
              <a:latin typeface="Times New Roman"/>
              <a:cs typeface="Times New Roman"/>
            </a:endParaRPr>
          </a:p>
          <a:p>
            <a:pPr marL="281940" indent="-273050">
              <a:lnSpc>
                <a:spcPct val="100000"/>
              </a:lnSpc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800" spc="-1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800">
              <a:latin typeface="Times New Roman"/>
              <a:cs typeface="Times New Roman"/>
            </a:endParaRPr>
          </a:p>
          <a:p>
            <a:pPr marL="281940" indent="-273050">
              <a:lnSpc>
                <a:spcPct val="100000"/>
              </a:lnSpc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800">
              <a:latin typeface="Times New Roman"/>
              <a:cs typeface="Times New Roman"/>
            </a:endParaRPr>
          </a:p>
          <a:p>
            <a:pPr marL="281940" indent="-273050">
              <a:lnSpc>
                <a:spcPct val="100000"/>
              </a:lnSpc>
              <a:buSzPct val="96428"/>
              <a:buFont typeface="Calibri"/>
              <a:buAutoNum type="arabicPeriod"/>
              <a:tabLst>
                <a:tab pos="281940" algn="l"/>
              </a:tabLst>
            </a:pP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49" y="5895974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4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180974" y="0"/>
                  </a:lnTo>
                  <a:lnTo>
                    <a:pt x="180974" y="180974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49" cy="325754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1" y="550290"/>
            <a:ext cx="237998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-10" dirty="0">
                <a:latin typeface="Trebuchet MS"/>
                <a:cs typeface="Trebuchet MS"/>
              </a:rPr>
              <a:t>PROBLEM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4071" y="1197990"/>
            <a:ext cx="290576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b="1" spc="-90" dirty="0"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51225" y="1711767"/>
            <a:ext cx="5472430" cy="2799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Times New Roman"/>
                <a:cs typeface="Times New Roman"/>
              </a:rPr>
              <a:t>The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purpose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of</a:t>
            </a:r>
            <a:r>
              <a:rPr sz="2600" b="1" spc="-5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Full-</a:t>
            </a:r>
            <a:r>
              <a:rPr sz="2600" b="1" dirty="0">
                <a:latin typeface="Times New Roman"/>
                <a:cs typeface="Times New Roman"/>
              </a:rPr>
              <a:t>Time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Equivalent </a:t>
            </a:r>
            <a:r>
              <a:rPr sz="2600" b="1" dirty="0">
                <a:latin typeface="Times New Roman"/>
                <a:cs typeface="Times New Roman"/>
              </a:rPr>
              <a:t>(FTE)</a:t>
            </a:r>
            <a:r>
              <a:rPr sz="2600" b="1" spc="-2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is</a:t>
            </a:r>
            <a:r>
              <a:rPr sz="2600" b="1" spc="-2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to</a:t>
            </a:r>
            <a:r>
              <a:rPr sz="2600" b="1" spc="-1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standardize</a:t>
            </a:r>
            <a:r>
              <a:rPr sz="2600" b="1" spc="-25" dirty="0">
                <a:latin typeface="Times New Roman"/>
                <a:cs typeface="Times New Roman"/>
              </a:rPr>
              <a:t> the </a:t>
            </a:r>
            <a:r>
              <a:rPr sz="2600" b="1" dirty="0">
                <a:latin typeface="Times New Roman"/>
                <a:cs typeface="Times New Roman"/>
              </a:rPr>
              <a:t>measurement</a:t>
            </a:r>
            <a:r>
              <a:rPr sz="2600" b="1" spc="-3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of</a:t>
            </a:r>
            <a:r>
              <a:rPr sz="2600" b="1" spc="-3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employee</a:t>
            </a:r>
            <a:r>
              <a:rPr sz="2600" b="1" spc="-3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work</a:t>
            </a:r>
            <a:r>
              <a:rPr sz="2600" b="1" spc="-3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hours, </a:t>
            </a:r>
            <a:r>
              <a:rPr sz="2600" b="1" dirty="0">
                <a:latin typeface="Times New Roman"/>
                <a:cs typeface="Times New Roman"/>
              </a:rPr>
              <a:t>regardless</a:t>
            </a:r>
            <a:r>
              <a:rPr sz="2600" b="1" spc="-4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of</a:t>
            </a:r>
            <a:r>
              <a:rPr sz="2600" b="1" spc="-3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whether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they</a:t>
            </a:r>
            <a:r>
              <a:rPr sz="2600" b="1" spc="-30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work</a:t>
            </a:r>
            <a:endParaRPr sz="2600">
              <a:latin typeface="Times New Roman"/>
              <a:cs typeface="Times New Roman"/>
            </a:endParaRPr>
          </a:p>
          <a:p>
            <a:pPr marL="12700" marR="343535">
              <a:lnSpc>
                <a:spcPct val="100000"/>
              </a:lnSpc>
            </a:pPr>
            <a:r>
              <a:rPr sz="2600" b="1" spc="-10" dirty="0">
                <a:latin typeface="Times New Roman"/>
                <a:cs typeface="Times New Roman"/>
              </a:rPr>
              <a:t>full-</a:t>
            </a:r>
            <a:r>
              <a:rPr sz="2600" b="1" dirty="0">
                <a:latin typeface="Times New Roman"/>
                <a:cs typeface="Times New Roman"/>
              </a:rPr>
              <a:t>time</a:t>
            </a:r>
            <a:r>
              <a:rPr sz="2600" b="1" spc="-1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or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part-time,</a:t>
            </a:r>
            <a:r>
              <a:rPr sz="2600" b="1" spc="-1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in</a:t>
            </a:r>
            <a:r>
              <a:rPr sz="2600" b="1" spc="-1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order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to </a:t>
            </a:r>
            <a:r>
              <a:rPr sz="2600" b="1" dirty="0">
                <a:latin typeface="Times New Roman"/>
                <a:cs typeface="Times New Roman"/>
              </a:rPr>
              <a:t>better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manage,</a:t>
            </a:r>
            <a:r>
              <a:rPr sz="2600" b="1" spc="-2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allocate,</a:t>
            </a:r>
            <a:r>
              <a:rPr sz="2600" b="1" spc="-2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and</a:t>
            </a:r>
            <a:r>
              <a:rPr sz="2600" b="1" spc="-2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analyze </a:t>
            </a:r>
            <a:r>
              <a:rPr sz="2600" b="1" dirty="0">
                <a:latin typeface="Times New Roman"/>
                <a:cs typeface="Times New Roman"/>
              </a:rPr>
              <a:t>workforce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resources.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49" y="5895974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4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180974" y="0"/>
                  </a:lnTo>
                  <a:lnTo>
                    <a:pt x="180974" y="180974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4" cy="3809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3971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z="4250" dirty="0">
                <a:latin typeface="Trebuchet MS"/>
                <a:cs typeface="Trebuchet MS"/>
              </a:rPr>
              <a:t>PROJECT</a:t>
            </a:r>
            <a:r>
              <a:rPr sz="4250" spc="-310" dirty="0">
                <a:latin typeface="Trebuchet MS"/>
                <a:cs typeface="Trebuchet MS"/>
              </a:rPr>
              <a:t> </a:t>
            </a:r>
            <a:r>
              <a:rPr sz="4250" spc="-10" dirty="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06500" y="1932735"/>
            <a:ext cx="534606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0D0D0D"/>
                </a:solidFill>
                <a:latin typeface="Times New Roman"/>
                <a:cs typeface="Times New Roman"/>
              </a:rPr>
              <a:t>Employee</a:t>
            </a:r>
            <a:r>
              <a:rPr sz="3000" b="1" spc="-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D0D0D"/>
                </a:solidFill>
                <a:latin typeface="Times New Roman"/>
                <a:cs typeface="Times New Roman"/>
              </a:rPr>
              <a:t>analysis</a:t>
            </a:r>
            <a:r>
              <a:rPr sz="3000" b="1" spc="-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involves </a:t>
            </a:r>
            <a:r>
              <a:rPr sz="3000" b="1" dirty="0">
                <a:solidFill>
                  <a:srgbClr val="0D0D0D"/>
                </a:solidFill>
                <a:latin typeface="Times New Roman"/>
                <a:cs typeface="Times New Roman"/>
              </a:rPr>
              <a:t>examining</a:t>
            </a:r>
            <a:r>
              <a:rPr sz="3000" b="1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D0D0D"/>
                </a:solidFill>
                <a:latin typeface="Times New Roman"/>
                <a:cs typeface="Times New Roman"/>
              </a:rPr>
              <a:t>various</a:t>
            </a:r>
            <a:r>
              <a:rPr sz="3000" b="1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D0D0D"/>
                </a:solidFill>
                <a:latin typeface="Times New Roman"/>
                <a:cs typeface="Times New Roman"/>
              </a:rPr>
              <a:t>aspects</a:t>
            </a:r>
            <a:r>
              <a:rPr sz="3000" b="1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3000" b="1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000" b="1" spc="-25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30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workforce</a:t>
            </a:r>
            <a:r>
              <a:rPr sz="3000" b="1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3000" b="1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D0D0D"/>
                </a:solidFill>
                <a:latin typeface="Times New Roman"/>
                <a:cs typeface="Times New Roman"/>
              </a:rPr>
              <a:t>gain</a:t>
            </a:r>
            <a:r>
              <a:rPr sz="3000" b="1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D0D0D"/>
                </a:solidFill>
                <a:latin typeface="Times New Roman"/>
                <a:cs typeface="Times New Roman"/>
              </a:rPr>
              <a:t>insights</a:t>
            </a:r>
            <a:r>
              <a:rPr sz="3000" b="1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000" b="1" spc="-20" dirty="0">
                <a:solidFill>
                  <a:srgbClr val="0D0D0D"/>
                </a:solidFill>
                <a:latin typeface="Times New Roman"/>
                <a:cs typeface="Times New Roman"/>
              </a:rPr>
              <a:t>that </a:t>
            </a:r>
            <a:r>
              <a:rPr sz="3000" b="1" dirty="0">
                <a:solidFill>
                  <a:srgbClr val="0D0D0D"/>
                </a:solidFill>
                <a:latin typeface="Times New Roman"/>
                <a:cs typeface="Times New Roman"/>
              </a:rPr>
              <a:t>can</a:t>
            </a:r>
            <a:r>
              <a:rPr sz="3000" b="1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D0D0D"/>
                </a:solidFill>
                <a:latin typeface="Times New Roman"/>
                <a:cs typeface="Times New Roman"/>
              </a:rPr>
              <a:t>help</a:t>
            </a:r>
            <a:r>
              <a:rPr sz="3000" b="1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3000" b="1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D0D0D"/>
                </a:solidFill>
                <a:latin typeface="Times New Roman"/>
                <a:cs typeface="Times New Roman"/>
              </a:rPr>
              <a:t>decision</a:t>
            </a:r>
            <a:r>
              <a:rPr sz="3000" b="1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D0D0D"/>
                </a:solidFill>
                <a:latin typeface="Times New Roman"/>
                <a:cs typeface="Times New Roman"/>
              </a:rPr>
              <a:t>-</a:t>
            </a:r>
            <a:r>
              <a:rPr sz="3000" b="1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making, </a:t>
            </a:r>
            <a:r>
              <a:rPr sz="3000" b="1" dirty="0">
                <a:solidFill>
                  <a:srgbClr val="0D0D0D"/>
                </a:solidFill>
                <a:latin typeface="Times New Roman"/>
                <a:cs typeface="Times New Roman"/>
              </a:rPr>
              <a:t>improving</a:t>
            </a:r>
            <a:r>
              <a:rPr sz="3000" b="1" spc="-1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efficiency,</a:t>
            </a:r>
            <a:r>
              <a:rPr sz="3000" b="1" spc="-1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000" b="1" spc="-25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3000" b="1" dirty="0">
                <a:solidFill>
                  <a:srgbClr val="0D0D0D"/>
                </a:solidFill>
                <a:latin typeface="Times New Roman"/>
                <a:cs typeface="Times New Roman"/>
              </a:rPr>
              <a:t>enhancing</a:t>
            </a:r>
            <a:r>
              <a:rPr sz="3000" b="1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D0D0D"/>
                </a:solidFill>
                <a:latin typeface="Times New Roman"/>
                <a:cs typeface="Times New Roman"/>
              </a:rPr>
              <a:t>employee</a:t>
            </a:r>
            <a:r>
              <a:rPr sz="3000" b="1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satisfaction.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11" y="1105023"/>
            <a:ext cx="50088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rebuchet MS"/>
                <a:cs typeface="Trebuchet MS"/>
              </a:rPr>
              <a:t>WHO</a:t>
            </a:r>
            <a:r>
              <a:rPr sz="3200" spc="-22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ARE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END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USERS?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4403" y="2080400"/>
            <a:ext cx="6833870" cy="343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6409" indent="-473709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486409" algn="l"/>
              </a:tabLst>
            </a:pPr>
            <a:r>
              <a:rPr sz="3200" b="1" dirty="0">
                <a:latin typeface="Trebuchet MS"/>
                <a:cs typeface="Trebuchet MS"/>
              </a:rPr>
              <a:t>HUMAN</a:t>
            </a:r>
            <a:r>
              <a:rPr sz="3200" b="1" spc="-165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Trebuchet MS"/>
                <a:cs typeface="Trebuchet MS"/>
              </a:rPr>
              <a:t>RESOURCE</a:t>
            </a:r>
            <a:r>
              <a:rPr sz="3200" b="1" spc="-165" dirty="0">
                <a:latin typeface="Trebuchet MS"/>
                <a:cs typeface="Trebuchet MS"/>
              </a:rPr>
              <a:t> </a:t>
            </a:r>
            <a:r>
              <a:rPr sz="3200" b="1" spc="-10" dirty="0">
                <a:latin typeface="Trebuchet MS"/>
                <a:cs typeface="Trebuchet MS"/>
              </a:rPr>
              <a:t>DEPARTMENTS</a:t>
            </a:r>
            <a:endParaRPr sz="3200">
              <a:latin typeface="Trebuchet MS"/>
              <a:cs typeface="Trebuchet MS"/>
            </a:endParaRPr>
          </a:p>
          <a:p>
            <a:pPr marL="486409" indent="-473709">
              <a:lnSpc>
                <a:spcPct val="100000"/>
              </a:lnSpc>
              <a:buFont typeface="Arial MT"/>
              <a:buChar char="●"/>
              <a:tabLst>
                <a:tab pos="486409" algn="l"/>
              </a:tabLst>
            </a:pPr>
            <a:r>
              <a:rPr sz="3200" b="1" spc="-35" dirty="0">
                <a:latin typeface="Trebuchet MS"/>
                <a:cs typeface="Trebuchet MS"/>
              </a:rPr>
              <a:t>MANAGEMENT</a:t>
            </a:r>
            <a:r>
              <a:rPr sz="3200" b="1" spc="-229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Trebuchet MS"/>
                <a:cs typeface="Trebuchet MS"/>
              </a:rPr>
              <a:t>AND</a:t>
            </a:r>
            <a:r>
              <a:rPr sz="3200" b="1" spc="5" dirty="0">
                <a:latin typeface="Trebuchet MS"/>
                <a:cs typeface="Trebuchet MS"/>
              </a:rPr>
              <a:t> </a:t>
            </a:r>
            <a:r>
              <a:rPr sz="3200" b="1" spc="-10" dirty="0">
                <a:latin typeface="Trebuchet MS"/>
                <a:cs typeface="Trebuchet MS"/>
              </a:rPr>
              <a:t>LEADERSHIP</a:t>
            </a:r>
            <a:endParaRPr sz="3200">
              <a:latin typeface="Trebuchet MS"/>
              <a:cs typeface="Trebuchet MS"/>
            </a:endParaRPr>
          </a:p>
          <a:p>
            <a:pPr marL="486409" indent="-473709">
              <a:lnSpc>
                <a:spcPts val="3840"/>
              </a:lnSpc>
              <a:buFont typeface="Arial MT"/>
              <a:buChar char="●"/>
              <a:tabLst>
                <a:tab pos="486409" algn="l"/>
              </a:tabLst>
            </a:pPr>
            <a:r>
              <a:rPr sz="3200" b="1" dirty="0">
                <a:latin typeface="Trebuchet MS"/>
                <a:cs typeface="Trebuchet MS"/>
              </a:rPr>
              <a:t>TEAM</a:t>
            </a:r>
            <a:r>
              <a:rPr sz="3200" b="1" spc="-90" dirty="0">
                <a:latin typeface="Trebuchet MS"/>
                <a:cs typeface="Trebuchet MS"/>
              </a:rPr>
              <a:t> </a:t>
            </a:r>
            <a:r>
              <a:rPr sz="3200" b="1" spc="-20" dirty="0">
                <a:latin typeface="Trebuchet MS"/>
                <a:cs typeface="Trebuchet MS"/>
              </a:rPr>
              <a:t>LEADERS</a:t>
            </a:r>
            <a:r>
              <a:rPr sz="3200" b="1" spc="-220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Trebuchet MS"/>
                <a:cs typeface="Trebuchet MS"/>
              </a:rPr>
              <a:t>AND</a:t>
            </a:r>
            <a:r>
              <a:rPr sz="3200" b="1" spc="-75" dirty="0">
                <a:latin typeface="Trebuchet MS"/>
                <a:cs typeface="Trebuchet MS"/>
              </a:rPr>
              <a:t> </a:t>
            </a:r>
            <a:r>
              <a:rPr sz="3200" b="1" spc="-10" dirty="0">
                <a:latin typeface="Trebuchet MS"/>
                <a:cs typeface="Trebuchet MS"/>
              </a:rPr>
              <a:t>SUPERVISORS</a:t>
            </a:r>
            <a:endParaRPr sz="3200">
              <a:latin typeface="Trebuchet MS"/>
              <a:cs typeface="Trebuchet MS"/>
            </a:endParaRPr>
          </a:p>
          <a:p>
            <a:pPr marL="486409" indent="-473709">
              <a:lnSpc>
                <a:spcPct val="100000"/>
              </a:lnSpc>
              <a:buFont typeface="Arial MT"/>
              <a:buChar char="●"/>
              <a:tabLst>
                <a:tab pos="486409" algn="l"/>
              </a:tabLst>
            </a:pPr>
            <a:r>
              <a:rPr sz="3200" b="1" spc="-10" dirty="0">
                <a:latin typeface="Trebuchet MS"/>
                <a:cs typeface="Trebuchet MS"/>
              </a:rPr>
              <a:t>EMPLOYEES</a:t>
            </a:r>
            <a:endParaRPr sz="3200">
              <a:latin typeface="Trebuchet MS"/>
              <a:cs typeface="Trebuchet MS"/>
            </a:endParaRPr>
          </a:p>
          <a:p>
            <a:pPr marL="486409" indent="-473709">
              <a:lnSpc>
                <a:spcPct val="100000"/>
              </a:lnSpc>
              <a:buFont typeface="Arial MT"/>
              <a:buChar char="●"/>
              <a:tabLst>
                <a:tab pos="486409" algn="l"/>
              </a:tabLst>
            </a:pPr>
            <a:r>
              <a:rPr sz="3200" b="1" dirty="0">
                <a:latin typeface="Trebuchet MS"/>
                <a:cs typeface="Trebuchet MS"/>
              </a:rPr>
              <a:t>EXECUTIVE</a:t>
            </a:r>
            <a:r>
              <a:rPr sz="3200" b="1" spc="-210" dirty="0">
                <a:latin typeface="Trebuchet MS"/>
                <a:cs typeface="Trebuchet MS"/>
              </a:rPr>
              <a:t> </a:t>
            </a:r>
            <a:r>
              <a:rPr sz="3200" b="1" spc="-10" dirty="0">
                <a:latin typeface="Trebuchet MS"/>
                <a:cs typeface="Trebuchet MS"/>
              </a:rPr>
              <a:t>LEADERSHIP</a:t>
            </a:r>
            <a:endParaRPr sz="3200">
              <a:latin typeface="Trebuchet MS"/>
              <a:cs typeface="Trebuchet MS"/>
            </a:endParaRPr>
          </a:p>
          <a:p>
            <a:pPr marL="486409" indent="-473709">
              <a:lnSpc>
                <a:spcPts val="3840"/>
              </a:lnSpc>
              <a:buFont typeface="Arial MT"/>
              <a:buChar char="●"/>
              <a:tabLst>
                <a:tab pos="486409" algn="l"/>
              </a:tabLst>
            </a:pPr>
            <a:r>
              <a:rPr sz="3200" b="1" spc="-20" dirty="0">
                <a:latin typeface="Trebuchet MS"/>
                <a:cs typeface="Trebuchet MS"/>
              </a:rPr>
              <a:t>BUSINESS</a:t>
            </a:r>
            <a:r>
              <a:rPr sz="3200" b="1" spc="-195" dirty="0">
                <a:latin typeface="Trebuchet MS"/>
                <a:cs typeface="Trebuchet MS"/>
              </a:rPr>
              <a:t> </a:t>
            </a:r>
            <a:r>
              <a:rPr sz="3200" b="1" spc="-10" dirty="0">
                <a:latin typeface="Trebuchet MS"/>
                <a:cs typeface="Trebuchet MS"/>
              </a:rPr>
              <a:t>ANALYSTS</a:t>
            </a:r>
            <a:endParaRPr sz="3200">
              <a:latin typeface="Trebuchet MS"/>
              <a:cs typeface="Trebuchet MS"/>
            </a:endParaRPr>
          </a:p>
          <a:p>
            <a:pPr marL="486409" indent="-473709">
              <a:lnSpc>
                <a:spcPct val="100000"/>
              </a:lnSpc>
              <a:buFont typeface="Arial MT"/>
              <a:buChar char="●"/>
              <a:tabLst>
                <a:tab pos="486409" algn="l"/>
              </a:tabLst>
            </a:pPr>
            <a:r>
              <a:rPr sz="3200" b="1" spc="-10" dirty="0">
                <a:latin typeface="Trebuchet MS"/>
                <a:cs typeface="Trebuchet MS"/>
              </a:rPr>
              <a:t>RECRUITERS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4" cy="4857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234699" cy="26926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55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rebuchet MS"/>
                <a:cs typeface="Trebuchet MS"/>
              </a:rPr>
              <a:t>OUR</a:t>
            </a:r>
            <a:r>
              <a:rPr sz="3600" spc="-85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SOLUTION</a:t>
            </a:r>
            <a:r>
              <a:rPr sz="3600" spc="-27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AND</a:t>
            </a:r>
            <a:r>
              <a:rPr sz="3600" spc="-8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ITS</a:t>
            </a:r>
            <a:r>
              <a:rPr sz="3600" spc="-80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VALUE</a:t>
            </a:r>
            <a:r>
              <a:rPr sz="3600" spc="-85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PROPOSITION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62825" y="2253884"/>
            <a:ext cx="511238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0" dirty="0">
                <a:latin typeface="Times New Roman"/>
                <a:cs typeface="Times New Roman"/>
              </a:rPr>
              <a:t>FILTERING-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REMOVE</a:t>
            </a:r>
            <a:r>
              <a:rPr sz="2700" spc="-10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VALUES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 marR="386080">
              <a:lnSpc>
                <a:spcPct val="100000"/>
              </a:lnSpc>
            </a:pPr>
            <a:r>
              <a:rPr sz="2700" spc="-10" dirty="0">
                <a:latin typeface="Times New Roman"/>
                <a:cs typeface="Times New Roman"/>
              </a:rPr>
              <a:t>PIVOT</a:t>
            </a:r>
            <a:r>
              <a:rPr sz="2700" spc="-140" dirty="0">
                <a:latin typeface="Times New Roman"/>
                <a:cs typeface="Times New Roman"/>
              </a:rPr>
              <a:t> </a:t>
            </a:r>
            <a:r>
              <a:rPr sz="2700" spc="-50" dirty="0">
                <a:latin typeface="Times New Roman"/>
                <a:cs typeface="Times New Roman"/>
              </a:rPr>
              <a:t>TABLE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-</a:t>
            </a:r>
            <a:r>
              <a:rPr sz="2700" spc="-30" dirty="0">
                <a:latin typeface="Times New Roman"/>
                <a:cs typeface="Times New Roman"/>
              </a:rPr>
              <a:t> SUMMARY</a:t>
            </a:r>
            <a:r>
              <a:rPr sz="2700" spc="-14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OF </a:t>
            </a:r>
            <a:r>
              <a:rPr sz="2700" spc="-10" dirty="0">
                <a:latin typeface="Times New Roman"/>
                <a:cs typeface="Times New Roman"/>
              </a:rPr>
              <a:t>EMPLOYEE</a:t>
            </a:r>
            <a:r>
              <a:rPr sz="2700" spc="-114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PERFORMANCE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700" dirty="0">
                <a:latin typeface="Times New Roman"/>
                <a:cs typeface="Times New Roman"/>
              </a:rPr>
              <a:t>BAR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DIAGRAM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-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FINAL</a:t>
            </a:r>
            <a:r>
              <a:rPr sz="2700" spc="-120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Times New Roman"/>
                <a:cs typeface="Times New Roman"/>
              </a:rPr>
              <a:t>REPORT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632" y="348360"/>
            <a:ext cx="55848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rebuchet MS"/>
                <a:cs typeface="Trebuchet MS"/>
              </a:rPr>
              <a:t>Dataset</a:t>
            </a:r>
            <a:r>
              <a:rPr spc="-204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3000" y="1337507"/>
            <a:ext cx="7000875" cy="514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38925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69265" algn="l"/>
              </a:tabLst>
            </a:pPr>
            <a:r>
              <a:rPr sz="2100" b="1" spc="-10" dirty="0">
                <a:latin typeface="Times New Roman"/>
                <a:cs typeface="Times New Roman"/>
              </a:rPr>
              <a:t>EMPLOYEE</a:t>
            </a:r>
            <a:r>
              <a:rPr sz="2100" b="1" spc="-85" dirty="0">
                <a:latin typeface="Times New Roman"/>
                <a:cs typeface="Times New Roman"/>
              </a:rPr>
              <a:t> DATA</a:t>
            </a:r>
            <a:r>
              <a:rPr sz="2100" b="1" spc="-120" dirty="0">
                <a:latin typeface="Times New Roman"/>
                <a:cs typeface="Times New Roman"/>
              </a:rPr>
              <a:t> </a:t>
            </a:r>
            <a:r>
              <a:rPr sz="2100" b="1" spc="-30" dirty="0">
                <a:latin typeface="Times New Roman"/>
                <a:cs typeface="Times New Roman"/>
              </a:rPr>
              <a:t>SET-</a:t>
            </a:r>
            <a:r>
              <a:rPr sz="2100" b="1" spc="-4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NAN</a:t>
            </a:r>
            <a:r>
              <a:rPr sz="2100" b="1" spc="-45" dirty="0">
                <a:latin typeface="Times New Roman"/>
                <a:cs typeface="Times New Roman"/>
              </a:rPr>
              <a:t> </a:t>
            </a:r>
            <a:r>
              <a:rPr sz="2100" b="1" spc="-50" dirty="0">
                <a:latin typeface="Times New Roman"/>
                <a:cs typeface="Times New Roman"/>
              </a:rPr>
              <a:t>MUDHALVAN </a:t>
            </a:r>
            <a:r>
              <a:rPr sz="2100" b="1" spc="-10" dirty="0">
                <a:latin typeface="Times New Roman"/>
                <a:cs typeface="Times New Roman"/>
              </a:rPr>
              <a:t>PORTAL</a:t>
            </a:r>
            <a:endParaRPr sz="2100">
              <a:latin typeface="Times New Roman"/>
              <a:cs typeface="Times New Roman"/>
            </a:endParaRPr>
          </a:p>
          <a:p>
            <a:pPr marL="12700" marR="1957705" indent="456565">
              <a:lnSpc>
                <a:spcPct val="100000"/>
              </a:lnSpc>
              <a:buFont typeface="Arial"/>
              <a:buChar char="●"/>
              <a:tabLst>
                <a:tab pos="469265" algn="l"/>
              </a:tabLst>
            </a:pPr>
            <a:r>
              <a:rPr sz="2100" b="1" dirty="0">
                <a:latin typeface="Times New Roman"/>
                <a:cs typeface="Times New Roman"/>
              </a:rPr>
              <a:t>9</a:t>
            </a:r>
            <a:r>
              <a:rPr sz="2100" b="1" spc="-25" dirty="0">
                <a:latin typeface="Times New Roman"/>
                <a:cs typeface="Times New Roman"/>
              </a:rPr>
              <a:t> </a:t>
            </a:r>
            <a:r>
              <a:rPr sz="2100" b="1" spc="-20" dirty="0">
                <a:latin typeface="Times New Roman"/>
                <a:cs typeface="Times New Roman"/>
              </a:rPr>
              <a:t>FEATURES</a:t>
            </a:r>
            <a:r>
              <a:rPr sz="2100" b="1" spc="-2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IN</a:t>
            </a:r>
            <a:r>
              <a:rPr sz="2100" b="1" spc="-25" dirty="0">
                <a:latin typeface="Times New Roman"/>
                <a:cs typeface="Times New Roman"/>
              </a:rPr>
              <a:t> </a:t>
            </a:r>
            <a:r>
              <a:rPr sz="2100" b="1" spc="-10" dirty="0">
                <a:latin typeface="Times New Roman"/>
                <a:cs typeface="Times New Roman"/>
              </a:rPr>
              <a:t>EXCEL: EMPLOYEE</a:t>
            </a:r>
            <a:r>
              <a:rPr sz="2100" b="1" spc="-4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ID-</a:t>
            </a:r>
            <a:r>
              <a:rPr sz="2100" b="1" spc="-2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ALPHANUMERIC(TEXT) </a:t>
            </a:r>
            <a:r>
              <a:rPr sz="2100" b="1" dirty="0">
                <a:latin typeface="Times New Roman"/>
                <a:cs typeface="Times New Roman"/>
              </a:rPr>
              <a:t>NAME- </a:t>
            </a:r>
            <a:r>
              <a:rPr sz="2100" spc="-10" dirty="0">
                <a:latin typeface="Times New Roman"/>
                <a:cs typeface="Times New Roman"/>
              </a:rPr>
              <a:t>ALPHABETICAL(TEXT) </a:t>
            </a:r>
            <a:r>
              <a:rPr sz="2100" b="1" dirty="0">
                <a:latin typeface="Times New Roman"/>
                <a:cs typeface="Times New Roman"/>
              </a:rPr>
              <a:t>GENDER- </a:t>
            </a:r>
            <a:r>
              <a:rPr sz="2100" spc="-10" dirty="0">
                <a:latin typeface="Times New Roman"/>
                <a:cs typeface="Times New Roman"/>
              </a:rPr>
              <a:t>ALPHABETICAL(TEXT) </a:t>
            </a:r>
            <a:r>
              <a:rPr sz="2100" b="1" spc="-25" dirty="0">
                <a:latin typeface="Times New Roman"/>
                <a:cs typeface="Times New Roman"/>
              </a:rPr>
              <a:t>DEPARTMENT</a:t>
            </a:r>
            <a:r>
              <a:rPr sz="2100" b="1" spc="-60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-</a:t>
            </a:r>
            <a:r>
              <a:rPr sz="2100" b="1" spc="-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ALPHABETICAL(TEXT) </a:t>
            </a:r>
            <a:r>
              <a:rPr sz="2100" b="1" spc="-10" dirty="0">
                <a:latin typeface="Times New Roman"/>
                <a:cs typeface="Times New Roman"/>
              </a:rPr>
              <a:t>SALARY</a:t>
            </a:r>
            <a:r>
              <a:rPr sz="2100" b="1" spc="-100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-</a:t>
            </a:r>
            <a:r>
              <a:rPr sz="2100" b="1" spc="-2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NUMERICAL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b="1" spc="-40" dirty="0">
                <a:latin typeface="Times New Roman"/>
                <a:cs typeface="Times New Roman"/>
              </a:rPr>
              <a:t>START</a:t>
            </a:r>
            <a:r>
              <a:rPr sz="2100" b="1" spc="-85" dirty="0">
                <a:latin typeface="Times New Roman"/>
                <a:cs typeface="Times New Roman"/>
              </a:rPr>
              <a:t> </a:t>
            </a:r>
            <a:r>
              <a:rPr sz="2100" b="1" spc="-20" dirty="0">
                <a:latin typeface="Times New Roman"/>
                <a:cs typeface="Times New Roman"/>
              </a:rPr>
              <a:t>DATE</a:t>
            </a:r>
            <a:r>
              <a:rPr sz="2100" b="1" spc="-5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-</a:t>
            </a:r>
            <a:r>
              <a:rPr sz="2100" b="1" spc="-4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ALPHANUMERIC(TEXT)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b="1" dirty="0">
                <a:latin typeface="Times New Roman"/>
                <a:cs typeface="Times New Roman"/>
              </a:rPr>
              <a:t>FTE-</a:t>
            </a:r>
            <a:r>
              <a:rPr sz="2100" b="1" spc="-5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NUMERICAL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b="1" spc="-10" dirty="0">
                <a:latin typeface="Times New Roman"/>
                <a:cs typeface="Times New Roman"/>
              </a:rPr>
              <a:t>EMPLOYEE</a:t>
            </a:r>
            <a:r>
              <a:rPr sz="2100" b="1" spc="-80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TYPE-</a:t>
            </a:r>
            <a:r>
              <a:rPr sz="2100" b="1" spc="-2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ALPHABETICAL(TEXT)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b="1" spc="-10" dirty="0">
                <a:latin typeface="Times New Roman"/>
                <a:cs typeface="Times New Roman"/>
              </a:rPr>
              <a:t>EMPLOYEE</a:t>
            </a:r>
            <a:r>
              <a:rPr sz="2100" b="1" spc="-85" dirty="0">
                <a:latin typeface="Times New Roman"/>
                <a:cs typeface="Times New Roman"/>
              </a:rPr>
              <a:t> </a:t>
            </a:r>
            <a:r>
              <a:rPr sz="2100" b="1" spc="-10" dirty="0">
                <a:latin typeface="Times New Roman"/>
                <a:cs typeface="Times New Roman"/>
              </a:rPr>
              <a:t>LOCATION-</a:t>
            </a:r>
            <a:r>
              <a:rPr sz="2100" b="1" spc="-7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ALPHABETICAL(TEXT)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2100">
              <a:latin typeface="Times New Roman"/>
              <a:cs typeface="Times New Roman"/>
            </a:endParaRPr>
          </a:p>
          <a:p>
            <a:pPr marL="469265" indent="-389255">
              <a:lnSpc>
                <a:spcPct val="100000"/>
              </a:lnSpc>
              <a:buFont typeface="Arial"/>
              <a:buChar char="●"/>
              <a:tabLst>
                <a:tab pos="469265" algn="l"/>
              </a:tabLst>
            </a:pPr>
            <a:r>
              <a:rPr sz="2100" b="1" dirty="0">
                <a:latin typeface="Times New Roman"/>
                <a:cs typeface="Times New Roman"/>
              </a:rPr>
              <a:t>3</a:t>
            </a:r>
            <a:r>
              <a:rPr sz="2100" b="1" spc="-30" dirty="0">
                <a:latin typeface="Times New Roman"/>
                <a:cs typeface="Times New Roman"/>
              </a:rPr>
              <a:t> </a:t>
            </a:r>
            <a:r>
              <a:rPr sz="2100" b="1" spc="-20" dirty="0">
                <a:latin typeface="Times New Roman"/>
                <a:cs typeface="Times New Roman"/>
              </a:rPr>
              <a:t>FEATURES</a:t>
            </a:r>
            <a:r>
              <a:rPr sz="2100" b="1" spc="-35" dirty="0">
                <a:latin typeface="Times New Roman"/>
                <a:cs typeface="Times New Roman"/>
              </a:rPr>
              <a:t> </a:t>
            </a:r>
            <a:r>
              <a:rPr sz="2100" b="1" spc="-10" dirty="0">
                <a:latin typeface="Times New Roman"/>
                <a:cs typeface="Times New Roman"/>
              </a:rPr>
              <a:t>USED: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b="1" spc="-25" dirty="0">
                <a:latin typeface="Times New Roman"/>
                <a:cs typeface="Times New Roman"/>
              </a:rPr>
              <a:t>DEPARTMENT</a:t>
            </a:r>
            <a:r>
              <a:rPr sz="2100" b="1" spc="-60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-</a:t>
            </a:r>
            <a:r>
              <a:rPr sz="2100" b="1" spc="-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ALPHABETICAL(TEXT)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b="1" dirty="0">
                <a:latin typeface="Times New Roman"/>
                <a:cs typeface="Times New Roman"/>
              </a:rPr>
              <a:t>FTE-</a:t>
            </a:r>
            <a:r>
              <a:rPr sz="2100" b="1" spc="-5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NUMERICAL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b="1" spc="-10" dirty="0">
                <a:latin typeface="Times New Roman"/>
                <a:cs typeface="Times New Roman"/>
              </a:rPr>
              <a:t>EMPLOYEE</a:t>
            </a:r>
            <a:r>
              <a:rPr sz="2100" b="1" spc="-80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TYPE-</a:t>
            </a:r>
            <a:r>
              <a:rPr sz="2100" b="1" spc="-2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ALPHABETICAL(TEXT)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8976"/>
            <a:ext cx="1401445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26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25" dirty="0">
                <a:solidFill>
                  <a:srgbClr val="2D83C3"/>
                </a:solidFill>
                <a:latin typeface="Trebuchet MS"/>
                <a:cs typeface="Trebuchet MS"/>
              </a:rPr>
              <a:t>Re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1138" y="6467749"/>
            <a:ext cx="3346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solidFill>
                  <a:srgbClr val="2D83C3"/>
                </a:solidFill>
                <a:latin typeface="Trebuchet MS"/>
                <a:cs typeface="Trebuchet MS"/>
              </a:rPr>
              <a:t>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852549"/>
            <a:ext cx="2127049" cy="294829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928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z="4250" dirty="0">
                <a:latin typeface="Trebuchet MS"/>
                <a:cs typeface="Trebuchet MS"/>
              </a:rPr>
              <a:t>THE</a:t>
            </a:r>
            <a:r>
              <a:rPr sz="4250" spc="-30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"WOW"</a:t>
            </a:r>
            <a:r>
              <a:rPr sz="4250" spc="-25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IN</a:t>
            </a:r>
            <a:r>
              <a:rPr sz="4250" spc="-25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OUR</a:t>
            </a:r>
            <a:r>
              <a:rPr sz="4250" spc="-30" dirty="0">
                <a:latin typeface="Trebuchet MS"/>
                <a:cs typeface="Trebuchet MS"/>
              </a:rPr>
              <a:t> </a:t>
            </a:r>
            <a:r>
              <a:rPr sz="4250" spc="-10" dirty="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2617" y="6455049"/>
            <a:ext cx="990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4830" y="2019680"/>
            <a:ext cx="6005830" cy="3215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9120" marR="338455" indent="-567055" algn="just">
              <a:lnSpc>
                <a:spcPct val="114999"/>
              </a:lnSpc>
              <a:spcBef>
                <a:spcPts val="100"/>
              </a:spcBef>
              <a:buFont typeface="Yu Gothic"/>
              <a:buChar char="❖"/>
              <a:tabLst>
                <a:tab pos="581660" algn="l"/>
              </a:tabLst>
            </a:pPr>
            <a:r>
              <a:rPr sz="2600" b="1" dirty="0">
                <a:latin typeface="Times New Roman"/>
                <a:cs typeface="Times New Roman"/>
              </a:rPr>
              <a:t>Effective</a:t>
            </a:r>
            <a:r>
              <a:rPr sz="2600" b="1" spc="-5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data</a:t>
            </a:r>
            <a:r>
              <a:rPr sz="2600" b="1" spc="-4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visualization</a:t>
            </a:r>
            <a:r>
              <a:rPr sz="2600" b="1" spc="-5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makes</a:t>
            </a:r>
            <a:r>
              <a:rPr sz="2600" b="1" spc="-5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it 	</a:t>
            </a:r>
            <a:r>
              <a:rPr sz="2600" b="1" dirty="0">
                <a:latin typeface="Times New Roman"/>
                <a:cs typeface="Times New Roman"/>
              </a:rPr>
              <a:t>easier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to</a:t>
            </a:r>
            <a:r>
              <a:rPr sz="2600" b="1" spc="-3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present</a:t>
            </a:r>
            <a:r>
              <a:rPr sz="2600" b="1" spc="-2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complex</a:t>
            </a:r>
            <a:r>
              <a:rPr sz="2600" b="1" spc="-2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data</a:t>
            </a:r>
            <a:r>
              <a:rPr sz="2600" b="1" spc="-2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in</a:t>
            </a:r>
            <a:r>
              <a:rPr sz="2600" b="1" spc="-3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an 	</a:t>
            </a:r>
            <a:r>
              <a:rPr sz="2600" b="1" dirty="0">
                <a:latin typeface="Times New Roman"/>
                <a:cs typeface="Times New Roman"/>
              </a:rPr>
              <a:t>engaging</a:t>
            </a:r>
            <a:r>
              <a:rPr sz="2600" b="1" spc="-8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and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understandable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way.</a:t>
            </a:r>
            <a:endParaRPr sz="2600">
              <a:latin typeface="Times New Roman"/>
              <a:cs typeface="Times New Roman"/>
            </a:endParaRPr>
          </a:p>
          <a:p>
            <a:pPr marL="581660" marR="5080" indent="-569595">
              <a:lnSpc>
                <a:spcPct val="114999"/>
              </a:lnSpc>
              <a:buFont typeface="Yu Gothic"/>
              <a:buChar char="❖"/>
              <a:tabLst>
                <a:tab pos="581660" algn="l"/>
              </a:tabLst>
            </a:pPr>
            <a:r>
              <a:rPr sz="2600" b="1" spc="-45" dirty="0">
                <a:latin typeface="Times New Roman"/>
                <a:cs typeface="Times New Roman"/>
              </a:rPr>
              <a:t>Well-</a:t>
            </a:r>
            <a:r>
              <a:rPr sz="2600" b="1" dirty="0">
                <a:latin typeface="Times New Roman"/>
                <a:cs typeface="Times New Roman"/>
              </a:rPr>
              <a:t>presented</a:t>
            </a:r>
            <a:r>
              <a:rPr sz="2600" b="1" spc="-4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data</a:t>
            </a:r>
            <a:r>
              <a:rPr sz="2600" b="1" spc="-3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can</a:t>
            </a:r>
            <a:r>
              <a:rPr sz="2600" b="1" spc="-4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have</a:t>
            </a:r>
            <a:r>
              <a:rPr sz="2600" b="1" spc="-40" dirty="0">
                <a:latin typeface="Times New Roman"/>
                <a:cs typeface="Times New Roman"/>
              </a:rPr>
              <a:t> </a:t>
            </a:r>
            <a:r>
              <a:rPr sz="2600" b="1" spc="-50" dirty="0">
                <a:latin typeface="Times New Roman"/>
                <a:cs typeface="Times New Roman"/>
              </a:rPr>
              <a:t>a </a:t>
            </a:r>
            <a:r>
              <a:rPr sz="2600" b="1" dirty="0">
                <a:latin typeface="Times New Roman"/>
                <a:cs typeface="Times New Roman"/>
              </a:rPr>
              <a:t>significant</a:t>
            </a:r>
            <a:r>
              <a:rPr sz="2600" b="1" spc="-5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impact</a:t>
            </a:r>
            <a:r>
              <a:rPr sz="2600" b="1" spc="-5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on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decision-</a:t>
            </a:r>
            <a:r>
              <a:rPr sz="2600" b="1" spc="-10" dirty="0">
                <a:latin typeface="Times New Roman"/>
                <a:cs typeface="Times New Roman"/>
              </a:rPr>
              <a:t>makers, </a:t>
            </a:r>
            <a:r>
              <a:rPr sz="2600" b="1" dirty="0">
                <a:latin typeface="Times New Roman"/>
                <a:cs typeface="Times New Roman"/>
              </a:rPr>
              <a:t>helping</a:t>
            </a:r>
            <a:r>
              <a:rPr sz="2600" b="1" spc="-3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to</a:t>
            </a:r>
            <a:r>
              <a:rPr sz="2600" b="1" spc="-3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drive</a:t>
            </a:r>
            <a:r>
              <a:rPr sz="2600" b="1" spc="-4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change</a:t>
            </a:r>
            <a:r>
              <a:rPr sz="2600" b="1" spc="-3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and </a:t>
            </a:r>
            <a:r>
              <a:rPr sz="2600" b="1" spc="-10" dirty="0">
                <a:latin typeface="Times New Roman"/>
                <a:cs typeface="Times New Roman"/>
              </a:rPr>
              <a:t>innovation.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555</Words>
  <Application>Microsoft Office PowerPoint</Application>
  <PresentationFormat>Widescreen</PresentationFormat>
  <Paragraphs>137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Yu Gothic</vt:lpstr>
      <vt:lpstr>Arial</vt:lpstr>
      <vt:lpstr>Arial MT</vt:lpstr>
      <vt:lpstr>Calibri</vt:lpstr>
      <vt:lpstr>Times New Roman</vt:lpstr>
      <vt:lpstr>Trebuchet MS</vt:lpstr>
      <vt:lpstr>Office Theme</vt:lpstr>
      <vt:lpstr>Employee Data Analysis using Excel</vt:lpstr>
      <vt:lpstr>PROJECT TITLE</vt:lpstr>
      <vt:lpstr>AGENDA</vt:lpstr>
      <vt:lpstr>PROBLEM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PowerPoint Presentation</vt:lpstr>
      <vt:lpstr>RESULTS</vt:lpstr>
      <vt:lpstr>2. BAR DIAGRAM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Employee_Data_Analysis_2</dc:title>
  <dc:creator>Deetshetha</dc:creator>
  <cp:lastModifiedBy>Priya Deetshetha</cp:lastModifiedBy>
  <cp:revision>2</cp:revision>
  <dcterms:created xsi:type="dcterms:W3CDTF">2024-08-29T15:18:57Z</dcterms:created>
  <dcterms:modified xsi:type="dcterms:W3CDTF">2024-08-29T16:48:28Z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Google</vt:lpwstr>
  </property>
  <property fmtid="{D5CDD505-2E9C-101B-9397-08002B2CF9AE}" pid="4" name="LastSaved">
    <vt:filetime>2024-08-29T00:00:00Z</vt:filetime>
  </property>
</Properties>
</file>