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11847"/>
            <a:ext cx="389255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839470"/>
            <a:ext cx="95567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0060" y="1661795"/>
            <a:ext cx="6967220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7218" y="6469842"/>
            <a:ext cx="238759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360" y="-2565"/>
            <a:ext cx="63258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pc="-5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F0F0F"/>
                </a:solidFill>
                <a:latin typeface="Times New Roman"/>
                <a:cs typeface="Times New Roman"/>
              </a:rPr>
              <a:t>Data</a:t>
            </a:r>
            <a:r>
              <a:rPr dirty="0" spc="-5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F0F0F"/>
                </a:solidFill>
                <a:latin typeface="Times New Roman"/>
                <a:cs typeface="Times New Roman"/>
              </a:rPr>
              <a:t>Analysis</a:t>
            </a:r>
            <a:r>
              <a:rPr dirty="0" spc="-4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b="1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pc="-5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pc="-10" b="1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632646" y="3329393"/>
            <a:ext cx="828230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NAME:POOJA.B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NO:20660ADB6EB54A1BA244897FE4EBEA81,312208732 </a:t>
            </a:r>
            <a:r>
              <a:rPr dirty="0" sz="2400" spc="-30">
                <a:latin typeface="Calibri"/>
                <a:cs typeface="Calibri"/>
              </a:rPr>
              <a:t>DEPARTMENT:B.COM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COLLEGE:MEENAKSHI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COLLEGE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WOMEN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67017"/>
            <a:ext cx="3298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latin typeface="Trebuchet MS"/>
                <a:cs typeface="Trebuchet MS"/>
              </a:rPr>
              <a:t>MODELLING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62275" y="1878964"/>
            <a:ext cx="549656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8580" indent="210185">
              <a:lnSpc>
                <a:spcPct val="100000"/>
              </a:lnSpc>
              <a:spcBef>
                <a:spcPts val="105"/>
              </a:spcBef>
              <a:buChar char="●"/>
              <a:tabLst>
                <a:tab pos="222885" algn="l"/>
              </a:tabLst>
            </a:pPr>
            <a:r>
              <a:rPr dirty="0" sz="2000">
                <a:latin typeface="Calibri"/>
                <a:cs typeface="Calibri"/>
              </a:rPr>
              <a:t>STEP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DOWNLOAD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EMPLOYEE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5">
                <a:latin typeface="Calibri"/>
                <a:cs typeface="Calibri"/>
              </a:rPr>
              <a:t>DATASET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OPEN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EMPLOYEE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5">
                <a:latin typeface="Calibri"/>
                <a:cs typeface="Calibri"/>
              </a:rPr>
              <a:t>DATASET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EXCEL</a:t>
            </a:r>
            <a:endParaRPr sz="2000">
              <a:latin typeface="Calibri"/>
              <a:cs typeface="Calibri"/>
            </a:endParaRPr>
          </a:p>
          <a:p>
            <a:pPr marL="12700" marR="27051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.●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STEP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SELECT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0">
                <a:latin typeface="Calibri"/>
                <a:cs typeface="Calibri"/>
              </a:rPr>
              <a:t>DATA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CLICK</a:t>
            </a:r>
            <a:r>
              <a:rPr dirty="0" sz="2000" spc="-25">
                <a:latin typeface="Calibri"/>
                <a:cs typeface="Calibri"/>
              </a:rPr>
              <a:t> ON </a:t>
            </a:r>
            <a:r>
              <a:rPr dirty="0" sz="2000" spc="-100">
                <a:latin typeface="Calibri"/>
                <a:cs typeface="Calibri"/>
              </a:rPr>
              <a:t>DATA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CLICK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FILTER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.●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STEP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-</a:t>
            </a:r>
            <a:r>
              <a:rPr dirty="0" sz="2000" spc="-20">
                <a:latin typeface="Calibri"/>
                <a:cs typeface="Calibri"/>
              </a:rPr>
              <a:t>3FILTER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FTP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Z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.●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STEP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4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SELECT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ENTIRE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0">
                <a:latin typeface="Calibri"/>
                <a:cs typeface="Calibri"/>
              </a:rPr>
              <a:t>DATA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CLICK</a:t>
            </a:r>
            <a:r>
              <a:rPr dirty="0" sz="2000" spc="-25">
                <a:latin typeface="Calibri"/>
                <a:cs typeface="Calibri"/>
              </a:rPr>
              <a:t> ON </a:t>
            </a:r>
            <a:r>
              <a:rPr dirty="0" sz="2000">
                <a:latin typeface="Calibri"/>
                <a:cs typeface="Calibri"/>
              </a:rPr>
              <a:t>INSERT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CLICK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PIVOT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TABLE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CREATE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PIVOT TABLE.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19" y="360692"/>
            <a:ext cx="217995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latin typeface="Trebuchet MS"/>
                <a:cs typeface="Trebuchet MS"/>
              </a:rPr>
              <a:t>RESULT </a:t>
            </a:r>
            <a:r>
              <a:rPr dirty="0" sz="4800" spc="-50" b="1">
                <a:latin typeface="Trebuchet MS"/>
                <a:cs typeface="Trebuchet MS"/>
              </a:rPr>
              <a:t>S</a:t>
            </a:r>
            <a:endParaRPr sz="4800">
              <a:latin typeface="Trebuchet MS"/>
              <a:cs typeface="Trebuchet M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478280" y="2446782"/>
          <a:ext cx="7615555" cy="871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815"/>
                <a:gridCol w="1278255"/>
                <a:gridCol w="1146810"/>
                <a:gridCol w="1249680"/>
                <a:gridCol w="1257935"/>
                <a:gridCol w="1418589"/>
              </a:tblGrid>
              <a:tr h="435609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495425" algn="l"/>
                        </a:tabLst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FTE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Department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Employee</a:t>
                      </a:r>
                      <a:r>
                        <a:rPr dirty="0" sz="11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type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Engineering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4480">
                        <a:lnSpc>
                          <a:spcPct val="100000"/>
                        </a:lnSpc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Services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90525">
                        <a:lnSpc>
                          <a:spcPct val="100000"/>
                        </a:lnSpc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Support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Training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8989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lnB w="9525">
                      <a:solidFill>
                        <a:srgbClr val="8EA9DB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478280" y="3571398"/>
          <a:ext cx="7615555" cy="149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/>
                <a:gridCol w="1096645"/>
                <a:gridCol w="1253489"/>
                <a:gridCol w="1253489"/>
                <a:gridCol w="1253489"/>
                <a:gridCol w="1584324"/>
              </a:tblGrid>
              <a:tr h="287655">
                <a:tc>
                  <a:txBody>
                    <a:bodyPr/>
                    <a:lstStyle/>
                    <a:p>
                      <a:pPr marL="12700">
                        <a:lnSpc>
                          <a:spcPts val="105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Fixed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Term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105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105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3500">
                        <a:lnSpc>
                          <a:spcPts val="105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4135">
                        <a:lnSpc>
                          <a:spcPts val="105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ts val="105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35609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Permanent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/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/>
                </a:tc>
                <a:tc>
                  <a:txBody>
                    <a:bodyPr/>
                    <a:lstStyle/>
                    <a:p>
                      <a:pPr algn="ctr" marR="641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/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38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/>
                </a:tc>
              </a:tr>
              <a:tr h="33401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Temporary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13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3030">
                    <a:lnB w="9525">
                      <a:solidFill>
                        <a:srgbClr val="8EA9DB"/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98145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54990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Calibri"/>
                          <a:cs typeface="Calibri"/>
                        </a:rPr>
                        <a:t>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T w="9525">
                      <a:solidFill>
                        <a:srgbClr val="8EA9DB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3525">
              <a:lnSpc>
                <a:spcPct val="100000"/>
              </a:lnSpc>
              <a:spcBef>
                <a:spcPts val="105"/>
              </a:spcBef>
            </a:pPr>
            <a:r>
              <a:rPr dirty="0"/>
              <a:t>PIE</a:t>
            </a:r>
            <a:r>
              <a:rPr dirty="0" spc="-35"/>
              <a:t> </a:t>
            </a:r>
            <a:r>
              <a:rPr dirty="0" spc="-20"/>
              <a:t>CHART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316922" y="2139632"/>
            <a:ext cx="4143375" cy="3521710"/>
            <a:chOff x="3316922" y="2139632"/>
            <a:chExt cx="4143375" cy="3521710"/>
          </a:xfrm>
        </p:grpSpPr>
        <p:sp>
          <p:nvSpPr>
            <p:cNvPr id="4" name="object 4" descr=""/>
            <p:cNvSpPr/>
            <p:nvPr/>
          </p:nvSpPr>
          <p:spPr>
            <a:xfrm>
              <a:off x="3316922" y="2139632"/>
              <a:ext cx="4143375" cy="3521710"/>
            </a:xfrm>
            <a:custGeom>
              <a:avLst/>
              <a:gdLst/>
              <a:ahLst/>
              <a:cxnLst/>
              <a:rect l="l" t="t" r="r" b="b"/>
              <a:pathLst>
                <a:path w="4143375" h="3521710">
                  <a:moveTo>
                    <a:pt x="4138612" y="3521709"/>
                  </a:moveTo>
                  <a:lnTo>
                    <a:pt x="4762" y="3521709"/>
                  </a:lnTo>
                  <a:lnTo>
                    <a:pt x="3289" y="3521481"/>
                  </a:lnTo>
                  <a:lnTo>
                    <a:pt x="1968" y="3520795"/>
                  </a:lnTo>
                  <a:lnTo>
                    <a:pt x="914" y="3519741"/>
                  </a:lnTo>
                  <a:lnTo>
                    <a:pt x="228" y="3518420"/>
                  </a:lnTo>
                  <a:lnTo>
                    <a:pt x="0" y="3516947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138612" y="0"/>
                  </a:lnTo>
                  <a:lnTo>
                    <a:pt x="4143374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512184"/>
                  </a:lnTo>
                  <a:lnTo>
                    <a:pt x="4762" y="3512184"/>
                  </a:lnTo>
                  <a:lnTo>
                    <a:pt x="9525" y="3516947"/>
                  </a:lnTo>
                  <a:lnTo>
                    <a:pt x="4143374" y="3516947"/>
                  </a:lnTo>
                  <a:lnTo>
                    <a:pt x="4143146" y="3518420"/>
                  </a:lnTo>
                  <a:lnTo>
                    <a:pt x="4142460" y="3519741"/>
                  </a:lnTo>
                  <a:lnTo>
                    <a:pt x="4141406" y="3520795"/>
                  </a:lnTo>
                  <a:lnTo>
                    <a:pt x="4140085" y="3521481"/>
                  </a:lnTo>
                  <a:lnTo>
                    <a:pt x="4138612" y="3521709"/>
                  </a:lnTo>
                  <a:close/>
                </a:path>
                <a:path w="4143375" h="3521710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4143375" h="3521710">
                  <a:moveTo>
                    <a:pt x="4133849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4133849" y="4762"/>
                  </a:lnTo>
                  <a:lnTo>
                    <a:pt x="4133849" y="9524"/>
                  </a:lnTo>
                  <a:close/>
                </a:path>
                <a:path w="4143375" h="3521710">
                  <a:moveTo>
                    <a:pt x="4133849" y="3516947"/>
                  </a:moveTo>
                  <a:lnTo>
                    <a:pt x="4133849" y="4762"/>
                  </a:lnTo>
                  <a:lnTo>
                    <a:pt x="4138612" y="9524"/>
                  </a:lnTo>
                  <a:lnTo>
                    <a:pt x="4143374" y="9524"/>
                  </a:lnTo>
                  <a:lnTo>
                    <a:pt x="4143374" y="3512184"/>
                  </a:lnTo>
                  <a:lnTo>
                    <a:pt x="4138612" y="3512184"/>
                  </a:lnTo>
                  <a:lnTo>
                    <a:pt x="4133849" y="3516947"/>
                  </a:lnTo>
                  <a:close/>
                </a:path>
                <a:path w="4143375" h="3521710">
                  <a:moveTo>
                    <a:pt x="4143374" y="9524"/>
                  </a:moveTo>
                  <a:lnTo>
                    <a:pt x="4138612" y="9524"/>
                  </a:lnTo>
                  <a:lnTo>
                    <a:pt x="4133849" y="4762"/>
                  </a:lnTo>
                  <a:lnTo>
                    <a:pt x="4143374" y="4762"/>
                  </a:lnTo>
                  <a:lnTo>
                    <a:pt x="4143374" y="9524"/>
                  </a:lnTo>
                  <a:close/>
                </a:path>
                <a:path w="4143375" h="3521710">
                  <a:moveTo>
                    <a:pt x="9525" y="3516947"/>
                  </a:moveTo>
                  <a:lnTo>
                    <a:pt x="4762" y="3512184"/>
                  </a:lnTo>
                  <a:lnTo>
                    <a:pt x="9525" y="3512184"/>
                  </a:lnTo>
                  <a:lnTo>
                    <a:pt x="9525" y="3516947"/>
                  </a:lnTo>
                  <a:close/>
                </a:path>
                <a:path w="4143375" h="3521710">
                  <a:moveTo>
                    <a:pt x="4133849" y="3516947"/>
                  </a:moveTo>
                  <a:lnTo>
                    <a:pt x="9525" y="3516947"/>
                  </a:lnTo>
                  <a:lnTo>
                    <a:pt x="9525" y="3512184"/>
                  </a:lnTo>
                  <a:lnTo>
                    <a:pt x="4133849" y="3512184"/>
                  </a:lnTo>
                  <a:lnTo>
                    <a:pt x="4133849" y="3516947"/>
                  </a:lnTo>
                  <a:close/>
                </a:path>
                <a:path w="4143375" h="3521710">
                  <a:moveTo>
                    <a:pt x="4143374" y="3516947"/>
                  </a:moveTo>
                  <a:lnTo>
                    <a:pt x="4133849" y="3516947"/>
                  </a:lnTo>
                  <a:lnTo>
                    <a:pt x="4138612" y="3512184"/>
                  </a:lnTo>
                  <a:lnTo>
                    <a:pt x="4143374" y="3512184"/>
                  </a:lnTo>
                  <a:lnTo>
                    <a:pt x="4143374" y="351694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0335" y="2953512"/>
              <a:ext cx="3096767" cy="198881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998084" y="2955277"/>
              <a:ext cx="1234440" cy="722630"/>
            </a:xfrm>
            <a:custGeom>
              <a:avLst/>
              <a:gdLst/>
              <a:ahLst/>
              <a:cxnLst/>
              <a:rect l="l" t="t" r="r" b="b"/>
              <a:pathLst>
                <a:path w="1234439" h="722629">
                  <a:moveTo>
                    <a:pt x="0" y="722274"/>
                  </a:moveTo>
                  <a:lnTo>
                    <a:pt x="0" y="0"/>
                  </a:lnTo>
                  <a:lnTo>
                    <a:pt x="46761" y="342"/>
                  </a:lnTo>
                  <a:lnTo>
                    <a:pt x="93154" y="1371"/>
                  </a:lnTo>
                  <a:lnTo>
                    <a:pt x="139179" y="3047"/>
                  </a:lnTo>
                  <a:lnTo>
                    <a:pt x="184823" y="5397"/>
                  </a:lnTo>
                  <a:lnTo>
                    <a:pt x="230060" y="8381"/>
                  </a:lnTo>
                  <a:lnTo>
                    <a:pt x="274878" y="12014"/>
                  </a:lnTo>
                  <a:lnTo>
                    <a:pt x="319252" y="16281"/>
                  </a:lnTo>
                  <a:lnTo>
                    <a:pt x="363181" y="21158"/>
                  </a:lnTo>
                  <a:lnTo>
                    <a:pt x="406641" y="26644"/>
                  </a:lnTo>
                  <a:lnTo>
                    <a:pt x="449618" y="32740"/>
                  </a:lnTo>
                  <a:lnTo>
                    <a:pt x="492086" y="39433"/>
                  </a:lnTo>
                  <a:lnTo>
                    <a:pt x="534035" y="46710"/>
                  </a:lnTo>
                  <a:lnTo>
                    <a:pt x="575449" y="54559"/>
                  </a:lnTo>
                  <a:lnTo>
                    <a:pt x="616305" y="62979"/>
                  </a:lnTo>
                  <a:lnTo>
                    <a:pt x="656577" y="71958"/>
                  </a:lnTo>
                  <a:lnTo>
                    <a:pt x="696277" y="81495"/>
                  </a:lnTo>
                  <a:lnTo>
                    <a:pt x="735342" y="91566"/>
                  </a:lnTo>
                  <a:lnTo>
                    <a:pt x="773785" y="102184"/>
                  </a:lnTo>
                  <a:lnTo>
                    <a:pt x="811580" y="113334"/>
                  </a:lnTo>
                  <a:lnTo>
                    <a:pt x="848702" y="124993"/>
                  </a:lnTo>
                  <a:lnTo>
                    <a:pt x="885139" y="137172"/>
                  </a:lnTo>
                  <a:lnTo>
                    <a:pt x="955840" y="163042"/>
                  </a:lnTo>
                  <a:lnTo>
                    <a:pt x="1056182" y="205498"/>
                  </a:lnTo>
                  <a:lnTo>
                    <a:pt x="1119022" y="236143"/>
                  </a:lnTo>
                  <a:lnTo>
                    <a:pt x="1178394" y="268604"/>
                  </a:lnTo>
                  <a:lnTo>
                    <a:pt x="1234109" y="302818"/>
                  </a:lnTo>
                  <a:lnTo>
                    <a:pt x="0" y="722274"/>
                  </a:lnTo>
                  <a:close/>
                </a:path>
              </a:pathLst>
            </a:custGeom>
            <a:solidFill>
              <a:srgbClr val="578B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25989" y="3258159"/>
              <a:ext cx="3018790" cy="1223010"/>
            </a:xfrm>
            <a:custGeom>
              <a:avLst/>
              <a:gdLst/>
              <a:ahLst/>
              <a:cxnLst/>
              <a:rect l="l" t="t" r="r" b="b"/>
              <a:pathLst>
                <a:path w="3018790" h="1223010">
                  <a:moveTo>
                    <a:pt x="1472006" y="1222400"/>
                  </a:moveTo>
                  <a:lnTo>
                    <a:pt x="1406994" y="1221739"/>
                  </a:lnTo>
                  <a:lnTo>
                    <a:pt x="1342631" y="1219771"/>
                  </a:lnTo>
                  <a:lnTo>
                    <a:pt x="1278991" y="1216520"/>
                  </a:lnTo>
                  <a:lnTo>
                    <a:pt x="1216152" y="1212024"/>
                  </a:lnTo>
                  <a:lnTo>
                    <a:pt x="1154150" y="1206296"/>
                  </a:lnTo>
                  <a:lnTo>
                    <a:pt x="1093076" y="1199362"/>
                  </a:lnTo>
                  <a:lnTo>
                    <a:pt x="1032954" y="1191260"/>
                  </a:lnTo>
                  <a:lnTo>
                    <a:pt x="973874" y="1182014"/>
                  </a:lnTo>
                  <a:lnTo>
                    <a:pt x="915885" y="1171651"/>
                  </a:lnTo>
                  <a:lnTo>
                    <a:pt x="859027" y="1160195"/>
                  </a:lnTo>
                  <a:lnTo>
                    <a:pt x="803389" y="1147699"/>
                  </a:lnTo>
                  <a:lnTo>
                    <a:pt x="748995" y="1134160"/>
                  </a:lnTo>
                  <a:lnTo>
                    <a:pt x="695921" y="1119632"/>
                  </a:lnTo>
                  <a:lnTo>
                    <a:pt x="644194" y="1104138"/>
                  </a:lnTo>
                  <a:lnTo>
                    <a:pt x="593890" y="1087716"/>
                  </a:lnTo>
                  <a:lnTo>
                    <a:pt x="545058" y="1070368"/>
                  </a:lnTo>
                  <a:lnTo>
                    <a:pt x="497738" y="1052156"/>
                  </a:lnTo>
                  <a:lnTo>
                    <a:pt x="451967" y="1033106"/>
                  </a:lnTo>
                  <a:lnTo>
                    <a:pt x="407822" y="1013231"/>
                  </a:lnTo>
                  <a:lnTo>
                    <a:pt x="365328" y="992568"/>
                  </a:lnTo>
                  <a:lnTo>
                    <a:pt x="324535" y="971168"/>
                  </a:lnTo>
                  <a:lnTo>
                    <a:pt x="285496" y="949032"/>
                  </a:lnTo>
                  <a:lnTo>
                    <a:pt x="248234" y="926211"/>
                  </a:lnTo>
                  <a:lnTo>
                    <a:pt x="212801" y="902715"/>
                  </a:lnTo>
                  <a:lnTo>
                    <a:pt x="179247" y="878598"/>
                  </a:lnTo>
                  <a:lnTo>
                    <a:pt x="147612" y="853884"/>
                  </a:lnTo>
                  <a:lnTo>
                    <a:pt x="117919" y="828598"/>
                  </a:lnTo>
                  <a:lnTo>
                    <a:pt x="64528" y="776414"/>
                  </a:lnTo>
                  <a:lnTo>
                    <a:pt x="19392" y="722299"/>
                  </a:lnTo>
                  <a:lnTo>
                    <a:pt x="0" y="694588"/>
                  </a:lnTo>
                  <a:lnTo>
                    <a:pt x="1472095" y="419392"/>
                  </a:lnTo>
                  <a:lnTo>
                    <a:pt x="2706141" y="0"/>
                  </a:lnTo>
                  <a:lnTo>
                    <a:pt x="2738691" y="22009"/>
                  </a:lnTo>
                  <a:lnTo>
                    <a:pt x="2769717" y="44640"/>
                  </a:lnTo>
                  <a:lnTo>
                    <a:pt x="2827045" y="91757"/>
                  </a:lnTo>
                  <a:lnTo>
                    <a:pt x="2877705" y="141211"/>
                  </a:lnTo>
                  <a:lnTo>
                    <a:pt x="2921317" y="192900"/>
                  </a:lnTo>
                  <a:lnTo>
                    <a:pt x="2957449" y="246684"/>
                  </a:lnTo>
                  <a:lnTo>
                    <a:pt x="2985655" y="302463"/>
                  </a:lnTo>
                  <a:lnTo>
                    <a:pt x="3005505" y="360095"/>
                  </a:lnTo>
                  <a:lnTo>
                    <a:pt x="3016542" y="419455"/>
                  </a:lnTo>
                  <a:lnTo>
                    <a:pt x="3018739" y="458698"/>
                  </a:lnTo>
                  <a:lnTo>
                    <a:pt x="3016923" y="497636"/>
                  </a:lnTo>
                  <a:lnTo>
                    <a:pt x="3011144" y="536219"/>
                  </a:lnTo>
                  <a:lnTo>
                    <a:pt x="3001467" y="574370"/>
                  </a:lnTo>
                  <a:lnTo>
                    <a:pt x="2987954" y="612063"/>
                  </a:lnTo>
                  <a:lnTo>
                    <a:pt x="2970669" y="649211"/>
                  </a:lnTo>
                  <a:lnTo>
                    <a:pt x="2949689" y="685787"/>
                  </a:lnTo>
                  <a:lnTo>
                    <a:pt x="2925076" y="721690"/>
                  </a:lnTo>
                  <a:lnTo>
                    <a:pt x="2896908" y="756894"/>
                  </a:lnTo>
                  <a:lnTo>
                    <a:pt x="2865247" y="791324"/>
                  </a:lnTo>
                  <a:lnTo>
                    <a:pt x="2830182" y="824915"/>
                  </a:lnTo>
                  <a:lnTo>
                    <a:pt x="2791777" y="857605"/>
                  </a:lnTo>
                  <a:lnTo>
                    <a:pt x="2750146" y="889330"/>
                  </a:lnTo>
                  <a:lnTo>
                    <a:pt x="2705328" y="920038"/>
                  </a:lnTo>
                  <a:lnTo>
                    <a:pt x="2657449" y="949642"/>
                  </a:lnTo>
                  <a:lnTo>
                    <a:pt x="2606586" y="978090"/>
                  </a:lnTo>
                  <a:lnTo>
                    <a:pt x="2552827" y="1005319"/>
                  </a:lnTo>
                  <a:lnTo>
                    <a:pt x="2496273" y="1031252"/>
                  </a:lnTo>
                  <a:lnTo>
                    <a:pt x="2437028" y="1055827"/>
                  </a:lnTo>
                  <a:lnTo>
                    <a:pt x="2375179" y="1078979"/>
                  </a:lnTo>
                  <a:lnTo>
                    <a:pt x="2310841" y="1100645"/>
                  </a:lnTo>
                  <a:lnTo>
                    <a:pt x="2244128" y="1120762"/>
                  </a:lnTo>
                  <a:lnTo>
                    <a:pt x="2175141" y="1139266"/>
                  </a:lnTo>
                  <a:lnTo>
                    <a:pt x="2104009" y="1156068"/>
                  </a:lnTo>
                  <a:lnTo>
                    <a:pt x="2030831" y="1171130"/>
                  </a:lnTo>
                  <a:lnTo>
                    <a:pt x="1955736" y="1184389"/>
                  </a:lnTo>
                  <a:lnTo>
                    <a:pt x="1878850" y="1195755"/>
                  </a:lnTo>
                  <a:lnTo>
                    <a:pt x="1800301" y="1205204"/>
                  </a:lnTo>
                  <a:lnTo>
                    <a:pt x="1720202" y="1212646"/>
                  </a:lnTo>
                  <a:lnTo>
                    <a:pt x="1638706" y="1218031"/>
                  </a:lnTo>
                  <a:lnTo>
                    <a:pt x="1555927" y="1221295"/>
                  </a:lnTo>
                  <a:lnTo>
                    <a:pt x="1514106" y="1222121"/>
                  </a:lnTo>
                  <a:lnTo>
                    <a:pt x="1472006" y="1222400"/>
                  </a:lnTo>
                  <a:close/>
                </a:path>
              </a:pathLst>
            </a:custGeom>
            <a:solidFill>
              <a:srgbClr val="CE58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451656" y="2955010"/>
              <a:ext cx="1546860" cy="997585"/>
            </a:xfrm>
            <a:custGeom>
              <a:avLst/>
              <a:gdLst/>
              <a:ahLst/>
              <a:cxnLst/>
              <a:rect l="l" t="t" r="r" b="b"/>
              <a:pathLst>
                <a:path w="1546860" h="997585">
                  <a:moveTo>
                    <a:pt x="74675" y="997369"/>
                  </a:moveTo>
                  <a:lnTo>
                    <a:pt x="54711" y="964399"/>
                  </a:lnTo>
                  <a:lnTo>
                    <a:pt x="23875" y="897026"/>
                  </a:lnTo>
                  <a:lnTo>
                    <a:pt x="5511" y="828052"/>
                  </a:lnTo>
                  <a:lnTo>
                    <a:pt x="0" y="757770"/>
                  </a:lnTo>
                  <a:lnTo>
                    <a:pt x="2159" y="722249"/>
                  </a:lnTo>
                  <a:lnTo>
                    <a:pt x="8356" y="683221"/>
                  </a:lnTo>
                  <a:lnTo>
                    <a:pt x="18389" y="644918"/>
                  </a:lnTo>
                  <a:lnTo>
                    <a:pt x="32143" y="607364"/>
                  </a:lnTo>
                  <a:lnTo>
                    <a:pt x="49491" y="570611"/>
                  </a:lnTo>
                  <a:lnTo>
                    <a:pt x="70294" y="534682"/>
                  </a:lnTo>
                  <a:lnTo>
                    <a:pt x="94424" y="499617"/>
                  </a:lnTo>
                  <a:lnTo>
                    <a:pt x="121780" y="465454"/>
                  </a:lnTo>
                  <a:lnTo>
                    <a:pt x="152234" y="432219"/>
                  </a:lnTo>
                  <a:lnTo>
                    <a:pt x="185661" y="399961"/>
                  </a:lnTo>
                  <a:lnTo>
                    <a:pt x="221957" y="368693"/>
                  </a:lnTo>
                  <a:lnTo>
                    <a:pt x="261010" y="338454"/>
                  </a:lnTo>
                  <a:lnTo>
                    <a:pt x="302704" y="309283"/>
                  </a:lnTo>
                  <a:lnTo>
                    <a:pt x="346951" y="281216"/>
                  </a:lnTo>
                  <a:lnTo>
                    <a:pt x="393623" y="254279"/>
                  </a:lnTo>
                  <a:lnTo>
                    <a:pt x="442633" y="228498"/>
                  </a:lnTo>
                  <a:lnTo>
                    <a:pt x="493890" y="203923"/>
                  </a:lnTo>
                  <a:lnTo>
                    <a:pt x="547281" y="180555"/>
                  </a:lnTo>
                  <a:lnTo>
                    <a:pt x="602716" y="158457"/>
                  </a:lnTo>
                  <a:lnTo>
                    <a:pt x="660120" y="137655"/>
                  </a:lnTo>
                  <a:lnTo>
                    <a:pt x="719378" y="118173"/>
                  </a:lnTo>
                  <a:lnTo>
                    <a:pt x="780414" y="100037"/>
                  </a:lnTo>
                  <a:lnTo>
                    <a:pt x="843152" y="83299"/>
                  </a:lnTo>
                  <a:lnTo>
                    <a:pt x="907503" y="67983"/>
                  </a:lnTo>
                  <a:lnTo>
                    <a:pt x="973378" y="54127"/>
                  </a:lnTo>
                  <a:lnTo>
                    <a:pt x="1040714" y="41757"/>
                  </a:lnTo>
                  <a:lnTo>
                    <a:pt x="1109433" y="30911"/>
                  </a:lnTo>
                  <a:lnTo>
                    <a:pt x="1179449" y="21640"/>
                  </a:lnTo>
                  <a:lnTo>
                    <a:pt x="1250696" y="13957"/>
                  </a:lnTo>
                  <a:lnTo>
                    <a:pt x="1323111" y="7912"/>
                  </a:lnTo>
                  <a:lnTo>
                    <a:pt x="1396619" y="3543"/>
                  </a:lnTo>
                  <a:lnTo>
                    <a:pt x="1471142" y="901"/>
                  </a:lnTo>
                  <a:lnTo>
                    <a:pt x="1546631" y="0"/>
                  </a:lnTo>
                  <a:lnTo>
                    <a:pt x="1546428" y="722541"/>
                  </a:lnTo>
                  <a:lnTo>
                    <a:pt x="74675" y="997369"/>
                  </a:lnTo>
                  <a:close/>
                </a:path>
              </a:pathLst>
            </a:custGeom>
            <a:solidFill>
              <a:srgbClr val="A0C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11950" y="3686492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74295" y="74295"/>
                  </a:moveTo>
                  <a:lnTo>
                    <a:pt x="0" y="74295"/>
                  </a:lnTo>
                  <a:lnTo>
                    <a:pt x="0" y="0"/>
                  </a:lnTo>
                  <a:lnTo>
                    <a:pt x="74295" y="0"/>
                  </a:lnTo>
                  <a:lnTo>
                    <a:pt x="74295" y="7429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11950" y="3862387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74295" y="74295"/>
                  </a:moveTo>
                  <a:lnTo>
                    <a:pt x="0" y="74295"/>
                  </a:lnTo>
                  <a:lnTo>
                    <a:pt x="0" y="0"/>
                  </a:lnTo>
                  <a:lnTo>
                    <a:pt x="74295" y="0"/>
                  </a:lnTo>
                  <a:lnTo>
                    <a:pt x="74295" y="7429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11950" y="4038282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74295" y="74295"/>
                  </a:moveTo>
                  <a:lnTo>
                    <a:pt x="0" y="74295"/>
                  </a:lnTo>
                  <a:lnTo>
                    <a:pt x="0" y="0"/>
                  </a:lnTo>
                  <a:lnTo>
                    <a:pt x="74295" y="0"/>
                  </a:lnTo>
                  <a:lnTo>
                    <a:pt x="74295" y="74295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811009" y="3597275"/>
            <a:ext cx="544195" cy="553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82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Fixed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Term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Permanent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Temporary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14" name="object 14" descr=""/>
            <p:cNvSpPr/>
            <p:nvPr/>
          </p:nvSpPr>
          <p:spPr>
            <a:xfrm>
              <a:off x="3316922" y="2139632"/>
              <a:ext cx="4143375" cy="3521710"/>
            </a:xfrm>
            <a:custGeom>
              <a:avLst/>
              <a:gdLst/>
              <a:ahLst/>
              <a:cxnLst/>
              <a:rect l="l" t="t" r="r" b="b"/>
              <a:pathLst>
                <a:path w="4143375" h="3521710">
                  <a:moveTo>
                    <a:pt x="4138612" y="3521709"/>
                  </a:moveTo>
                  <a:lnTo>
                    <a:pt x="4762" y="3521709"/>
                  </a:lnTo>
                  <a:lnTo>
                    <a:pt x="3289" y="3521481"/>
                  </a:lnTo>
                  <a:lnTo>
                    <a:pt x="1968" y="3520795"/>
                  </a:lnTo>
                  <a:lnTo>
                    <a:pt x="914" y="3519741"/>
                  </a:lnTo>
                  <a:lnTo>
                    <a:pt x="228" y="3518420"/>
                  </a:lnTo>
                  <a:lnTo>
                    <a:pt x="0" y="3516947"/>
                  </a:lnTo>
                  <a:lnTo>
                    <a:pt x="0" y="4762"/>
                  </a:lnTo>
                  <a:lnTo>
                    <a:pt x="4762" y="0"/>
                  </a:lnTo>
                  <a:lnTo>
                    <a:pt x="4138612" y="0"/>
                  </a:lnTo>
                  <a:lnTo>
                    <a:pt x="4143374" y="4762"/>
                  </a:lnTo>
                  <a:lnTo>
                    <a:pt x="9525" y="4762"/>
                  </a:lnTo>
                  <a:lnTo>
                    <a:pt x="4762" y="9524"/>
                  </a:lnTo>
                  <a:lnTo>
                    <a:pt x="9525" y="9524"/>
                  </a:lnTo>
                  <a:lnTo>
                    <a:pt x="9525" y="3512184"/>
                  </a:lnTo>
                  <a:lnTo>
                    <a:pt x="4762" y="3512184"/>
                  </a:lnTo>
                  <a:lnTo>
                    <a:pt x="9525" y="3516947"/>
                  </a:lnTo>
                  <a:lnTo>
                    <a:pt x="4143374" y="3516947"/>
                  </a:lnTo>
                  <a:lnTo>
                    <a:pt x="4143146" y="3518420"/>
                  </a:lnTo>
                  <a:lnTo>
                    <a:pt x="4142460" y="3519741"/>
                  </a:lnTo>
                  <a:lnTo>
                    <a:pt x="4141406" y="3520795"/>
                  </a:lnTo>
                  <a:lnTo>
                    <a:pt x="4140085" y="3521481"/>
                  </a:lnTo>
                  <a:lnTo>
                    <a:pt x="4138612" y="3521709"/>
                  </a:lnTo>
                  <a:close/>
                </a:path>
                <a:path w="4143375" h="3521710">
                  <a:moveTo>
                    <a:pt x="9525" y="9524"/>
                  </a:moveTo>
                  <a:lnTo>
                    <a:pt x="4762" y="9524"/>
                  </a:lnTo>
                  <a:lnTo>
                    <a:pt x="9525" y="4762"/>
                  </a:lnTo>
                  <a:lnTo>
                    <a:pt x="9525" y="9524"/>
                  </a:lnTo>
                  <a:close/>
                </a:path>
                <a:path w="4143375" h="3521710">
                  <a:moveTo>
                    <a:pt x="4133849" y="9524"/>
                  </a:moveTo>
                  <a:lnTo>
                    <a:pt x="9525" y="9524"/>
                  </a:lnTo>
                  <a:lnTo>
                    <a:pt x="9525" y="4762"/>
                  </a:lnTo>
                  <a:lnTo>
                    <a:pt x="4133849" y="4762"/>
                  </a:lnTo>
                  <a:lnTo>
                    <a:pt x="4133849" y="9524"/>
                  </a:lnTo>
                  <a:close/>
                </a:path>
                <a:path w="4143375" h="3521710">
                  <a:moveTo>
                    <a:pt x="4133849" y="3516947"/>
                  </a:moveTo>
                  <a:lnTo>
                    <a:pt x="4133849" y="4762"/>
                  </a:lnTo>
                  <a:lnTo>
                    <a:pt x="4138612" y="9524"/>
                  </a:lnTo>
                  <a:lnTo>
                    <a:pt x="4143374" y="9524"/>
                  </a:lnTo>
                  <a:lnTo>
                    <a:pt x="4143374" y="3512184"/>
                  </a:lnTo>
                  <a:lnTo>
                    <a:pt x="4138612" y="3512184"/>
                  </a:lnTo>
                  <a:lnTo>
                    <a:pt x="4133849" y="3516947"/>
                  </a:lnTo>
                  <a:close/>
                </a:path>
                <a:path w="4143375" h="3521710">
                  <a:moveTo>
                    <a:pt x="4143374" y="9524"/>
                  </a:moveTo>
                  <a:lnTo>
                    <a:pt x="4138612" y="9524"/>
                  </a:lnTo>
                  <a:lnTo>
                    <a:pt x="4133849" y="4762"/>
                  </a:lnTo>
                  <a:lnTo>
                    <a:pt x="4143374" y="4762"/>
                  </a:lnTo>
                  <a:lnTo>
                    <a:pt x="4143374" y="9524"/>
                  </a:lnTo>
                  <a:close/>
                </a:path>
                <a:path w="4143375" h="3521710">
                  <a:moveTo>
                    <a:pt x="9525" y="3516947"/>
                  </a:moveTo>
                  <a:lnTo>
                    <a:pt x="4762" y="3512184"/>
                  </a:lnTo>
                  <a:lnTo>
                    <a:pt x="9525" y="3512184"/>
                  </a:lnTo>
                  <a:lnTo>
                    <a:pt x="9525" y="3516947"/>
                  </a:lnTo>
                  <a:close/>
                </a:path>
                <a:path w="4143375" h="3521710">
                  <a:moveTo>
                    <a:pt x="4133849" y="3516947"/>
                  </a:moveTo>
                  <a:lnTo>
                    <a:pt x="9525" y="3516947"/>
                  </a:lnTo>
                  <a:lnTo>
                    <a:pt x="9525" y="3512184"/>
                  </a:lnTo>
                  <a:lnTo>
                    <a:pt x="4133849" y="3512184"/>
                  </a:lnTo>
                  <a:lnTo>
                    <a:pt x="4133849" y="3516947"/>
                  </a:lnTo>
                  <a:close/>
                </a:path>
                <a:path w="4143375" h="3521710">
                  <a:moveTo>
                    <a:pt x="4143374" y="3516947"/>
                  </a:moveTo>
                  <a:lnTo>
                    <a:pt x="4133849" y="3516947"/>
                  </a:lnTo>
                  <a:lnTo>
                    <a:pt x="4138612" y="3512184"/>
                  </a:lnTo>
                  <a:lnTo>
                    <a:pt x="4143374" y="3512184"/>
                  </a:lnTo>
                  <a:lnTo>
                    <a:pt x="4143374" y="351694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50"/>
              <a:t> </a:t>
            </a:r>
            <a:r>
              <a:rPr dirty="0"/>
              <a:t>dataset</a:t>
            </a:r>
            <a:r>
              <a:rPr dirty="0" spc="-30"/>
              <a:t> </a:t>
            </a:r>
            <a:r>
              <a:rPr dirty="0"/>
              <a:t>reveals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overall</a:t>
            </a:r>
            <a:r>
              <a:rPr dirty="0" spc="-35"/>
              <a:t> </a:t>
            </a:r>
            <a:r>
              <a:rPr dirty="0"/>
              <a:t>composition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25"/>
              <a:t>the </a:t>
            </a:r>
            <a:r>
              <a:rPr dirty="0"/>
              <a:t>workforce,</a:t>
            </a:r>
            <a:r>
              <a:rPr dirty="0" spc="-55"/>
              <a:t> </a:t>
            </a:r>
            <a:r>
              <a:rPr dirty="0"/>
              <a:t>including</a:t>
            </a:r>
            <a:r>
              <a:rPr dirty="0" spc="-55"/>
              <a:t> </a:t>
            </a:r>
            <a:r>
              <a:rPr dirty="0"/>
              <a:t>demographics</a:t>
            </a:r>
            <a:r>
              <a:rPr dirty="0" spc="-55"/>
              <a:t> </a:t>
            </a:r>
            <a:r>
              <a:rPr dirty="0"/>
              <a:t>such</a:t>
            </a:r>
            <a:r>
              <a:rPr dirty="0" spc="-55"/>
              <a:t> </a:t>
            </a:r>
            <a:r>
              <a:rPr dirty="0"/>
              <a:t>as</a:t>
            </a:r>
            <a:r>
              <a:rPr dirty="0" spc="-55"/>
              <a:t> </a:t>
            </a:r>
            <a:r>
              <a:rPr dirty="0" spc="-10"/>
              <a:t>gender, </a:t>
            </a:r>
            <a:r>
              <a:rPr dirty="0"/>
              <a:t>salary,</a:t>
            </a:r>
            <a:r>
              <a:rPr dirty="0" spc="-35"/>
              <a:t> </a:t>
            </a:r>
            <a:r>
              <a:rPr dirty="0"/>
              <a:t>employee</a:t>
            </a:r>
            <a:r>
              <a:rPr dirty="0" spc="-35"/>
              <a:t> </a:t>
            </a:r>
            <a:r>
              <a:rPr dirty="0"/>
              <a:t>type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work</a:t>
            </a:r>
            <a:r>
              <a:rPr dirty="0" spc="-30"/>
              <a:t> </a:t>
            </a:r>
            <a:r>
              <a:rPr dirty="0"/>
              <a:t>location</a:t>
            </a:r>
            <a:r>
              <a:rPr dirty="0" spc="-30"/>
              <a:t> </a:t>
            </a:r>
            <a:r>
              <a:rPr dirty="0" spc="-20"/>
              <a:t>This </a:t>
            </a:r>
            <a:r>
              <a:rPr dirty="0"/>
              <a:t>information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crucial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understanding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10"/>
              <a:t>diversity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experience</a:t>
            </a:r>
            <a:r>
              <a:rPr dirty="0" spc="-40"/>
              <a:t> </a:t>
            </a:r>
            <a:r>
              <a:rPr dirty="0"/>
              <a:t>level</a:t>
            </a:r>
            <a:r>
              <a:rPr dirty="0" spc="-40"/>
              <a:t> </a:t>
            </a:r>
            <a:r>
              <a:rPr dirty="0"/>
              <a:t>within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organization.</a:t>
            </a:r>
          </a:p>
          <a:p>
            <a:pPr marL="12700" marR="241935" indent="76200">
              <a:lnSpc>
                <a:spcPct val="100000"/>
              </a:lnSpc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analysis</a:t>
            </a:r>
            <a:r>
              <a:rPr dirty="0" spc="-35"/>
              <a:t> </a:t>
            </a:r>
            <a:r>
              <a:rPr dirty="0"/>
              <a:t>aids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workforce</a:t>
            </a:r>
            <a:r>
              <a:rPr dirty="0" spc="-45"/>
              <a:t> </a:t>
            </a:r>
            <a:r>
              <a:rPr dirty="0"/>
              <a:t>planning</a:t>
            </a:r>
            <a:r>
              <a:rPr dirty="0" spc="-35"/>
              <a:t> </a:t>
            </a:r>
            <a:r>
              <a:rPr dirty="0" spc="-25"/>
              <a:t>by </a:t>
            </a:r>
            <a:r>
              <a:rPr dirty="0"/>
              <a:t>forecasting</a:t>
            </a:r>
            <a:r>
              <a:rPr dirty="0" spc="-45"/>
              <a:t> </a:t>
            </a:r>
            <a:r>
              <a:rPr dirty="0"/>
              <a:t>future</a:t>
            </a:r>
            <a:r>
              <a:rPr dirty="0" spc="-50"/>
              <a:t> </a:t>
            </a:r>
            <a:r>
              <a:rPr dirty="0"/>
              <a:t>staffing</a:t>
            </a:r>
            <a:r>
              <a:rPr dirty="0" spc="-40"/>
              <a:t> </a:t>
            </a:r>
            <a:r>
              <a:rPr dirty="0"/>
              <a:t>needs</a:t>
            </a:r>
            <a:r>
              <a:rPr dirty="0" spc="-45"/>
              <a:t> </a:t>
            </a:r>
            <a:r>
              <a:rPr dirty="0"/>
              <a:t>based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 spc="-10"/>
              <a:t>current </a:t>
            </a:r>
            <a:r>
              <a:rPr dirty="0"/>
              <a:t>trends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organizational</a:t>
            </a:r>
            <a:r>
              <a:rPr dirty="0" spc="-55"/>
              <a:t> </a:t>
            </a:r>
            <a:r>
              <a:rPr dirty="0"/>
              <a:t>growth</a:t>
            </a:r>
            <a:r>
              <a:rPr dirty="0" spc="-50"/>
              <a:t> </a:t>
            </a:r>
            <a:r>
              <a:rPr dirty="0"/>
              <a:t>projections.</a:t>
            </a:r>
            <a:r>
              <a:rPr dirty="0" spc="-50"/>
              <a:t> </a:t>
            </a:r>
            <a:r>
              <a:rPr dirty="0" spc="-20"/>
              <a:t>This </a:t>
            </a:r>
            <a:r>
              <a:rPr dirty="0"/>
              <a:t>enables</a:t>
            </a:r>
            <a:r>
              <a:rPr dirty="0" spc="-45"/>
              <a:t> </a:t>
            </a:r>
            <a:r>
              <a:rPr dirty="0"/>
              <a:t>better</a:t>
            </a:r>
            <a:r>
              <a:rPr dirty="0" spc="-50"/>
              <a:t> </a:t>
            </a:r>
            <a:r>
              <a:rPr dirty="0"/>
              <a:t>preparation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scaling</a:t>
            </a:r>
            <a:r>
              <a:rPr dirty="0" spc="-40"/>
              <a:t> </a:t>
            </a:r>
            <a:r>
              <a:rPr dirty="0"/>
              <a:t>operations</a:t>
            </a:r>
            <a:r>
              <a:rPr dirty="0" spc="-45"/>
              <a:t> </a:t>
            </a:r>
            <a:r>
              <a:rPr dirty="0" spc="-25"/>
              <a:t>or </a:t>
            </a:r>
            <a:r>
              <a:rPr dirty="0"/>
              <a:t>restructuring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 spc="-10"/>
              <a:t>workforce.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8060" y="398144"/>
            <a:ext cx="24479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C</a:t>
            </a:r>
            <a:r>
              <a:rPr dirty="0" spc="-20" b="1">
                <a:latin typeface="Cambria"/>
                <a:cs typeface="Cambria"/>
              </a:rPr>
              <a:t>ONCLUSION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b="1">
                <a:latin typeface="Trebuchet MS"/>
                <a:cs typeface="Trebuchet MS"/>
              </a:rPr>
              <a:t>PROJECT</a:t>
            </a:r>
            <a:r>
              <a:rPr dirty="0" sz="4250" spc="-120" b="1">
                <a:latin typeface="Trebuchet MS"/>
                <a:cs typeface="Trebuchet MS"/>
              </a:rPr>
              <a:t> </a:t>
            </a:r>
            <a:r>
              <a:rPr dirty="0" sz="4250" spc="-10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296263" y="2121369"/>
            <a:ext cx="775462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3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F0F0F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6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F0F0F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400" spc="-9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5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0" y="6829425"/>
                </a:moveTo>
                <a:lnTo>
                  <a:pt x="12192000" y="6829425"/>
                </a:lnTo>
                <a:lnTo>
                  <a:pt x="12192000" y="0"/>
                </a:lnTo>
                <a:lnTo>
                  <a:pt x="0" y="0"/>
                </a:lnTo>
                <a:lnTo>
                  <a:pt x="0" y="6829425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 descr="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4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5" y="421259"/>
            <a:ext cx="23526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latin typeface="Trebuchet MS"/>
                <a:cs typeface="Trebuchet MS"/>
              </a:rPr>
              <a:t>AGENDA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588552" y="1480312"/>
            <a:ext cx="4471035" cy="343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indent="-26987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8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800">
              <a:latin typeface="Times New Roman"/>
              <a:cs typeface="Times New Roman"/>
            </a:endParaRPr>
          </a:p>
          <a:p>
            <a:pPr marL="12700" marR="1230630" indent="-3810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8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Description 6.Modelling</a:t>
            </a:r>
            <a:r>
              <a:rPr dirty="0" sz="2800" spc="-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12700" marR="882650">
              <a:lnSpc>
                <a:spcPct val="100000"/>
              </a:lnSpc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dirty="0" sz="2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Discussion 8.Conclusion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072" y="556640"/>
            <a:ext cx="391287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523365">
              <a:lnSpc>
                <a:spcPct val="100000"/>
              </a:lnSpc>
              <a:spcBef>
                <a:spcPts val="100"/>
              </a:spcBef>
            </a:pPr>
            <a:r>
              <a:rPr dirty="0" sz="4250" spc="-10" b="1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  <a:p>
            <a:pPr algn="ctr" marL="901700">
              <a:lnSpc>
                <a:spcPct val="100000"/>
              </a:lnSpc>
            </a:pPr>
            <a:r>
              <a:rPr dirty="0" sz="4250" spc="-10" b="1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12101" y="2216632"/>
            <a:ext cx="7044690" cy="2585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Full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Equivalent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(FTE)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provides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standarized </a:t>
            </a:r>
            <a:r>
              <a:rPr dirty="0" sz="2800">
                <a:latin typeface="Calibri"/>
                <a:cs typeface="Calibri"/>
              </a:rPr>
              <a:t>Measure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workforce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capacity,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allowing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10">
                <a:latin typeface="Calibri"/>
                <a:cs typeface="Calibri"/>
              </a:rPr>
              <a:t>Accurate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comparison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employee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contributions Regardless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individual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work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hours.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helps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Budgeting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financial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planning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quantifying </a:t>
            </a:r>
            <a:r>
              <a:rPr dirty="0" sz="2800">
                <a:latin typeface="Calibri"/>
                <a:cs typeface="Calibri"/>
              </a:rPr>
              <a:t>Labour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cost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determining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staffing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9775" y="811212"/>
            <a:ext cx="354965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234440">
              <a:lnSpc>
                <a:spcPct val="100000"/>
              </a:lnSpc>
              <a:spcBef>
                <a:spcPts val="100"/>
              </a:spcBef>
            </a:pPr>
            <a:r>
              <a:rPr dirty="0" sz="4250" spc="-10" b="1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algn="ctr" marL="901700">
              <a:lnSpc>
                <a:spcPct val="100000"/>
              </a:lnSpc>
            </a:pPr>
            <a:r>
              <a:rPr dirty="0" sz="4250" spc="-10" b="1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72782" y="2399029"/>
            <a:ext cx="706120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4549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Datasetare</a:t>
            </a:r>
            <a:r>
              <a:rPr dirty="0" sz="24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crucial</a:t>
            </a:r>
            <a:r>
              <a:rPr dirty="0" sz="24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2400" spc="-9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making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informed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decision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2400" spc="-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dirty="0" sz="2400" spc="-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accurate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-4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relevant</a:t>
            </a:r>
            <a:r>
              <a:rPr dirty="0" sz="2400" spc="-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information.</a:t>
            </a:r>
            <a:endParaRPr sz="2400">
              <a:latin typeface="Times New Roman"/>
              <a:cs typeface="Times New Roman"/>
            </a:endParaRPr>
          </a:p>
          <a:p>
            <a:pPr marL="88900" marR="5080" indent="-76200">
              <a:lnSpc>
                <a:spcPct val="100000"/>
              </a:lnSpc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They</a:t>
            </a:r>
            <a:r>
              <a:rPr dirty="0" sz="24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help</a:t>
            </a:r>
            <a:r>
              <a:rPr dirty="0" sz="24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uncover</a:t>
            </a:r>
            <a:r>
              <a:rPr dirty="0" sz="2400" spc="-1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insights,identify</a:t>
            </a:r>
            <a:r>
              <a:rPr dirty="0" sz="24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trends</a:t>
            </a:r>
            <a:r>
              <a:rPr dirty="0" sz="24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predict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future</a:t>
            </a:r>
            <a:r>
              <a:rPr dirty="0" sz="2400" spc="-1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outcomes.which</a:t>
            </a:r>
            <a:r>
              <a:rPr dirty="0" sz="2400" spc="-9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enhances</a:t>
            </a:r>
            <a:r>
              <a:rPr dirty="0" sz="2400" spc="-9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strategic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2400" spc="-2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analyzing</a:t>
            </a:r>
            <a:r>
              <a:rPr dirty="0" sz="2400" spc="-2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data,</a:t>
            </a:r>
            <a:r>
              <a:rPr dirty="0" sz="2400" spc="-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organizations</a:t>
            </a:r>
            <a:endParaRPr sz="2400">
              <a:latin typeface="Times New Roman"/>
              <a:cs typeface="Times New Roman"/>
            </a:endParaRPr>
          </a:p>
          <a:p>
            <a:pPr marL="12700" marR="682625">
              <a:lnSpc>
                <a:spcPct val="100000"/>
              </a:lnSpc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dirty="0" sz="24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optimize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processes,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reduce</a:t>
            </a:r>
            <a:r>
              <a:rPr dirty="0" sz="2400" spc="-6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cost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improve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Products</a:t>
            </a:r>
            <a:r>
              <a:rPr dirty="0" sz="2400" spc="-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or</a:t>
            </a:r>
            <a:r>
              <a:rPr dirty="0" sz="2400" spc="-1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service.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323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Trebuchet MS"/>
                <a:cs typeface="Trebuchet MS"/>
              </a:rPr>
              <a:t>WHO</a:t>
            </a:r>
            <a:r>
              <a:rPr dirty="0" spc="-5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ARE</a:t>
            </a:r>
            <a:r>
              <a:rPr dirty="0" spc="-4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THE</a:t>
            </a:r>
            <a:r>
              <a:rPr dirty="0" spc="-40" b="1">
                <a:latin typeface="Trebuchet MS"/>
                <a:cs typeface="Trebuchet MS"/>
              </a:rPr>
              <a:t> </a:t>
            </a:r>
            <a:r>
              <a:rPr dirty="0" b="1">
                <a:latin typeface="Trebuchet MS"/>
                <a:cs typeface="Trebuchet MS"/>
              </a:rPr>
              <a:t>END</a:t>
            </a:r>
            <a:r>
              <a:rPr dirty="0" spc="-35" b="1">
                <a:latin typeface="Trebuchet MS"/>
                <a:cs typeface="Trebuchet MS"/>
              </a:rPr>
              <a:t> </a:t>
            </a:r>
            <a:r>
              <a:rPr dirty="0" spc="-10" b="1">
                <a:latin typeface="Trebuchet MS"/>
                <a:cs typeface="Trebuchet MS"/>
              </a:rPr>
              <a:t>USERS?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02005" y="2154554"/>
            <a:ext cx="459803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.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HUMAN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RESOURCE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DEPARTMENTS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.MANAGEMENT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LEADERSHIP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30" b="1">
                <a:latin typeface="Calibri"/>
                <a:cs typeface="Calibri"/>
              </a:rPr>
              <a:t>.TEAM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LEADERS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SUPERVISIORS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.EMPLOYEES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.EXECUTIVE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LEADERSHIP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.BUSINESS</a:t>
            </a:r>
            <a:r>
              <a:rPr dirty="0" sz="2400" spc="-11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ANALYSTS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.RECRUITERS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4930" algn="l"/>
              </a:tabLst>
            </a:pPr>
            <a:r>
              <a:rPr dirty="0" sz="3600" b="1">
                <a:latin typeface="Trebuchet MS"/>
                <a:cs typeface="Trebuchet MS"/>
              </a:rPr>
              <a:t>OUR</a:t>
            </a:r>
            <a:r>
              <a:rPr dirty="0" sz="3600" spc="-45" b="1">
                <a:latin typeface="Trebuchet MS"/>
                <a:cs typeface="Trebuchet MS"/>
              </a:rPr>
              <a:t> </a:t>
            </a:r>
            <a:r>
              <a:rPr dirty="0" sz="3600" b="1">
                <a:latin typeface="Trebuchet MS"/>
                <a:cs typeface="Trebuchet MS"/>
              </a:rPr>
              <a:t>SOLUTION</a:t>
            </a:r>
            <a:r>
              <a:rPr dirty="0" sz="3600" spc="-40" b="1">
                <a:latin typeface="Trebuchet MS"/>
                <a:cs typeface="Trebuchet MS"/>
              </a:rPr>
              <a:t> </a:t>
            </a:r>
            <a:r>
              <a:rPr dirty="0" sz="3600" b="1">
                <a:latin typeface="Trebuchet MS"/>
                <a:cs typeface="Trebuchet MS"/>
              </a:rPr>
              <a:t>AND</a:t>
            </a:r>
            <a:r>
              <a:rPr dirty="0" sz="3600" spc="-40" b="1">
                <a:latin typeface="Trebuchet MS"/>
                <a:cs typeface="Trebuchet MS"/>
              </a:rPr>
              <a:t> </a:t>
            </a:r>
            <a:r>
              <a:rPr dirty="0" sz="3600" spc="-25" b="1">
                <a:latin typeface="Trebuchet MS"/>
                <a:cs typeface="Trebuchet MS"/>
              </a:rPr>
              <a:t>ITS</a:t>
            </a:r>
            <a:r>
              <a:rPr dirty="0" sz="3600" b="1">
                <a:latin typeface="Trebuchet MS"/>
                <a:cs typeface="Trebuchet MS"/>
              </a:rPr>
              <a:t>	VALUE</a:t>
            </a:r>
            <a:r>
              <a:rPr dirty="0" sz="3600" spc="-25" b="1">
                <a:latin typeface="Trebuchet MS"/>
                <a:cs typeface="Trebuchet MS"/>
              </a:rPr>
              <a:t> </a:t>
            </a:r>
            <a:r>
              <a:rPr dirty="0" sz="3600" spc="-10" b="1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621404" y="2342515"/>
            <a:ext cx="408749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75000"/>
              <a:buFont typeface="Calibri"/>
              <a:buChar char="●"/>
              <a:tabLst>
                <a:tab pos="354965" algn="l"/>
                <a:tab pos="1930400" algn="l"/>
              </a:tabLst>
            </a:pPr>
            <a:r>
              <a:rPr dirty="0" sz="2400" spc="-10" b="1">
                <a:latin typeface="Calibri"/>
                <a:cs typeface="Calibri"/>
              </a:rPr>
              <a:t>FILTERING</a:t>
            </a:r>
            <a:r>
              <a:rPr dirty="0" sz="2400" spc="-12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-</a:t>
            </a:r>
            <a:r>
              <a:rPr dirty="0" sz="2400" b="1">
                <a:latin typeface="Calibri"/>
                <a:cs typeface="Calibri"/>
              </a:rPr>
              <a:t>	REMOVE</a:t>
            </a:r>
            <a:r>
              <a:rPr dirty="0" sz="2400" spc="-13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30"/>
              </a:spcBef>
              <a:buFont typeface="Calibri"/>
              <a:buChar char="●"/>
            </a:pPr>
            <a:endParaRPr sz="2400">
              <a:latin typeface="Calibri"/>
              <a:cs typeface="Calibri"/>
            </a:endParaRPr>
          </a:p>
          <a:p>
            <a:pPr marL="355600" marR="25400" indent="-342900">
              <a:lnSpc>
                <a:spcPct val="100000"/>
              </a:lnSpc>
              <a:buSzPct val="75000"/>
              <a:buFont typeface="Calibri"/>
              <a:buChar char="●"/>
              <a:tabLst>
                <a:tab pos="355600" algn="l"/>
                <a:tab pos="2252980" algn="l"/>
              </a:tabLst>
            </a:pPr>
            <a:r>
              <a:rPr dirty="0" sz="2400" spc="-10" b="1">
                <a:latin typeface="Calibri"/>
                <a:cs typeface="Calibri"/>
              </a:rPr>
              <a:t>PIVOT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TABLE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-</a:t>
            </a:r>
            <a:r>
              <a:rPr dirty="0" sz="2400" b="1">
                <a:latin typeface="Calibri"/>
                <a:cs typeface="Calibri"/>
              </a:rPr>
              <a:t>	SUMMARY</a:t>
            </a:r>
            <a:r>
              <a:rPr dirty="0" sz="2400" spc="-12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OF </a:t>
            </a:r>
            <a:r>
              <a:rPr dirty="0" sz="2400" spc="-20" b="1">
                <a:latin typeface="Calibri"/>
                <a:cs typeface="Calibri"/>
              </a:rPr>
              <a:t>EMPLOYEE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2880"/>
              </a:spcBef>
              <a:buSzPct val="75000"/>
              <a:buFont typeface="Calibri"/>
              <a:buChar char="●"/>
              <a:tabLst>
                <a:tab pos="424180" algn="l"/>
              </a:tabLst>
            </a:pPr>
            <a:r>
              <a:rPr dirty="0" sz="2400" b="1">
                <a:latin typeface="Calibri"/>
                <a:cs typeface="Calibri"/>
              </a:rPr>
              <a:t>PIE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CHART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-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FINAL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7979"/>
            <a:ext cx="5588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Trebuchet MS"/>
                <a:cs typeface="Trebuchet MS"/>
              </a:rPr>
              <a:t>Dataset</a:t>
            </a:r>
            <a:r>
              <a:rPr dirty="0" sz="4800" spc="-125" b="1">
                <a:latin typeface="Trebuchet MS"/>
                <a:cs typeface="Trebuchet MS"/>
              </a:rPr>
              <a:t> </a:t>
            </a:r>
            <a:r>
              <a:rPr dirty="0" sz="4800" spc="-10" b="1">
                <a:latin typeface="Trebuchet MS"/>
                <a:cs typeface="Trebuchet MS"/>
              </a:rPr>
              <a:t>Description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47724" y="1760931"/>
            <a:ext cx="5161915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Calibri"/>
              <a:buChar char="●"/>
              <a:tabLst>
                <a:tab pos="354965" algn="l"/>
              </a:tabLst>
            </a:pPr>
            <a:r>
              <a:rPr dirty="0" sz="1800" spc="-10" b="1">
                <a:latin typeface="Calibri"/>
                <a:cs typeface="Calibri"/>
              </a:rPr>
              <a:t>EMPLOYEE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DATASET</a:t>
            </a:r>
            <a:r>
              <a:rPr dirty="0" sz="1800" spc="2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NAAN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35" b="1">
                <a:latin typeface="Calibri"/>
                <a:cs typeface="Calibri"/>
              </a:rPr>
              <a:t>MUDHALVAN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PORTAL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Calibri"/>
              <a:buChar char="●"/>
              <a:tabLst>
                <a:tab pos="354965" algn="l"/>
              </a:tabLst>
            </a:pPr>
            <a:r>
              <a:rPr dirty="0" sz="1800" b="1">
                <a:latin typeface="Calibri"/>
                <a:cs typeface="Calibri"/>
              </a:rPr>
              <a:t>9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FEATURES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EXCEL:</a:t>
            </a:r>
            <a:endParaRPr sz="1800">
              <a:latin typeface="Calibri"/>
              <a:cs typeface="Calibri"/>
            </a:endParaRPr>
          </a:p>
          <a:p>
            <a:pPr marL="52705" marR="1489075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EMPLOYEE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ID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ALPHANUMERIC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(TEXT) </a:t>
            </a:r>
            <a:r>
              <a:rPr dirty="0" sz="1800" b="1">
                <a:latin typeface="Calibri"/>
                <a:cs typeface="Calibri"/>
              </a:rPr>
              <a:t>NAME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ALPHABETICAL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TEXT) </a:t>
            </a:r>
            <a:r>
              <a:rPr dirty="0" sz="1800" b="1">
                <a:latin typeface="Calibri"/>
                <a:cs typeface="Calibri"/>
              </a:rPr>
              <a:t>GENDER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ALPHABETICAL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TEXT) </a:t>
            </a:r>
            <a:r>
              <a:rPr dirty="0" sz="1800" spc="-20" b="1">
                <a:latin typeface="Calibri"/>
                <a:cs typeface="Calibri"/>
              </a:rPr>
              <a:t>DEPARTMENT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ALPHABETICAL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TEXT) </a:t>
            </a:r>
            <a:r>
              <a:rPr dirty="0" sz="1800" b="1">
                <a:latin typeface="Calibri"/>
                <a:cs typeface="Calibri"/>
              </a:rPr>
              <a:t>SALARY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NUMERICAL</a:t>
            </a:r>
            <a:endParaRPr sz="1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dirty="0" sz="1800" spc="-30" b="1">
                <a:latin typeface="Calibri"/>
                <a:cs typeface="Calibri"/>
              </a:rPr>
              <a:t>START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45" b="1">
                <a:latin typeface="Calibri"/>
                <a:cs typeface="Calibri"/>
              </a:rPr>
              <a:t>DATE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ALPHANUMERICAL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TEXT)</a:t>
            </a:r>
            <a:endParaRPr sz="1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FTE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40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NUMERICAL</a:t>
            </a:r>
            <a:endParaRPr sz="1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EMPLOYEE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TYPE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ALPHABETICAL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TEXT)</a:t>
            </a:r>
            <a:endParaRPr sz="1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EMPLOYEE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LOCATION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ALPHABETICAL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TEXT)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Calibri"/>
              <a:buChar char="●"/>
              <a:tabLst>
                <a:tab pos="354965" algn="l"/>
              </a:tabLst>
            </a:pPr>
            <a:r>
              <a:rPr dirty="0" sz="1800" b="1">
                <a:latin typeface="Calibri"/>
                <a:cs typeface="Calibri"/>
              </a:rPr>
              <a:t>3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FEATURES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</a:pPr>
            <a:r>
              <a:rPr dirty="0" sz="1800" spc="-20" b="1">
                <a:latin typeface="Calibri"/>
                <a:cs typeface="Calibri"/>
              </a:rPr>
              <a:t>DEPARTMENT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ALPHABETICAL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TEXT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FTE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NUMERICAL</a:t>
            </a:r>
            <a:endParaRPr sz="18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GENDER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ALPHABETICAL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TEXT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775" y="6489852"/>
            <a:ext cx="173101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27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3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96075" y="1695450"/>
            <a:ext cx="3114675" cy="4381500"/>
            <a:chOff x="6696075" y="1695450"/>
            <a:chExt cx="3114675" cy="43815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314325" y="0"/>
                  </a:lnTo>
                  <a:lnTo>
                    <a:pt x="314325" y="32385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36523"/>
            <a:ext cx="753872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b="1">
                <a:latin typeface="Trebuchet MS"/>
                <a:cs typeface="Trebuchet MS"/>
              </a:rPr>
              <a:t>THE</a:t>
            </a:r>
            <a:r>
              <a:rPr dirty="0" sz="4250" spc="-35" b="1">
                <a:latin typeface="Trebuchet MS"/>
                <a:cs typeface="Trebuchet MS"/>
              </a:rPr>
              <a:t> </a:t>
            </a:r>
            <a:r>
              <a:rPr dirty="0" sz="4250" b="1">
                <a:latin typeface="Trebuchet MS"/>
                <a:cs typeface="Trebuchet MS"/>
              </a:rPr>
              <a:t>"WOW"</a:t>
            </a:r>
            <a:r>
              <a:rPr dirty="0" sz="4250" spc="-30" b="1">
                <a:latin typeface="Trebuchet MS"/>
                <a:cs typeface="Trebuchet MS"/>
              </a:rPr>
              <a:t> </a:t>
            </a:r>
            <a:r>
              <a:rPr dirty="0" sz="4250" b="1">
                <a:latin typeface="Trebuchet MS"/>
                <a:cs typeface="Trebuchet MS"/>
              </a:rPr>
              <a:t>IN</a:t>
            </a:r>
            <a:r>
              <a:rPr dirty="0" sz="4250" spc="-35" b="1">
                <a:latin typeface="Trebuchet MS"/>
                <a:cs typeface="Trebuchet MS"/>
              </a:rPr>
              <a:t> </a:t>
            </a:r>
            <a:r>
              <a:rPr dirty="0" sz="4250" b="1">
                <a:latin typeface="Trebuchet MS"/>
                <a:cs typeface="Trebuchet MS"/>
              </a:rPr>
              <a:t>OUR</a:t>
            </a:r>
            <a:r>
              <a:rPr dirty="0" sz="4250" spc="-35" b="1">
                <a:latin typeface="Trebuchet MS"/>
                <a:cs typeface="Trebuchet MS"/>
              </a:rPr>
              <a:t> </a:t>
            </a:r>
            <a:r>
              <a:rPr dirty="0" sz="4250" spc="-10" b="1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2618" y="6461277"/>
            <a:ext cx="9906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22705" y="2091055"/>
            <a:ext cx="5551170" cy="301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35609">
              <a:lnSpc>
                <a:spcPct val="100000"/>
              </a:lnSpc>
              <a:spcBef>
                <a:spcPts val="95"/>
              </a:spcBef>
              <a:buFont typeface="Segoe UI Symbol"/>
              <a:buChar char="❖"/>
              <a:tabLst>
                <a:tab pos="448309" algn="l"/>
              </a:tabLst>
            </a:pPr>
            <a:r>
              <a:rPr dirty="0" sz="2800" spc="-20">
                <a:latin typeface="Calibri"/>
                <a:cs typeface="Calibri"/>
              </a:rPr>
              <a:t>Effective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visualization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makes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it </a:t>
            </a:r>
            <a:r>
              <a:rPr dirty="0" sz="2800">
                <a:latin typeface="Calibri"/>
                <a:cs typeface="Calibri"/>
              </a:rPr>
              <a:t>easier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present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complex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 </a:t>
            </a:r>
            <a:r>
              <a:rPr dirty="0" sz="2800">
                <a:latin typeface="Calibri"/>
                <a:cs typeface="Calibri"/>
              </a:rPr>
              <a:t>engaging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understandable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way.</a:t>
            </a:r>
            <a:endParaRPr sz="2800">
              <a:latin typeface="Calibri"/>
              <a:cs typeface="Calibri"/>
            </a:endParaRPr>
          </a:p>
          <a:p>
            <a:pPr marL="12700" marR="27940" indent="435609">
              <a:lnSpc>
                <a:spcPct val="100000"/>
              </a:lnSpc>
              <a:buFont typeface="Segoe UI Symbol"/>
              <a:buChar char="❖"/>
              <a:tabLst>
                <a:tab pos="448309" algn="l"/>
              </a:tabLst>
            </a:pPr>
            <a:r>
              <a:rPr dirty="0" sz="2800" spc="-35">
                <a:latin typeface="Calibri"/>
                <a:cs typeface="Calibri"/>
              </a:rPr>
              <a:t>Well-</a:t>
            </a:r>
            <a:r>
              <a:rPr dirty="0" sz="2800" spc="-10">
                <a:latin typeface="Calibri"/>
                <a:cs typeface="Calibri"/>
              </a:rPr>
              <a:t>presented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have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significant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impact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decision-makers, </a:t>
            </a:r>
            <a:r>
              <a:rPr dirty="0" sz="2800">
                <a:latin typeface="Calibri"/>
                <a:cs typeface="Calibri"/>
              </a:rPr>
              <a:t>helping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drive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change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innovation.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dcterms:created xsi:type="dcterms:W3CDTF">2024-08-30T16:32:51Z</dcterms:created>
  <dcterms:modified xsi:type="dcterms:W3CDTF">2024-08-30T16:32:51Z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2024-08-30T00:00:00Z</vt:filetime>
  </property>
  <property fmtid="{D5CDD505-2E9C-101B-9397-08002B2CF9AE}" pid="5" name="SourceModified">
    <vt:lpwstr>D:20240830212907+15'59'</vt:lpwstr>
  </property>
</Properties>
</file>