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725126/f/84118d44-0daa-4495-b68d-0aa2b4408447/MAHALAKSHMI%20U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 Analysis.xlsx]Sheet2!PivotTable1</c:name>
    <c:fmtId val="0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  <a:r>
              <a:rPr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rPr>
              <a:t>DEPARTMENT TYPE</a:t>
            </a:r>
            <a:endParaRPr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Times New Roman" panose="0202060305040502030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EmployeeType</c:v>
                </c:pt>
                <c:pt idx="1">
                  <c:v>Contract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7"/>
                <c:pt idx="0">
                  <c:v>9.0</c:v>
                </c:pt>
                <c:pt idx="1">
                  <c:v>7.0</c:v>
                </c:pt>
                <c:pt idx="2">
                  <c:v>34.0</c:v>
                </c:pt>
                <c:pt idx="3">
                  <c:v>127.0</c:v>
                </c:pt>
                <c:pt idx="4">
                  <c:v>35.0</c:v>
                </c:pt>
                <c:pt idx="5">
                  <c:v>10.0</c:v>
                </c:pt>
                <c:pt idx="6">
                  <c:v>222.0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EmployeeType</c:v>
                </c:pt>
                <c:pt idx="1">
                  <c:v>Full-Time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7"/>
                <c:pt idx="0">
                  <c:v>3.0</c:v>
                </c:pt>
                <c:pt idx="1">
                  <c:v>5.0</c:v>
                </c:pt>
                <c:pt idx="2">
                  <c:v>42.0</c:v>
                </c:pt>
                <c:pt idx="3">
                  <c:v>125.0</c:v>
                </c:pt>
                <c:pt idx="4">
                  <c:v>44.0</c:v>
                </c:pt>
                <c:pt idx="5">
                  <c:v>12.0</c:v>
                </c:pt>
                <c:pt idx="6">
                  <c:v>231.0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EmployeeType</c:v>
                </c:pt>
                <c:pt idx="1">
                  <c:v>Part-Time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7"/>
                <c:pt idx="0">
                  <c:v>8.0</c:v>
                </c:pt>
                <c:pt idx="1">
                  <c:v>6.0</c:v>
                </c:pt>
                <c:pt idx="2">
                  <c:v>41.0</c:v>
                </c:pt>
                <c:pt idx="3">
                  <c:v>114.0</c:v>
                </c:pt>
                <c:pt idx="4">
                  <c:v>32.0</c:v>
                </c:pt>
                <c:pt idx="5">
                  <c:v>14.0</c:v>
                </c:pt>
                <c:pt idx="6">
                  <c:v>215.0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Times New Roman" panose="02020603050405020304" charset="0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u</a:t>
            </a:r>
            <a:r>
              <a:rPr sz="2400" lang="en-US"/>
              <a:t>b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.</a:t>
            </a:r>
            <a:r>
              <a:rPr sz="2400" lang="en-US"/>
              <a:t>G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5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I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</a:t>
            </a:r>
            <a:r>
              <a:rPr dirty="0" sz="2400" lang="en-US"/>
              <a:t>orate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retary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p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4271888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"/>
          <p:cNvSpPr txBox="1"/>
          <p:nvPr/>
        </p:nvSpPr>
        <p:spPr>
          <a:xfrm>
            <a:off x="739775" y="960267"/>
            <a:ext cx="8275266" cy="67716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llection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load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board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re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ection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ght</a:t>
            </a:r>
            <a:r>
              <a:rPr b="0" sz="2400" lang="en-US">
                <a:solidFill>
                  <a:srgbClr val="000000"/>
                </a:solidFill>
              </a:rPr>
              <a:t>ed 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which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required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using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tif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v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u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u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v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/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u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-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b</a:t>
            </a:r>
            <a:r>
              <a:rPr b="0" sz="2400" lang="en-US">
                <a:solidFill>
                  <a:srgbClr val="000000"/>
                </a:solidFill>
              </a:rPr>
              <a:t>y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our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400" lang="en-US">
                <a:solidFill>
                  <a:srgbClr val="000000"/>
                </a:solidFill>
              </a:rPr>
              <a:t>P</a:t>
            </a:r>
            <a:r>
              <a:rPr b="1" sz="2400" lang="en-US">
                <a:solidFill>
                  <a:srgbClr val="000000"/>
                </a:solidFill>
              </a:rPr>
              <a:t>e</a:t>
            </a:r>
            <a:r>
              <a:rPr b="1" sz="2400" lang="en-US">
                <a:solidFill>
                  <a:srgbClr val="000000"/>
                </a:solidFill>
              </a:rPr>
              <a:t>r</a:t>
            </a:r>
            <a:r>
              <a:rPr b="1" sz="2400" lang="en-US">
                <a:solidFill>
                  <a:srgbClr val="000000"/>
                </a:solidFill>
              </a:rPr>
              <a:t>f</a:t>
            </a:r>
            <a:r>
              <a:rPr b="1" sz="2400" lang="en-US">
                <a:solidFill>
                  <a:srgbClr val="000000"/>
                </a:solidFill>
              </a:rPr>
              <a:t>o</a:t>
            </a:r>
            <a:r>
              <a:rPr b="1" sz="2400" lang="en-US">
                <a:solidFill>
                  <a:srgbClr val="000000"/>
                </a:solidFill>
              </a:rPr>
              <a:t>r</a:t>
            </a:r>
            <a:r>
              <a:rPr b="1" sz="2400" lang="en-US">
                <a:solidFill>
                  <a:srgbClr val="000000"/>
                </a:solidFill>
              </a:rPr>
              <a:t>m</a:t>
            </a:r>
            <a:r>
              <a:rPr b="1" sz="2400" lang="en-US">
                <a:solidFill>
                  <a:srgbClr val="000000"/>
                </a:solidFill>
              </a:rPr>
              <a:t>a</a:t>
            </a:r>
            <a:r>
              <a:rPr b="1" sz="2400" lang="en-US">
                <a:solidFill>
                  <a:srgbClr val="000000"/>
                </a:solidFill>
              </a:rPr>
              <a:t>n</a:t>
            </a:r>
            <a:r>
              <a:rPr b="1" sz="2400" lang="en-US">
                <a:solidFill>
                  <a:srgbClr val="000000"/>
                </a:solidFill>
              </a:rPr>
              <a:t>c</a:t>
            </a:r>
            <a:r>
              <a:rPr b="1" sz="2400" lang="en-US">
                <a:solidFill>
                  <a:srgbClr val="000000"/>
                </a:solidFill>
              </a:rPr>
              <a:t>e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l</a:t>
            </a:r>
            <a:r>
              <a:rPr b="1" sz="2400" lang="en-US">
                <a:solidFill>
                  <a:srgbClr val="000000"/>
                </a:solidFill>
              </a:rPr>
              <a:t>e</a:t>
            </a:r>
            <a:r>
              <a:rPr b="1" sz="2400" lang="en-US">
                <a:solidFill>
                  <a:srgbClr val="000000"/>
                </a:solidFill>
              </a:rPr>
              <a:t>v</a:t>
            </a:r>
            <a:r>
              <a:rPr b="1" sz="2400" lang="en-US">
                <a:solidFill>
                  <a:srgbClr val="000000"/>
                </a:solidFill>
              </a:rPr>
              <a:t>e</a:t>
            </a:r>
            <a:r>
              <a:rPr b="1" sz="2400" lang="en-US">
                <a:solidFill>
                  <a:srgbClr val="000000"/>
                </a:solidFill>
              </a:rPr>
              <a:t>l</a:t>
            </a:r>
            <a:r>
              <a:rPr b="1" sz="24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1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formance 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lysis 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b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tment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y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ed </a:t>
            </a:r>
            <a:r>
              <a:rPr b="0" sz="2400" lang="en-US">
                <a:solidFill>
                  <a:srgbClr val="000000"/>
                </a:solidFill>
              </a:rPr>
              <a:t>b</a:t>
            </a:r>
            <a:r>
              <a:rPr b="0" sz="2400" lang="en-US">
                <a:solidFill>
                  <a:srgbClr val="000000"/>
                </a:solidFill>
              </a:rPr>
              <a:t>y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(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p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oyees</a:t>
            </a:r>
            <a:r>
              <a:rPr b="0" sz="24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ext Placeholder 2"/>
          <p:cNvSpPr>
            <a:spLocks noGrp="1"/>
          </p:cNvSpPr>
          <p:nvPr/>
        </p:nvSpPr>
        <p:spPr>
          <a:xfrm>
            <a:off x="609600" y="839392"/>
            <a:ext cx="8766572" cy="4978400"/>
          </a:xfrm>
          <a:prstGeom prst="rect"/>
        </p:spPr>
        <p:txBody>
          <a:bodyPr bIns="0" lIns="0" rIns="0" tIns="0"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12854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588382" y="-131933"/>
            <a:ext cx="8390504" cy="679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				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3" name=""/>
          <p:cNvSpPr txBox="1"/>
          <p:nvPr/>
        </p:nvSpPr>
        <p:spPr>
          <a:xfrm>
            <a:off x="755331" y="1764029"/>
            <a:ext cx="665619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673350" y="1283029"/>
          <a:ext cx="8586668" cy="5023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/>
        </p:nvSpPr>
        <p:spPr>
          <a:xfrm rot="10800000" flipV="1">
            <a:off x="1023222" y="1342231"/>
            <a:ext cx="7340203" cy="32003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6095999" y="829626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88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 rot="21600000">
            <a:off x="496314" y="1516760"/>
            <a:ext cx="749516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sis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ify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ividual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yee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department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ation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ording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936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employees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considering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identify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trend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gory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pany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ntify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723900" y="2019300"/>
            <a:ext cx="708833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mpany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tor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Industries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Marketing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rent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nisation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rchy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4096000" y="3219450"/>
            <a:ext cx="6339297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alisation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%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755332" y="1721735"/>
            <a:ext cx="7318806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0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21869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ntify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2024-09-11T14:05:58Z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430fe3401b9b468996815bcf2334b880</vt:lpwstr>
  </property>
</Properties>
</file>