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624"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9-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B-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D-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F-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1-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6-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8-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A-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C-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E-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0-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2-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4-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6-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B-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D-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F-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1-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3-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5-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7-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9-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B-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0-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2-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4-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6-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8-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A-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C-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E-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50-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423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443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997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690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552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124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5051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7447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2493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76864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5978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2364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452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265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96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464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24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029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02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4588584"/>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057399" y="-103445"/>
            <a:ext cx="12420600" cy="2232662"/>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Employee</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Analysis</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using</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300" y="3314150"/>
            <a:ext cx="8277226" cy="169277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STUDENT NAME </a:t>
            </a:r>
            <a:r>
              <a:rPr lang="en-US" sz="2000" dirty="0">
                <a:latin typeface="Times New Roman" panose="02020603050405020304" pitchFamily="18" charset="0"/>
                <a:cs typeface="Times New Roman" panose="02020603050405020304" pitchFamily="18" charset="0"/>
              </a:rPr>
              <a:t>: SIMRANJIT KAUR</a:t>
            </a:r>
          </a:p>
          <a:p>
            <a:r>
              <a:rPr lang="en-US" sz="2000" b="1" dirty="0">
                <a:latin typeface="Times New Roman" panose="02020603050405020304" pitchFamily="18" charset="0"/>
                <a:cs typeface="Times New Roman" panose="02020603050405020304" pitchFamily="18" charset="0"/>
              </a:rPr>
              <a:t>REGISTER NO     </a:t>
            </a:r>
            <a:r>
              <a:rPr lang="en-US" sz="2000">
                <a:latin typeface="Times New Roman" panose="02020603050405020304" pitchFamily="18" charset="0"/>
                <a:cs typeface="Times New Roman" panose="02020603050405020304" pitchFamily="18" charset="0"/>
              </a:rPr>
              <a:t>: 122202117</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 BCOM(CORPORATE SECRETARYSHIP)</a:t>
            </a:r>
          </a:p>
          <a:p>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1147425" cy="629018"/>
          </a:xfrm>
          <a:prstGeom prst="rect">
            <a:avLst/>
          </a:prstGeom>
        </p:spPr>
        <p:txBody>
          <a:bodyPr vert="horz" wrap="square" lIns="0" tIns="13335" rIns="0" bIns="0" rtlCol="0">
            <a:spAutoFit/>
          </a:bodyPr>
          <a:lstStyle/>
          <a:p>
            <a:pPr marL="12700" algn="r">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idx="1"/>
          </p:nvPr>
        </p:nvSpPr>
        <p:spPr>
          <a:xfrm>
            <a:off x="609600" y="685800"/>
            <a:ext cx="10972800" cy="5781675"/>
          </a:xfrm>
        </p:spPr>
        <p:txBody>
          <a:bodyPr>
            <a:normAutofit fontScale="85000" lnSpcReduction="20000"/>
          </a:bodyPr>
          <a:lstStyle/>
          <a:p>
            <a:pPr>
              <a:lnSpc>
                <a:spcPct val="150000"/>
              </a:lnSpc>
            </a:pPr>
            <a:r>
              <a:rPr lang="en-US" sz="2000" b="1" dirty="0">
                <a:latin typeface="Times New Roman" panose="02020603050405020304" pitchFamily="18" charset="0"/>
                <a:cs typeface="Times New Roman" panose="02020603050405020304" pitchFamily="18" charset="0"/>
              </a:rPr>
              <a:t>DATA COLLECTION: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Downloaded the dataset from edunet dashboard</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Opened the data in excel</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Saved the file in desktop as an(.xls) file</a:t>
            </a:r>
          </a:p>
          <a:p>
            <a:pPr>
              <a:lnSpc>
                <a:spcPct val="150000"/>
              </a:lnSpc>
            </a:pPr>
            <a:r>
              <a:rPr lang="en-US" sz="2000" b="1" dirty="0">
                <a:latin typeface="Times New Roman" panose="02020603050405020304" pitchFamily="18" charset="0"/>
                <a:cs typeface="Times New Roman" panose="02020603050405020304" pitchFamily="18" charset="0"/>
              </a:rPr>
              <a:t>FEATURE COLLECTION: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conditional formatting</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fill color option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lang="en-US" sz="2000" b="1" dirty="0">
                <a:latin typeface="Times New Roman" panose="02020603050405020304" pitchFamily="18" charset="0"/>
                <a:cs typeface="Times New Roman" panose="02020603050405020304" pitchFamily="18" charset="0"/>
              </a:rPr>
              <a:t>DATA CLEANING:</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Filtering the data according to our needs</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Making the data into a structured data</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Separating the important columns</a:t>
            </a:r>
          </a:p>
          <a:p>
            <a:pPr lvl="1"/>
            <a:endParaRPr lang="en-US" sz="2400" dirty="0">
              <a:latin typeface="Times New Roman" panose="02020603050405020304" pitchFamily="18" charset="0"/>
              <a:cs typeface="Times New Roman" panose="02020603050405020304" pitchFamily="18" charset="0"/>
            </a:endParaRPr>
          </a:p>
          <a:p>
            <a:pPr marL="1371600" lvl="2"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83809"/>
            <a:ext cx="2818130"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823398451"/>
              </p:ext>
            </p:extLst>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597468"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548350317"/>
              </p:ext>
            </p:extLst>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90601" y="838200"/>
            <a:ext cx="9524999" cy="533400"/>
          </a:xfrm>
        </p:spPr>
        <p:txBody>
          <a:bodyPr>
            <a:normAutofit fontScale="90000"/>
          </a:bodyPr>
          <a:lstStyle/>
          <a:p>
            <a:r>
              <a:rPr lang="en-US" sz="44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idx="1"/>
          </p:nvPr>
        </p:nvSpPr>
        <p:spPr>
          <a:xfrm>
            <a:off x="762000" y="1219200"/>
            <a:ext cx="10591800" cy="4648200"/>
          </a:xfrm>
        </p:spPr>
        <p:txBody>
          <a:bodyPr>
            <a:norm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lang="en-US" sz="2000" dirty="0">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838200" y="829627"/>
            <a:ext cx="7696199" cy="6937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1"/>
                </a:solidFill>
                <a:latin typeface="Times New Roman" panose="02020603050405020304" pitchFamily="18" charset="0"/>
                <a:cs typeface="Times New Roman" panose="02020603050405020304" pitchFamily="18" charset="0"/>
              </a:rPr>
              <a:t>PROJECT</a:t>
            </a:r>
            <a:r>
              <a:rPr sz="4250" spc="-85" dirty="0">
                <a:solidFill>
                  <a:schemeClr val="tx1"/>
                </a:solidFill>
                <a:latin typeface="+mj-lt"/>
              </a:rPr>
              <a:t> </a:t>
            </a:r>
            <a:r>
              <a:rPr sz="4400" b="1" spc="25" dirty="0">
                <a:solidFill>
                  <a:schemeClr val="tx1"/>
                </a:solidFill>
                <a:latin typeface="Times New Roman" panose="02020603050405020304" pitchFamily="18" charset="0"/>
                <a:cs typeface="Times New Roman" panose="02020603050405020304" pitchFamily="18" charset="0"/>
              </a:rPr>
              <a:t>TITLE</a:t>
            </a:r>
            <a:r>
              <a:rPr lang="en-US" sz="4400" spc="25" dirty="0">
                <a:solidFill>
                  <a:schemeClr val="tx1"/>
                </a:solidFill>
                <a:latin typeface="Times New Roman" panose="02020603050405020304" pitchFamily="18" charset="0"/>
                <a:cs typeface="Times New Roman" panose="02020603050405020304" pitchFamily="18" charset="0"/>
              </a:rPr>
              <a:t> </a:t>
            </a:r>
            <a:r>
              <a:rPr lang="en-US" sz="4400" spc="25" dirty="0">
                <a:latin typeface="Times New Roman" panose="02020603050405020304" pitchFamily="18" charset="0"/>
                <a:cs typeface="Times New Roman" panose="02020603050405020304" pitchFamily="18" charset="0"/>
              </a:rPr>
              <a:t>:</a:t>
            </a:r>
            <a:endParaRPr sz="4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66724" y="2123271"/>
            <a:ext cx="9344025"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739774" y="445388"/>
            <a:ext cx="276542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lang="en-US" sz="4000" dirty="0">
                <a:latin typeface="Times New Roman" panose="02020603050405020304" pitchFamily="18" charset="0"/>
                <a:cs typeface="Times New Roman" panose="02020603050405020304" pitchFamily="18" charset="0"/>
              </a:rPr>
              <a:t>:</a:t>
            </a:r>
            <a:r>
              <a:rPr sz="4000" dirty="0">
                <a:solidFill>
                  <a:schemeClr val="bg1"/>
                </a:solidFill>
                <a:latin typeface="Times New Roman" panose="02020603050405020304" pitchFamily="18" charset="0"/>
                <a:cs typeface="Times New Roman" panose="02020603050405020304" pitchFamily="18" charset="0"/>
              </a:rPr>
              <a:t>A</a:t>
            </a:r>
            <a:r>
              <a:rPr lang="en-US" sz="4000" dirty="0">
                <a:solidFill>
                  <a:schemeClr val="bg1"/>
                </a:solidFill>
                <a:latin typeface="Times New Roman" panose="02020603050405020304" pitchFamily="18" charset="0"/>
                <a:cs typeface="Times New Roman" panose="02020603050405020304" pitchFamily="18" charset="0"/>
              </a:rPr>
              <a:t>:</a:t>
            </a:r>
            <a:r>
              <a:rPr lang="en-US" sz="4000" dirty="0">
                <a:latin typeface="Times New Roman" panose="02020603050405020304" pitchFamily="18" charset="0"/>
                <a:cs typeface="Times New Roman" panose="02020603050405020304" pitchFamily="18" charset="0"/>
              </a:rPr>
              <a:t> </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04020" y="390241"/>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1083270E-2971-683D-810E-7F172A073C9C}"/>
              </a:ext>
            </a:extLst>
          </p:cNvPr>
          <p:cNvSpPr>
            <a:spLocks noGrp="1"/>
          </p:cNvSpPr>
          <p:nvPr>
            <p:ph idx="1"/>
          </p:nvPr>
        </p:nvSpPr>
        <p:spPr>
          <a:xfrm>
            <a:off x="609600" y="1295400"/>
            <a:ext cx="9067800" cy="4457502"/>
          </a:xfrm>
        </p:spPr>
        <p:txBody>
          <a:bodyPr>
            <a:normAutofit fontScale="92500" lnSpcReduction="10000"/>
          </a:bodyPr>
          <a:lstStyle/>
          <a:p>
            <a:pPr>
              <a:lnSpc>
                <a:spcPct val="150000"/>
              </a:lnSpc>
            </a:pPr>
            <a:r>
              <a:rPr lang="en-US" sz="2800" dirty="0">
                <a:latin typeface="Times New Roman" panose="02020603050405020304" pitchFamily="18" charset="0"/>
                <a:cs typeface="Times New Roman" panose="02020603050405020304" pitchFamily="18" charset="0"/>
              </a:rPr>
              <a:t>Analyzing employee data sets is crucial for several reasons:</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Improving Employee Experience</a:t>
            </a:r>
            <a:endParaRPr lang="en-US" sz="28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Enhancing Productivity</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Informed Decision-Making</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Identifying Trends and Patterns</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Ensuring Fairness and Compliance</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1F063FB6-766C-C5AC-F6C3-212B857DA04C}"/>
              </a:ext>
            </a:extLst>
          </p:cNvPr>
          <p:cNvSpPr>
            <a:spLocks noGrp="1"/>
          </p:cNvSpPr>
          <p:nvPr>
            <p:ph idx="1"/>
          </p:nvPr>
        </p:nvSpPr>
        <p:spPr>
          <a:xfrm>
            <a:off x="609600" y="1371600"/>
            <a:ext cx="10972800" cy="5122941"/>
          </a:xfrm>
        </p:spPr>
        <p:txBody>
          <a:bodyPr>
            <a:normAutofit fontScale="92500" lnSpcReduction="20000"/>
          </a:bodyPr>
          <a:lstStyle/>
          <a:p>
            <a:pPr>
              <a:lnSpc>
                <a:spcPct val="150000"/>
              </a:lnSpc>
            </a:pPr>
            <a:r>
              <a:rPr lang="en-US" sz="2400" b="1" dirty="0">
                <a:latin typeface="Times New Roman" panose="02020603050405020304" pitchFamily="18" charset="0"/>
                <a:cs typeface="Times New Roman" panose="02020603050405020304" pitchFamily="18" charset="0"/>
              </a:rPr>
              <a:t>Objective:</a:t>
            </a:r>
          </a:p>
          <a:p>
            <a:pPr>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latin typeface="Times New Roman" panose="02020603050405020304" pitchFamily="18" charset="0"/>
                <a:cs typeface="Times New Roman" panose="02020603050405020304" pitchFamily="18" charset="0"/>
              </a:rPr>
              <a:t>Employee performance analysis is crucial for several reasons: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Feedback and improvement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Goal setting</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Career development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Increased productivity</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Alignment with organisational goals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retention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idx="1"/>
          </p:nvPr>
        </p:nvSpPr>
        <p:spPr>
          <a:xfrm>
            <a:off x="609600" y="1447800"/>
            <a:ext cx="9525000" cy="4001095"/>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Human resource department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Managers and team leaders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Executives and senior management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Training and development teams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447799" y="-353219"/>
            <a:ext cx="11963400" cy="1983235"/>
          </a:xfrm>
          <a:prstGeom prst="rect">
            <a:avLst/>
          </a:prstGeom>
        </p:spPr>
        <p:txBody>
          <a:bodyPr vert="horz" wrap="square" lIns="0" tIns="13335" rIns="0" bIns="0" rtlCol="0">
            <a:spAutoFit/>
          </a:bodyPr>
          <a:lstStyle/>
          <a:p>
            <a:pPr marL="12700">
              <a:lnSpc>
                <a:spcPct val="100000"/>
              </a:lnSpc>
              <a:spcBef>
                <a:spcPts val="105"/>
              </a:spcBef>
            </a:pPr>
            <a:br>
              <a:rPr lang="en-US" sz="3200" spc="10" dirty="0">
                <a:latin typeface="Times New Roman" panose="02020603050405020304" pitchFamily="18" charset="0"/>
                <a:cs typeface="Times New Roman" panose="02020603050405020304" pitchFamily="18" charset="0"/>
              </a:rPr>
            </a:br>
            <a:br>
              <a:rPr lang="en-IN" sz="3200" spc="10" dirty="0">
                <a:latin typeface="Times New Roman" panose="02020603050405020304" pitchFamily="18" charset="0"/>
                <a:cs typeface="Times New Roman" panose="02020603050405020304" pitchFamily="18" charset="0"/>
              </a:rPr>
            </a:br>
            <a:br>
              <a:rPr lang="en-IN" sz="3200" spc="10" dirty="0">
                <a:latin typeface="Times New Roman" panose="02020603050405020304" pitchFamily="18" charset="0"/>
                <a:cs typeface="Times New Roman" panose="02020603050405020304" pitchFamily="18" charset="0"/>
              </a:rPr>
            </a:b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457200" y="1577340"/>
            <a:ext cx="4953000" cy="4086824"/>
          </a:xfrm>
        </p:spPr>
        <p:txBody>
          <a:bodyPr/>
          <a:lstStyle/>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SOLUTION FOR EMPLOYEE PERFORMANCE ANALYSIS :</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collection and integration </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Performance metrics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Advanced analytics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Personalised insights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5867400" y="1577340"/>
            <a:ext cx="4495800" cy="4483279"/>
          </a:xfrm>
        </p:spPr>
        <p:txBody>
          <a:bodyPr/>
          <a:lstStyle/>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V</a:t>
            </a:r>
            <a:r>
              <a:rPr lang="en-IN" sz="2000" b="1" dirty="0">
                <a:latin typeface="Times New Roman" panose="02020603050405020304" pitchFamily="18" charset="0"/>
                <a:cs typeface="Times New Roman" panose="02020603050405020304" pitchFamily="18" charset="0"/>
              </a:rPr>
              <a:t>ALUE PROPOSITION :</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Enhanced productivity</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engagement and retention</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Data-driven decisions</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Improved organizational performance</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normAutofit fontScale="90000"/>
          </a:bodyPr>
          <a:lstStyle/>
          <a:p>
            <a:r>
              <a:rPr lang="en-IN" sz="4400" dirty="0">
                <a:latin typeface="Times New Roman" panose="02020603050405020304" pitchFamily="18" charset="0"/>
                <a:cs typeface="Times New Roman" panose="02020603050405020304" pitchFamily="18" charset="0"/>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idx="1"/>
          </p:nvPr>
        </p:nvSpPr>
        <p:spPr>
          <a:xfrm>
            <a:off x="609600" y="1295400"/>
            <a:ext cx="10439400" cy="5177156"/>
          </a:xfrm>
        </p:spPr>
        <p:txBody>
          <a:bodyPr>
            <a:normAutofit fontScale="62500" lnSpcReduction="20000"/>
          </a:bodyPr>
          <a:lstStyle/>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ID:</a:t>
            </a:r>
            <a:r>
              <a:rPr lang="en-US" sz="2900" dirty="0">
                <a:latin typeface="Times New Roman" panose="02020603050405020304" pitchFamily="18" charset="0"/>
                <a:cs typeface="Times New Roman" panose="02020603050405020304" pitchFamily="18" charset="0"/>
              </a:rPr>
              <a:t> Unique identifier for each employee in the organization</a:t>
            </a:r>
            <a:r>
              <a:rPr lang="en-IN" sz="2900" dirty="0">
                <a:latin typeface="Times New Roman" panose="02020603050405020304" pitchFamily="18" charset="0"/>
                <a:cs typeface="Times New Roman" panose="02020603050405020304" pitchFamily="18" charset="0"/>
              </a:rPr>
              <a:t>. Described in numbers</a:t>
            </a:r>
          </a:p>
          <a:p>
            <a:pPr marL="285750" indent="-285750" algn="just">
              <a:lnSpc>
                <a:spcPct val="150000"/>
              </a:lnSpc>
              <a:buFont typeface="Wingdings" panose="05000000000000000000" pitchFamily="2" charset="2"/>
              <a:buChar char="Ø"/>
            </a:pPr>
            <a:r>
              <a:rPr lang="en-IN" sz="2900" b="1" dirty="0">
                <a:latin typeface="Times New Roman" panose="02020603050405020304" pitchFamily="18" charset="0"/>
                <a:cs typeface="Times New Roman" panose="02020603050405020304" pitchFamily="18" charset="0"/>
              </a:rPr>
              <a:t>First name: </a:t>
            </a:r>
            <a:r>
              <a:rPr lang="en-IN" sz="2900" dirty="0">
                <a:latin typeface="Times New Roman" panose="02020603050405020304" pitchFamily="18" charset="0"/>
                <a:cs typeface="Times New Roman" panose="02020603050405020304" pitchFamily="18" charset="0"/>
              </a:rPr>
              <a:t>First name of the employee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Last name: </a:t>
            </a:r>
            <a:r>
              <a:rPr lang="en-US" sz="2900" dirty="0">
                <a:latin typeface="Times New Roman" panose="02020603050405020304" pitchFamily="18" charset="0"/>
                <a:cs typeface="Times New Roman" panose="02020603050405020304" pitchFamily="18" charset="0"/>
              </a:rPr>
              <a:t>Last name of the employee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Business unit: </a:t>
            </a:r>
            <a:r>
              <a:rPr lang="en-US" sz="2900" dirty="0">
                <a:latin typeface="Times New Roman" panose="02020603050405020304" pitchFamily="18" charset="0"/>
                <a:cs typeface="Times New Roman" panose="02020603050405020304" pitchFamily="18" charset="0"/>
              </a:rPr>
              <a:t>The specific business unit or department to which the employee belongs,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status: </a:t>
            </a:r>
            <a:r>
              <a:rPr lang="en-US" sz="2900" dirty="0">
                <a:latin typeface="Times New Roman" panose="02020603050405020304" pitchFamily="18" charset="0"/>
                <a:cs typeface="Times New Roman" panose="02020603050405020304" pitchFamily="18" charset="0"/>
              </a:rPr>
              <a:t>The current employment status of the employee i.e. active, on leave, terminated.</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type: </a:t>
            </a:r>
            <a:r>
              <a:rPr lang="en-US" sz="2900" dirty="0">
                <a:latin typeface="Times New Roman" panose="02020603050405020304" pitchFamily="18" charset="0"/>
                <a:cs typeface="Times New Roman" panose="02020603050405020304" pitchFamily="18" charset="0"/>
              </a:rPr>
              <a:t>The type of employment the employee has full-time, part-time, contract.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Gender code: </a:t>
            </a:r>
            <a:r>
              <a:rPr lang="en-US" sz="2900" dirty="0">
                <a:latin typeface="Times New Roman" panose="02020603050405020304" pitchFamily="18" charset="0"/>
                <a:cs typeface="Times New Roman" panose="02020603050405020304" pitchFamily="18" charset="0"/>
              </a:rPr>
              <a:t>A code representing the gender of the employee, M for male, F for female, N for non-binary.</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Performance score:</a:t>
            </a:r>
            <a:r>
              <a:rPr lang="en-US" sz="2900" dirty="0">
                <a:latin typeface="Times New Roman" panose="02020603050405020304" pitchFamily="18" charset="0"/>
                <a:cs typeface="Times New Roman" panose="02020603050405020304" pitchFamily="18" charset="0"/>
              </a:rPr>
              <a:t> A score indicating the employee’s performance level i.e. excellent, satisfactory, needs improvement.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Current employee rating: </a:t>
            </a:r>
            <a:r>
              <a:rPr lang="en-US" sz="2900" dirty="0">
                <a:latin typeface="Times New Roman" panose="02020603050405020304" pitchFamily="18" charset="0"/>
                <a:cs typeface="Times New Roman" panose="02020603050405020304" pitchFamily="18" charset="0"/>
              </a:rPr>
              <a:t>The current rating or evaluation of the employee’s overall performance</a:t>
            </a:r>
            <a:r>
              <a:rPr lang="en-US" sz="2900" dirty="0"/>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100940"/>
            <a:ext cx="8480425" cy="1678665"/>
          </a:xfrm>
          <a:prstGeom prst="rect">
            <a:avLst/>
          </a:prstGeom>
        </p:spPr>
        <p:txBody>
          <a:bodyPr vert="horz" wrap="square" lIns="0" tIns="16510" rIns="0" bIns="0" rtlCol="0">
            <a:spAutoFit/>
          </a:bodyPr>
          <a:lstStyle/>
          <a:p>
            <a:pPr marL="12700">
              <a:lnSpc>
                <a:spcPct val="100000"/>
              </a:lnSpc>
              <a:spcBef>
                <a:spcPts val="130"/>
              </a:spcBef>
            </a:pPr>
            <a:br>
              <a:rPr lang="en-US" sz="3600" spc="15" dirty="0">
                <a:latin typeface="Times New Roman" panose="02020603050405020304" pitchFamily="18" charset="0"/>
                <a:cs typeface="Times New Roman" panose="02020603050405020304" pitchFamily="18" charset="0"/>
              </a:rPr>
            </a:br>
            <a:br>
              <a:rPr lang="en-IN" sz="3600" spc="15" dirty="0">
                <a:latin typeface="Times New Roman" panose="02020603050405020304" pitchFamily="18" charset="0"/>
                <a:cs typeface="Times New Roman" panose="02020603050405020304" pitchFamily="18" charset="0"/>
              </a:rPr>
            </a:b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WOW</a:t>
            </a:r>
            <a:r>
              <a:rPr lang="en-US" sz="3600" spc="10" dirty="0">
                <a:latin typeface="Times New Roman" panose="02020603050405020304" pitchFamily="18" charset="0"/>
                <a:cs typeface="Times New Roman" panose="02020603050405020304" pitchFamily="18" charset="0"/>
              </a:rPr>
              <a:t>"</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43000" y="1676400"/>
            <a:ext cx="9753600" cy="3170099"/>
          </a:xfrm>
          <a:prstGeom prst="rect">
            <a:avLst/>
          </a:prstGeom>
          <a:noFill/>
        </p:spPr>
        <p:txBody>
          <a:bodyPr wrap="square" rtlCol="0">
            <a:spAutoFit/>
          </a:bodyPr>
          <a:lstStyle/>
          <a:p>
            <a:pPr lvl="0"/>
            <a:endParaRPr lang="en-US" sz="2000" b="1" i="0" dirty="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endParaRPr lang="en-US" sz="2000" b="1" i="0" dirty="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r>
              <a:rPr lang="en-US" sz="2000" b="1" i="0" dirty="0">
                <a:latin typeface="Times New Roman" panose="02020603050405020304" pitchFamily="18" charset="0"/>
                <a:cs typeface="Times New Roman" panose="02020603050405020304" pitchFamily="18" charset="0"/>
              </a:rPr>
              <a:t>     Formul</a:t>
            </a:r>
            <a:r>
              <a:rPr lang="en-US" sz="2000" b="1" dirty="0">
                <a:latin typeface="Times New Roman" panose="02020603050405020304" pitchFamily="18" charset="0"/>
                <a:cs typeface="Times New Roman" panose="02020603050405020304" pitchFamily="18" charset="0"/>
              </a:rPr>
              <a:t>a used for finding the performance level of employees</a:t>
            </a: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r>
              <a:rPr lang="en-US" sz="2000" b="0" i="0" dirty="0">
                <a:latin typeface="Times New Roman" panose="02020603050405020304" pitchFamily="18" charset="0"/>
                <a:cs typeface="Times New Roman" panose="02020603050405020304" pitchFamily="18" charset="0"/>
              </a:rPr>
              <a:t>=IFS(Z8&gt;=5,"VERY HIGH",Z8&gt;=4,"HIGH",Z8&gt;=3,"MED",Z8&gt;=2,"LOW",Z8&gt;=1,"VERY LOW")</a:t>
            </a:r>
            <a:endParaRPr lang="en-US" sz="2000" dirty="0">
              <a:latin typeface="Times New Roman" panose="02020603050405020304" pitchFamily="18" charset="0"/>
              <a:cs typeface="Times New Roman" panose="02020603050405020304" pitchFamily="18" charset="0"/>
            </a:endParaRPr>
          </a:p>
          <a:p>
            <a:pPr lvl="0">
              <a:lnSpc>
                <a:spcPct val="10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331</TotalTime>
  <Words>637</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Roboto</vt:lpstr>
      <vt:lpstr>Times New Roman</vt:lpstr>
      <vt:lpstr>Trebuchet MS</vt:lpstr>
      <vt:lpstr>Wingdings</vt:lpstr>
      <vt:lpstr>Vapor Trail</vt:lpstr>
      <vt:lpstr>     Employee Data Analysis using Excel  </vt:lpstr>
      <vt:lpstr>PROJECT TITLE :</vt:lpstr>
      <vt:lpstr>AGEND:A: </vt:lpstr>
      <vt:lpstr>PROBLE STATEMENT:</vt:lpstr>
      <vt:lpstr>PROJECT OVERVIEW</vt:lpstr>
      <vt:lpstr>WHO ARE THE END USERS?</vt:lpstr>
      <vt:lpstr>   OUR SOLUTION AND ITS VALUE PROPOSITION</vt:lpstr>
      <vt:lpstr>Dataset Description</vt:lpstr>
      <vt:lpstr>  THE "WOW" IN OUR SOLUTION</vt:lpstr>
      <vt:lpstr>PowerPoint Presentation</vt:lpstr>
      <vt:lpstr>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Navnit Kaur</cp:lastModifiedBy>
  <cp:revision>18</cp:revision>
  <dcterms:created xsi:type="dcterms:W3CDTF">2024-03-29T15:07:22Z</dcterms:created>
  <dcterms:modified xsi:type="dcterms:W3CDTF">2024-08-31T16:14:35Z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