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4" d="100"/>
          <a:sy n="84" d="100"/>
        </p:scale>
        <p:origin x="18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n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2.xlsx]Sheet2!PivotTable2</c:name>
    <c:fmtId val="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800" dirty="0">
                <a:effectLst/>
              </a:rPr>
              <a:t>SALARY AND COMPENSATION ANALYSIS THOUGH EXCEL DATA MODELING</a:t>
            </a:r>
            <a:endParaRPr lang="en-IN"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dirty="0"/>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335A-494E-A1B0-20F6438C36E3}"/>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335A-494E-A1B0-20F6438C36E3}"/>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335A-494E-A1B0-20F6438C36E3}"/>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335A-494E-A1B0-20F6438C36E3}"/>
            </c:ext>
          </c:extLst>
        </c:ser>
        <c:dLbls>
          <c:showLegendKey val="0"/>
          <c:showVal val="0"/>
          <c:showCatName val="0"/>
          <c:showSerName val="0"/>
          <c:showPercent val="0"/>
          <c:showBubbleSize val="0"/>
        </c:dLbls>
        <c:gapWidth val="219"/>
        <c:overlap val="-27"/>
        <c:axId val="438774927"/>
        <c:axId val="438773263"/>
      </c:barChart>
      <c:catAx>
        <c:axId val="438774927"/>
        <c:scaling>
          <c:orientation val="minMax"/>
        </c:scaling>
        <c:delete val="1"/>
        <c:axPos val="b"/>
        <c:numFmt formatCode="General" sourceLinked="1"/>
        <c:majorTickMark val="none"/>
        <c:minorTickMark val="none"/>
        <c:tickLblPos val="nextTo"/>
        <c:crossAx val="438773263"/>
        <c:crosses val="autoZero"/>
        <c:auto val="1"/>
        <c:lblAlgn val="ctr"/>
        <c:lblOffset val="100"/>
        <c:noMultiLvlLbl val="0"/>
      </c:catAx>
      <c:valAx>
        <c:axId val="438773263"/>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4387749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4632"/>
            <a:ext cx="9982200" cy="1124667"/>
          </a:xfrm>
          <a:prstGeom prst="rect">
            <a:avLst/>
          </a:prstGeom>
        </p:spPr>
        <p:txBody>
          <a:bodyPr vert="horz" wrap="square" lIns="0" tIns="16510" rIns="0" bIns="0" rtlCol="0">
            <a:spAutoFit/>
          </a:bodyPr>
          <a:lstStyle/>
          <a:p>
            <a:pPr marL="3213735">
              <a:spcBef>
                <a:spcPts val="130"/>
              </a:spcBef>
            </a:pPr>
            <a:r>
              <a:rPr lang="en-US" sz="2400" b="1" dirty="0">
                <a:solidFill>
                  <a:srgbClr val="0F0F0F"/>
                </a:solidFill>
                <a:latin typeface="Times New Roman" panose="02020603050405020304" pitchFamily="18" charset="0"/>
                <a:cs typeface="Times New Roman" panose="02020603050405020304" pitchFamily="18" charset="0"/>
              </a:rPr>
              <a:t>SALARY AND COMPENSATION ANALYSIS THOUGH DATA MODELING</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3183404"/>
            <a:ext cx="8610600" cy="1938992"/>
          </a:xfrm>
          <a:prstGeom prst="rect">
            <a:avLst/>
          </a:prstGeom>
          <a:noFill/>
        </p:spPr>
        <p:txBody>
          <a:bodyPr wrap="square" rtlCol="0">
            <a:spAutoFit/>
          </a:bodyPr>
          <a:lstStyle/>
          <a:p>
            <a:r>
              <a:rPr lang="en-US" sz="2400" dirty="0"/>
              <a:t>STUDENT NAME: KEERTHIKA.K</a:t>
            </a:r>
          </a:p>
          <a:p>
            <a:r>
              <a:rPr lang="en-US" sz="2400" dirty="0"/>
              <a:t>REGISTER NO: 312209769</a:t>
            </a:r>
          </a:p>
          <a:p>
            <a:r>
              <a:rPr lang="en-US" sz="2400" dirty="0"/>
              <a:t>DEPARTMENT: BCOM (COMPUTER APPLICATION) </a:t>
            </a:r>
          </a:p>
          <a:p>
            <a:r>
              <a:rPr lang="en-US" sz="2400" dirty="0"/>
              <a:t>COLLEGE: ANNA ADARSH COLLEGE FOR WOMENS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04800" y="995647"/>
            <a:ext cx="9229725" cy="3693319"/>
          </a:xfrm>
          <a:prstGeom prst="rect">
            <a:avLst/>
          </a:prstGeom>
        </p:spPr>
        <p:txBody>
          <a:bodyPr wrap="square">
            <a:spAutoFit/>
          </a:bodyPr>
          <a:lstStyle/>
          <a:p>
            <a:pPr marL="342900" indent="-342900">
              <a:buAutoNum type="arabicPeriod"/>
            </a:pPr>
            <a:r>
              <a:rPr lang="en-IN" b="1" dirty="0"/>
              <a:t>Data Collection</a:t>
            </a:r>
          </a:p>
          <a:p>
            <a:pPr marL="342900" indent="-342900">
              <a:buAutoNum type="arabicPeriod"/>
            </a:pPr>
            <a:endParaRPr lang="en-IN" b="1" dirty="0"/>
          </a:p>
          <a:p>
            <a:r>
              <a:rPr lang="en-IN" b="1" dirty="0"/>
              <a:t>Gather Relevant Data</a:t>
            </a:r>
            <a:r>
              <a:rPr lang="en-IN" dirty="0"/>
              <a:t>:</a:t>
            </a:r>
          </a:p>
          <a:p>
            <a:endParaRPr lang="en-IN" dirty="0"/>
          </a:p>
          <a:p>
            <a:r>
              <a:rPr lang="en-IN" b="1" dirty="0"/>
              <a:t>Employee Data</a:t>
            </a:r>
            <a:r>
              <a:rPr lang="en-IN" dirty="0"/>
              <a:t>: Names, job titles, departments, levels, locations, etc</a:t>
            </a:r>
          </a:p>
          <a:p>
            <a:r>
              <a:rPr lang="en-IN" b="1" dirty="0"/>
              <a:t>Compensation Data</a:t>
            </a:r>
            <a:r>
              <a:rPr lang="en-IN" dirty="0"/>
              <a:t>: Base salary, bonuses, stock options, benefits, etc.</a:t>
            </a:r>
          </a:p>
          <a:p>
            <a:r>
              <a:rPr lang="en-IN" b="1" dirty="0"/>
              <a:t>Benchmark Data</a:t>
            </a:r>
            <a:r>
              <a:rPr lang="en-IN" dirty="0"/>
              <a:t>: Industry salary data, geographic salary differentials, etc</a:t>
            </a:r>
          </a:p>
          <a:p>
            <a:endParaRPr lang="en-IN" dirty="0"/>
          </a:p>
          <a:p>
            <a:r>
              <a:rPr lang="en-IN" b="1" i="1" dirty="0"/>
              <a:t>Import Data into Excel</a:t>
            </a:r>
            <a:r>
              <a:rPr lang="en-IN" dirty="0"/>
              <a:t>:</a:t>
            </a:r>
          </a:p>
          <a:p>
            <a:r>
              <a:rPr lang="en-IN" dirty="0"/>
              <a:t>Use Excel’s import features to bring in data from various sources like CSV files, databases, or direct entry.</a:t>
            </a:r>
          </a:p>
          <a:p>
            <a:pPr marL="342900" indent="-342900">
              <a:buAutoNum type="arabicPeriod"/>
            </a:pPr>
            <a:endParaRPr lang="en-IN" dirty="0"/>
          </a:p>
          <a:p>
            <a:endParaRPr lang="en-IN" dirty="0"/>
          </a:p>
        </p:txBody>
      </p:sp>
      <p:sp>
        <p:nvSpPr>
          <p:cNvPr id="4" name="Rectangle 3"/>
          <p:cNvSpPr/>
          <p:nvPr/>
        </p:nvSpPr>
        <p:spPr>
          <a:xfrm>
            <a:off x="381000" y="4282570"/>
            <a:ext cx="8972550" cy="2308324"/>
          </a:xfrm>
          <a:prstGeom prst="rect">
            <a:avLst/>
          </a:prstGeom>
        </p:spPr>
        <p:txBody>
          <a:bodyPr wrap="square">
            <a:spAutoFit/>
          </a:bodyPr>
          <a:lstStyle/>
          <a:p>
            <a:r>
              <a:rPr lang="en-IN" b="1" dirty="0"/>
              <a:t>2. Data Organization: </a:t>
            </a:r>
          </a:p>
          <a:p>
            <a:endParaRPr lang="en-IN" dirty="0"/>
          </a:p>
          <a:p>
            <a:r>
              <a:rPr lang="en-IN" b="1" dirty="0"/>
              <a:t>Create a Clean Data Structure:</a:t>
            </a:r>
          </a:p>
          <a:p>
            <a:endParaRPr lang="en-IN" dirty="0"/>
          </a:p>
          <a:p>
            <a:r>
              <a:rPr lang="en-IN" b="1" dirty="0"/>
              <a:t>Sheets</a:t>
            </a:r>
            <a:r>
              <a:rPr lang="en-IN" dirty="0"/>
              <a:t>: Organize data into different sheets if necessary (e.g., Employee Data, Compensation Data, Benchmark Data).</a:t>
            </a:r>
          </a:p>
          <a:p>
            <a:r>
              <a:rPr lang="en-IN" b="1" dirty="0"/>
              <a:t>Tables</a:t>
            </a:r>
            <a:r>
              <a:rPr lang="en-IN" dirty="0"/>
              <a:t>: Use Excel Tables (Insert &gt; Table) to structure data, which makes it easier to manipulate and </a:t>
            </a:r>
            <a:r>
              <a:rPr lang="en-IN" dirty="0" err="1"/>
              <a:t>analyze</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NM OUTPUT - Excel (Product Activation Fail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0" y="1507548"/>
            <a:ext cx="7543800" cy="4083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497420512"/>
              </p:ext>
            </p:extLst>
          </p:nvPr>
        </p:nvGraphicFramePr>
        <p:xfrm>
          <a:off x="895350" y="2095500"/>
          <a:ext cx="84582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65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1600200"/>
            <a:ext cx="9601200" cy="2585323"/>
          </a:xfrm>
          <a:prstGeom prst="rect">
            <a:avLst/>
          </a:prstGeom>
        </p:spPr>
        <p:txBody>
          <a:bodyPr wrap="square">
            <a:spAutoFit/>
          </a:bodyPr>
          <a:lstStyle/>
          <a:p>
            <a:pPr lvl="1"/>
            <a:r>
              <a:rPr lang="en-GB" dirty="0"/>
              <a:t>In conclusion, the salary and compensation analysis through Excel data </a:t>
            </a:r>
            <a:r>
              <a:rPr lang="en-GB" dirty="0" err="1"/>
              <a:t>modeling</a:t>
            </a:r>
            <a:r>
              <a:rPr lang="en-GB"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1363" y="2246061"/>
            <a:ext cx="8593228"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SALARY AND COMPENSATION ANALYSIS THOUGH EXCEL DATA MODELING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rot="10800000" flipV="1">
            <a:off x="304800" y="22098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a:ln>
                  <a:noFill/>
                </a:ln>
                <a:solidFill>
                  <a:schemeClr val="tx1"/>
                </a:solidFill>
                <a:effectLst/>
                <a:latin typeface="Arial" panose="020B0604020202020204" pitchFamily="34" charset="0"/>
              </a:rPr>
              <a:t> What is the current distribution of salaries across different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Compensation Equity:</a:t>
            </a:r>
            <a:r>
              <a:rPr kumimoji="0" lang="en-US" altLang="en-US" sz="1800" b="0" i="0" u="none" strike="noStrike" cap="none" normalizeH="0" baseline="0" dirty="0">
                <a:ln>
                  <a:noFill/>
                </a:ln>
                <a:solidFill>
                  <a:schemeClr val="tx1"/>
                </a:solidFill>
                <a:effectLst/>
                <a:latin typeface="Arial" panose="020B0604020202020204" pitchFamily="34" charset="0"/>
              </a:rPr>
              <a:t> Are there any noticeable disparities in compensation based on factors such as gender, experience, or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Market Comparison:</a:t>
            </a:r>
            <a:r>
              <a:rPr kumimoji="0" lang="en-US" altLang="en-US" sz="1800" b="0" i="0" u="none" strike="noStrike" cap="none" normalizeH="0" baseline="0" dirty="0">
                <a:ln>
                  <a:noFill/>
                </a:ln>
                <a:solidFill>
                  <a:schemeClr val="tx1"/>
                </a:solidFill>
                <a:effectLst/>
                <a:latin typeface="Arial" panose="020B0604020202020204" pitchFamily="34" charset="0"/>
              </a:rPr>
              <a:t> How do our compensation packages compare to industry standards and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of Tenure and Performance:</a:t>
            </a:r>
            <a:r>
              <a:rPr kumimoji="0" lang="en-US" altLang="en-US" sz="1800" b="0" i="0" u="none" strike="noStrike" cap="none" normalizeH="0" baseline="0" dirty="0">
                <a:ln>
                  <a:noFill/>
                </a:ln>
                <a:solidFill>
                  <a:schemeClr val="tx1"/>
                </a:solidFill>
                <a:effectLst/>
                <a:latin typeface="Arial" panose="020B0604020202020204" pitchFamily="34" charset="0"/>
              </a:rPr>
              <a:t> How does employee tenure and performance influence salary progression and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Budget Implications:</a:t>
            </a:r>
            <a:r>
              <a:rPr kumimoji="0" lang="en-US" altLang="en-US" sz="1800" b="0" i="0" u="none" strike="noStrike" cap="none" normalizeH="0" baseline="0" dirty="0">
                <a:ln>
                  <a:noFill/>
                </a:ln>
                <a:solidFill>
                  <a:schemeClr val="tx1"/>
                </a:solidFill>
                <a:effectLst/>
                <a:latin typeface="Arial" panose="020B0604020202020204" pitchFamily="34" charset="0"/>
              </a:rPr>
              <a:t> What are the implications of current compensation structures on the organization's budget and financial planning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85950" y="231542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rot="10800000" flipV="1">
            <a:off x="304800" y="2133600"/>
            <a:ext cx="847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Consolidation of salary, demographic, performance, and market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Analysis:</a:t>
            </a:r>
            <a:r>
              <a:rPr kumimoji="0" lang="en-US" altLang="en-US" sz="1800" b="0" i="0" u="none" strike="noStrike" cap="none" normalizeH="0" baseline="0" dirty="0">
                <a:ln>
                  <a:noFill/>
                </a:ln>
                <a:solidFill>
                  <a:schemeClr val="tx1"/>
                </a:solidFill>
                <a:effectLst/>
                <a:latin typeface="Arial" panose="020B0604020202020204" pitchFamily="34" charset="0"/>
              </a:rPr>
              <a:t> Examination of salary structures, compensation equity, and benchmarking against industry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Modeling:</a:t>
            </a:r>
            <a:r>
              <a:rPr kumimoji="0" lang="en-US" altLang="en-US" sz="1800" b="0" i="0" u="none" strike="noStrike" cap="none" normalizeH="0" baseline="0" dirty="0">
                <a:ln>
                  <a:noFill/>
                </a:ln>
                <a:solidFill>
                  <a:schemeClr val="tx1"/>
                </a:solidFill>
                <a:effectLst/>
                <a:latin typeface="Arial" panose="020B0604020202020204" pitchFamily="34" charset="0"/>
              </a:rPr>
              <a:t> Application of Excel functions and tools to analyze and visualize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a:t>
            </a:r>
            <a:r>
              <a:rPr kumimoji="0" lang="en-US" altLang="en-US" sz="1800" b="0" i="0" u="none" strike="noStrike" cap="none" normalizeH="0" baseline="0" dirty="0">
                <a:ln>
                  <a:noFill/>
                </a:ln>
                <a:solidFill>
                  <a:schemeClr val="tx1"/>
                </a:solidFill>
                <a:effectLst/>
                <a:latin typeface="Arial" panose="020B0604020202020204" pitchFamily="34" charset="0"/>
              </a:rPr>
              <a:t> Presentation of findings and recommendations to inform strategic compensation decisions.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57375"/>
            <a:ext cx="3115853" cy="369332"/>
          </a:xfrm>
          <a:prstGeom prst="rect">
            <a:avLst/>
          </a:prstGeom>
        </p:spPr>
        <p:txBody>
          <a:bodyPr wrap="none">
            <a:spAutoFit/>
          </a:bodyPr>
          <a:lstStyle/>
          <a:p>
            <a:r>
              <a:rPr lang="en-GB" dirty="0"/>
              <a:t>1. Human Resources (HR) Team</a:t>
            </a:r>
            <a:endParaRPr lang="en-IN" dirty="0"/>
          </a:p>
        </p:txBody>
      </p:sp>
      <p:sp>
        <p:nvSpPr>
          <p:cNvPr id="9" name="Rectangle 8"/>
          <p:cNvSpPr/>
          <p:nvPr/>
        </p:nvSpPr>
        <p:spPr>
          <a:xfrm>
            <a:off x="816746" y="2226707"/>
            <a:ext cx="2335383" cy="369332"/>
          </a:xfrm>
          <a:prstGeom prst="rect">
            <a:avLst/>
          </a:prstGeom>
        </p:spPr>
        <p:txBody>
          <a:bodyPr wrap="none">
            <a:spAutoFit/>
          </a:bodyPr>
          <a:lstStyle/>
          <a:p>
            <a:r>
              <a:rPr lang="en-IN" dirty="0"/>
              <a:t>2. Finance Department</a:t>
            </a:r>
          </a:p>
        </p:txBody>
      </p:sp>
      <p:sp>
        <p:nvSpPr>
          <p:cNvPr id="10" name="Rectangle 9"/>
          <p:cNvSpPr/>
          <p:nvPr/>
        </p:nvSpPr>
        <p:spPr>
          <a:xfrm>
            <a:off x="816746" y="2628230"/>
            <a:ext cx="2612062" cy="369332"/>
          </a:xfrm>
          <a:prstGeom prst="rect">
            <a:avLst/>
          </a:prstGeom>
        </p:spPr>
        <p:txBody>
          <a:bodyPr wrap="none">
            <a:spAutoFit/>
          </a:bodyPr>
          <a:lstStyle/>
          <a:p>
            <a:r>
              <a:rPr lang="en-IN" dirty="0"/>
              <a:t>3. Executive Management</a:t>
            </a:r>
          </a:p>
        </p:txBody>
      </p:sp>
      <p:sp>
        <p:nvSpPr>
          <p:cNvPr id="11" name="Rectangle 10"/>
          <p:cNvSpPr/>
          <p:nvPr/>
        </p:nvSpPr>
        <p:spPr>
          <a:xfrm>
            <a:off x="816746" y="3016436"/>
            <a:ext cx="4015523" cy="369332"/>
          </a:xfrm>
          <a:prstGeom prst="rect">
            <a:avLst/>
          </a:prstGeom>
        </p:spPr>
        <p:txBody>
          <a:bodyPr wrap="none">
            <a:spAutoFit/>
          </a:bodyPr>
          <a:lstStyle/>
          <a:p>
            <a:r>
              <a:rPr lang="en-GB" dirty="0"/>
              <a:t>4. Compensation and Benefits Specialists</a:t>
            </a:r>
            <a:endParaRPr lang="en-IN" dirty="0"/>
          </a:p>
        </p:txBody>
      </p:sp>
      <p:sp>
        <p:nvSpPr>
          <p:cNvPr id="12" name="Rectangle 11"/>
          <p:cNvSpPr/>
          <p:nvPr/>
        </p:nvSpPr>
        <p:spPr>
          <a:xfrm>
            <a:off x="838200" y="3385768"/>
            <a:ext cx="1781770" cy="369332"/>
          </a:xfrm>
          <a:prstGeom prst="rect">
            <a:avLst/>
          </a:prstGeom>
        </p:spPr>
        <p:txBody>
          <a:bodyPr wrap="none">
            <a:spAutoFit/>
          </a:bodyPr>
          <a:lstStyle/>
          <a:p>
            <a:r>
              <a:rPr lang="en-IN" dirty="0"/>
              <a:t>5. Line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76032" y="2197555"/>
            <a:ext cx="6658493" cy="923330"/>
          </a:xfrm>
          <a:prstGeom prst="rect">
            <a:avLst/>
          </a:prstGeom>
        </p:spPr>
        <p:txBody>
          <a:bodyPr wrap="square">
            <a:spAutoFit/>
          </a:bodyPr>
          <a:lstStyle/>
          <a:p>
            <a:r>
              <a:rPr lang="en-IN" dirty="0"/>
              <a:t>➤ </a:t>
            </a:r>
            <a:r>
              <a:rPr lang="en-GB" dirty="0" err="1"/>
              <a:t>Analyzing</a:t>
            </a:r>
            <a:r>
              <a:rPr lang="en-GB" dirty="0"/>
              <a:t> salary and compensation through data </a:t>
            </a:r>
            <a:r>
              <a:rPr lang="en-GB" dirty="0" err="1"/>
              <a:t>modeling</a:t>
            </a:r>
            <a:r>
              <a:rPr lang="en-GB" dirty="0"/>
              <a:t> involves a sophisticated approach to understanding and optimizing pay structures within an organization. </a:t>
            </a:r>
            <a:endParaRPr lang="en-IN" dirty="0"/>
          </a:p>
        </p:txBody>
      </p:sp>
      <p:sp>
        <p:nvSpPr>
          <p:cNvPr id="10" name="Rectangle 9"/>
          <p:cNvSpPr/>
          <p:nvPr/>
        </p:nvSpPr>
        <p:spPr>
          <a:xfrm>
            <a:off x="2819400" y="3523982"/>
            <a:ext cx="6752602" cy="1200329"/>
          </a:xfrm>
          <a:prstGeom prst="rect">
            <a:avLst/>
          </a:prstGeom>
        </p:spPr>
        <p:txBody>
          <a:bodyPr wrap="square">
            <a:spAutoFit/>
          </a:bodyPr>
          <a:lstStyle/>
          <a:p>
            <a:r>
              <a:rPr lang="en-GB" dirty="0"/>
              <a:t> </a:t>
            </a:r>
            <a:r>
              <a:rPr lang="en-IN" dirty="0"/>
              <a:t>➤ </a:t>
            </a:r>
            <a:r>
              <a:rPr lang="en-GB" dirty="0"/>
              <a:t>By employing statistical and machine learning techniques, such as regression analysis or clustering, organizations can identify patterns and correlations that reveal disparities, trends, and opportunities for improvement.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30165" y="1676400"/>
            <a:ext cx="6096000" cy="2585323"/>
          </a:xfrm>
          <a:prstGeom prst="rect">
            <a:avLst/>
          </a:prstGeom>
        </p:spPr>
        <p:txBody>
          <a:bodyPr>
            <a:spAutoFit/>
          </a:bodyPr>
          <a:lstStyle/>
          <a:p>
            <a:r>
              <a:rPr lang="en-IN" dirty="0"/>
              <a:t>➤ Employee </a:t>
            </a:r>
            <a:r>
              <a:rPr lang="en-IN" b="1" u="sng" dirty="0"/>
              <a:t>KAGGLE</a:t>
            </a:r>
          </a:p>
          <a:p>
            <a:r>
              <a:rPr lang="en-IN" dirty="0"/>
              <a:t>➤ 26-Features</a:t>
            </a:r>
          </a:p>
          <a:p>
            <a:r>
              <a:rPr lang="en-IN" dirty="0"/>
              <a:t>➤ 9-Features</a:t>
            </a:r>
          </a:p>
          <a:p>
            <a:r>
              <a:rPr lang="en-IN" dirty="0"/>
              <a:t>➤ Emp Id- Number</a:t>
            </a:r>
          </a:p>
          <a:p>
            <a:r>
              <a:rPr lang="en-IN" dirty="0"/>
              <a:t>➤ Name Text</a:t>
            </a:r>
          </a:p>
          <a:p>
            <a:r>
              <a:rPr lang="en-IN" dirty="0"/>
              <a:t>➤ Emp- Type</a:t>
            </a:r>
          </a:p>
          <a:p>
            <a:r>
              <a:rPr lang="en-IN" dirty="0"/>
              <a:t>➤ Current Employee Rating- Number</a:t>
            </a:r>
          </a:p>
          <a:p>
            <a:r>
              <a:rPr lang="en-IN" dirty="0"/>
              <a:t>➤ Gender- Male 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68811" y="2176168"/>
            <a:ext cx="8184739" cy="400110"/>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 IFS(Z8&gt;=5,"VERY HIGH",Z8&gt;=4,"HIGH",Z8&gt;=3, "MED', 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656</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keerthika karunakaran</cp:lastModifiedBy>
  <cp:revision>44</cp:revision>
  <dcterms:created xsi:type="dcterms:W3CDTF">2024-03-29T15:07:22Z</dcterms:created>
  <dcterms:modified xsi:type="dcterms:W3CDTF">2024-09-10T16:54:30Z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