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3"/>
  </c:pivotSource>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5C87-4636-9B9C-0CD596EDAE26}"/>
            </c:ext>
          </c:extLst>
        </c:ser>
        <c:dLbls>
          <c:showLegendKey val="0"/>
          <c:showVal val="0"/>
          <c:showCatName val="0"/>
          <c:showSerName val="0"/>
          <c:showPercent val="0"/>
          <c:showBubbleSize val="0"/>
        </c:dLbls>
        <c:gapWidth val="100"/>
        <c:overlap val="-24"/>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3F65-4744-824A-9E9DF960F0E5}"/>
            </c:ext>
          </c:extLst>
        </c:ser>
        <c:dLbls>
          <c:showLegendKey val="0"/>
          <c:showVal val="0"/>
          <c:showCatName val="0"/>
          <c:showSerName val="0"/>
          <c:showPercent val="0"/>
          <c:showBubbleSize val="0"/>
        </c:dLbls>
        <c:gapWidth val="100"/>
        <c:overlap val="-24"/>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13EF-4C6C-A469-A30BB6FA5710}"/>
            </c:ext>
          </c:extLst>
        </c:ser>
        <c:dLbls>
          <c:showLegendKey val="0"/>
          <c:showVal val="0"/>
          <c:showCatName val="0"/>
          <c:showSerName val="0"/>
          <c:showPercent val="0"/>
          <c:showBubbleSize val="0"/>
        </c:dLbls>
        <c:gapWidth val="100"/>
        <c:overlap val="-24"/>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8"/>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7EA5-42BB-9D9E-BBFF83DFFAC8}"/>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7EA5-42BB-9D9E-BBFF83DFFAC8}"/>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7EA5-42BB-9D9E-BBFF83DFFAC8}"/>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7EA5-42BB-9D9E-BBFF83DFFAC8}"/>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7EA5-42BB-9D9E-BBFF83DFFAC8}"/>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7EA5-42BB-9D9E-BBFF83DFFAC8}"/>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7EA5-42BB-9D9E-BBFF83DFFAC8}"/>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7EA5-42BB-9D9E-BBFF83DFFAC8}"/>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7EA5-42BB-9D9E-BBFF83DFFAC8}"/>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7EA5-42BB-9D9E-BBFF83DFFAC8}"/>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7EA5-42BB-9D9E-BBFF83DFFAC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7140-4875-8194-7868F3954145}"/>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7140-4875-8194-7868F3954145}"/>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7140-4875-8194-7868F3954145}"/>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7140-4875-8194-7868F3954145}"/>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7140-4875-8194-7868F3954145}"/>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7140-4875-8194-7868F3954145}"/>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7140-4875-8194-7868F3954145}"/>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7140-4875-8194-7868F3954145}"/>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7140-4875-8194-7868F3954145}"/>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7140-4875-8194-7868F395414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7140-4875-8194-7868F395414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4"/>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8D14-4393-9A67-EC62C203FB0F}"/>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8D14-4393-9A67-EC62C203FB0F}"/>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8D14-4393-9A67-EC62C203FB0F}"/>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8D14-4393-9A67-EC62C203FB0F}"/>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8D14-4393-9A67-EC62C203FB0F}"/>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8D14-4393-9A67-EC62C203FB0F}"/>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8D14-4393-9A67-EC62C203FB0F}"/>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8D14-4393-9A67-EC62C203FB0F}"/>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8D14-4393-9A67-EC62C203FB0F}"/>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8D14-4393-9A67-EC62C203FB0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8D14-4393-9A67-EC62C203FB0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7"/>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C0EF-4790-936E-B1E999F0192C}"/>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C0EF-4790-936E-B1E999F0192C}"/>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C0EF-4790-936E-B1E999F0192C}"/>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C0EF-4790-936E-B1E999F0192C}"/>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C0EF-4790-936E-B1E999F0192C}"/>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C0EF-4790-936E-B1E999F0192C}"/>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C0EF-4790-936E-B1E999F0192C}"/>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C0EF-4790-936E-B1E999F0192C}"/>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C0EF-4790-936E-B1E999F0192C}"/>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C0EF-4790-936E-B1E999F0192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C0EF-4790-936E-B1E999F0192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panose="05000000000000000000" pitchFamily="2" charset="2"/>
              <a:buNone/>
            </a:pPr>
            <a:endParaRPr lang="en-US" sz="1200" b="1" i="0" dirty="0" smtClean="0">
              <a:solidFill>
                <a:srgbClr val="25223B"/>
              </a:solidFill>
              <a:effectLst/>
              <a:highlight>
                <a:srgbClr val="F9F9F2"/>
              </a:highlight>
              <a:latin typeface="Sitka Display" pitchFamily="2" charset="0"/>
              <a:cs typeface="Times New Roman" panose="02020603050405020304" pitchFamily="18" charset="0"/>
            </a:endParaRPr>
          </a:p>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388993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 Id="rId5" Type="http://schemas.openxmlformats.org/officeDocument/2006/relationships/chart" Target="../charts/chart7.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47800" y="636809"/>
            <a:ext cx="11843261" cy="1493999"/>
          </a:xfrm>
          <a:prstGeom prst="rect">
            <a:avLst/>
          </a:prstGeom>
        </p:spPr>
        <p:txBody>
          <a:bodyPr vert="horz" wrap="square" lIns="0" tIns="16510" rIns="0" bIns="0" rtlCol="0">
            <a:spAutoFit/>
          </a:bodyPr>
          <a:lstStyle/>
          <a:p>
            <a:pPr marL="3213735" algn="ctr">
              <a:spcBef>
                <a:spcPts val="130"/>
              </a:spcBef>
            </a:pPr>
            <a:r>
              <a:rPr lang="en-US" b="1" u="sng" dirty="0">
                <a:solidFill>
                  <a:schemeClr val="tx1">
                    <a:lumMod val="95000"/>
                    <a:lumOff val="5000"/>
                  </a:schemeClr>
                </a:solidFill>
                <a:latin typeface="Arial Black" panose="020B0A04020102020204" pitchFamily="34" charset="0"/>
                <a:cs typeface="Times New Roman" panose="02020603050405020304" pitchFamily="18" charset="0"/>
              </a:rPr>
              <a:t>Employee Data Analysis </a:t>
            </a:r>
            <a:br>
              <a:rPr lang="en-US" b="1" u="sng" dirty="0">
                <a:solidFill>
                  <a:schemeClr val="tx1">
                    <a:lumMod val="95000"/>
                    <a:lumOff val="5000"/>
                  </a:schemeClr>
                </a:solidFill>
                <a:latin typeface="Arial Black" panose="020B0A04020102020204" pitchFamily="34" charset="0"/>
                <a:cs typeface="Times New Roman" panose="02020603050405020304" pitchFamily="18" charset="0"/>
              </a:rPr>
            </a:br>
            <a:r>
              <a:rPr lang="en-US" b="1" u="sng" dirty="0">
                <a:solidFill>
                  <a:schemeClr val="tx1">
                    <a:lumMod val="95000"/>
                    <a:lumOff val="5000"/>
                  </a:schemeClr>
                </a:solidFill>
                <a:latin typeface="Arial Black" panose="020B0A04020102020204" pitchFamily="34" charset="0"/>
                <a:cs typeface="Times New Roman" panose="02020603050405020304" pitchFamily="18" charset="0"/>
              </a:rPr>
              <a:t>using Excel</a:t>
            </a:r>
            <a:r>
              <a:rPr lang="en-US" b="1" i="0" u="sng" dirty="0">
                <a:solidFill>
                  <a:schemeClr val="tx1">
                    <a:lumMod val="95000"/>
                    <a:lumOff val="5000"/>
                  </a:schemeClr>
                </a:solidFill>
                <a:effectLst/>
                <a:latin typeface="Arial Black" panose="020B0A04020102020204" pitchFamily="34" charset="0"/>
                <a:cs typeface="Times New Roman" panose="02020603050405020304" pitchFamily="18" charset="0"/>
              </a:rPr>
              <a:t> </a:t>
            </a:r>
            <a:r>
              <a:rPr lang="en-US" b="1" i="0" u="sng" dirty="0">
                <a:solidFill>
                  <a:schemeClr val="tx1">
                    <a:lumMod val="95000"/>
                    <a:lumOff val="5000"/>
                  </a:schemeClr>
                </a:solidFill>
                <a:effectLst/>
                <a:latin typeface="Arial Black" panose="020B0A04020102020204" pitchFamily="34" charset="0"/>
              </a:rPr>
              <a:t/>
            </a:r>
            <a:br>
              <a:rPr lang="en-US" b="1" i="0" u="sng" dirty="0">
                <a:solidFill>
                  <a:schemeClr val="tx1">
                    <a:lumMod val="95000"/>
                    <a:lumOff val="5000"/>
                  </a:schemeClr>
                </a:solidFill>
                <a:effectLst/>
                <a:latin typeface="Arial Black" panose="020B0A04020102020204" pitchFamily="34" charset="0"/>
              </a:rPr>
            </a:br>
            <a:endParaRPr u="sng" spc="15" dirty="0">
              <a:solidFill>
                <a:schemeClr val="tx1">
                  <a:lumMod val="95000"/>
                  <a:lumOff val="5000"/>
                </a:schemeClr>
              </a:solidFill>
              <a:latin typeface="Arial Black" panose="020B0A040201020202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3426291"/>
            <a:ext cx="9677400"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7030A0"/>
                </a:solidFill>
                <a:latin typeface="Baskerville Old Face" panose="02020602080505020303" pitchFamily="18" charset="0"/>
              </a:rPr>
              <a:t>STUDENT NAME:           </a:t>
            </a:r>
            <a:r>
              <a:rPr lang="en-US" sz="2400" b="1" dirty="0" smtClean="0">
                <a:solidFill>
                  <a:srgbClr val="7030A0"/>
                </a:solidFill>
                <a:latin typeface="Baskerville Old Face" panose="02020602080505020303" pitchFamily="18" charset="0"/>
              </a:rPr>
              <a:t>DEVA DHARSHINI E</a:t>
            </a:r>
            <a:endParaRPr lang="en-US" sz="2400" b="1" dirty="0">
              <a:solidFill>
                <a:srgbClr val="7030A0"/>
              </a:solidFill>
              <a:latin typeface="Baskerville Old Face" panose="02020602080505020303" pitchFamily="18" charset="0"/>
            </a:endParaRPr>
          </a:p>
          <a:p>
            <a:pPr marL="342900" indent="-342900">
              <a:buFont typeface="Arial" panose="020B0604020202020204" pitchFamily="34" charset="0"/>
              <a:buChar char="•"/>
            </a:pPr>
            <a:r>
              <a:rPr lang="en-US" sz="2400" b="1" dirty="0">
                <a:solidFill>
                  <a:srgbClr val="7030A0"/>
                </a:solidFill>
                <a:latin typeface="Baskerville Old Face" panose="02020602080505020303" pitchFamily="18" charset="0"/>
              </a:rPr>
              <a:t>REGISTER NO:                 </a:t>
            </a:r>
            <a:r>
              <a:rPr lang="en-US" sz="2400" b="1" dirty="0" smtClean="0">
                <a:solidFill>
                  <a:srgbClr val="7030A0"/>
                </a:solidFill>
                <a:latin typeface="Baskerville Old Face" panose="02020602080505020303" pitchFamily="18" charset="0"/>
              </a:rPr>
              <a:t>322200004, asunm1353322200004</a:t>
            </a:r>
            <a:endParaRPr lang="en-US" sz="2400" b="1" dirty="0">
              <a:solidFill>
                <a:srgbClr val="7030A0"/>
              </a:solidFill>
              <a:latin typeface="Baskerville Old Face" panose="02020602080505020303" pitchFamily="18" charset="0"/>
            </a:endParaRPr>
          </a:p>
          <a:p>
            <a:pPr marL="342900" indent="-342900">
              <a:buFont typeface="Arial" panose="020B0604020202020204" pitchFamily="34" charset="0"/>
              <a:buChar char="•"/>
            </a:pPr>
            <a:r>
              <a:rPr lang="en-US" sz="2400" b="1" dirty="0">
                <a:solidFill>
                  <a:srgbClr val="7030A0"/>
                </a:solidFill>
                <a:latin typeface="Baskerville Old Face" panose="02020602080505020303" pitchFamily="18" charset="0"/>
              </a:rPr>
              <a:t>DEPARTMENT:                BCOM - HONOURS</a:t>
            </a:r>
          </a:p>
          <a:p>
            <a:pPr marL="342900" indent="-342900">
              <a:buFont typeface="Arial" panose="020B0604020202020204" pitchFamily="34" charset="0"/>
              <a:buChar char="•"/>
            </a:pPr>
            <a:r>
              <a:rPr lang="en-US" sz="2400" b="1" dirty="0">
                <a:solidFill>
                  <a:srgbClr val="7030A0"/>
                </a:solidFill>
                <a:latin typeface="Baskerville Old Face" panose="02020602080505020303" pitchFamily="18" charset="0"/>
              </a:rPr>
              <a:t>COLLEGE:                        ANNA ADARSH COLLEGE FOR WOMEN</a:t>
            </a:r>
            <a:endParaRPr lang="en-US" sz="2400" dirty="0">
              <a:solidFill>
                <a:srgbClr val="7030A0"/>
              </a:solidFill>
              <a:latin typeface="Baskerville Old Face" panose="02020602080505020303" pitchFamily="18" charset="0"/>
            </a:endParaRPr>
          </a:p>
          <a:p>
            <a:r>
              <a:rPr lang="en-US" sz="2400" dirty="0">
                <a:solidFill>
                  <a:srgbClr val="7030A0"/>
                </a:solidFill>
                <a:latin typeface="Baskerville Old Face" panose="02020602080505020303" pitchFamily="18" charset="0"/>
              </a:rPr>
              <a:t>           </a:t>
            </a:r>
            <a:endParaRPr lang="en-IN" sz="2400" dirty="0">
              <a:solidFill>
                <a:srgbClr val="7030A0"/>
              </a:solidFill>
              <a:latin typeface="Baskerville Old Face" panose="020206020805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771900" y="409615"/>
            <a:ext cx="4648200" cy="844462"/>
          </a:xfrm>
          <a:prstGeom prst="rect">
            <a:avLst/>
          </a:prstGeom>
        </p:spPr>
        <p:txBody>
          <a:bodyPr vert="horz" wrap="square" lIns="0" tIns="13335" rIns="0" bIns="0" rtlCol="0">
            <a:spAutoFit/>
          </a:bodyPr>
          <a:lstStyle/>
          <a:p>
            <a:pPr marL="12700">
              <a:lnSpc>
                <a:spcPct val="100000"/>
              </a:lnSpc>
              <a:spcBef>
                <a:spcPts val="105"/>
              </a:spcBef>
            </a:pPr>
            <a:r>
              <a:rPr sz="5400" b="1" u="sng" spc="15" dirty="0">
                <a:latin typeface="Arial Black" panose="020B0A04020102020204" pitchFamily="34" charset="0"/>
                <a:cs typeface="Trebuchet MS"/>
              </a:rPr>
              <a:t>M</a:t>
            </a:r>
            <a:r>
              <a:rPr sz="5400" b="1" u="sng" dirty="0">
                <a:latin typeface="Arial Black" panose="020B0A04020102020204" pitchFamily="34" charset="0"/>
                <a:cs typeface="Trebuchet MS"/>
              </a:rPr>
              <a:t>O</a:t>
            </a:r>
            <a:r>
              <a:rPr sz="5400" b="1" u="sng" spc="-15" dirty="0">
                <a:latin typeface="Arial Black" panose="020B0A04020102020204" pitchFamily="34" charset="0"/>
                <a:cs typeface="Trebuchet MS"/>
              </a:rPr>
              <a:t>D</a:t>
            </a:r>
            <a:r>
              <a:rPr sz="5400" b="1" u="sng" spc="-35" dirty="0">
                <a:latin typeface="Arial Black" panose="020B0A04020102020204" pitchFamily="34" charset="0"/>
                <a:cs typeface="Trebuchet MS"/>
              </a:rPr>
              <a:t>E</a:t>
            </a:r>
            <a:r>
              <a:rPr sz="5400" b="1" u="sng" spc="-30" dirty="0">
                <a:latin typeface="Arial Black" panose="020B0A04020102020204" pitchFamily="34" charset="0"/>
                <a:cs typeface="Trebuchet MS"/>
              </a:rPr>
              <a:t>LL</a:t>
            </a:r>
            <a:r>
              <a:rPr sz="5400" b="1" u="sng" spc="-5" dirty="0">
                <a:latin typeface="Arial Black" panose="020B0A04020102020204" pitchFamily="34" charset="0"/>
                <a:cs typeface="Trebuchet MS"/>
              </a:rPr>
              <a:t>I</a:t>
            </a:r>
            <a:r>
              <a:rPr sz="5400" b="1" u="sng" spc="30" dirty="0">
                <a:latin typeface="Arial Black" panose="020B0A04020102020204" pitchFamily="34" charset="0"/>
                <a:cs typeface="Trebuchet MS"/>
              </a:rPr>
              <a:t>N</a:t>
            </a:r>
            <a:r>
              <a:rPr sz="5400" b="1" u="sng" spc="5" dirty="0">
                <a:latin typeface="Arial Black" panose="020B0A04020102020204" pitchFamily="34" charset="0"/>
                <a:cs typeface="Trebuchet MS"/>
              </a:rPr>
              <a:t>G</a:t>
            </a:r>
            <a:endParaRPr sz="5400" u="sng" dirty="0">
              <a:latin typeface="Arial Black" panose="020B0A04020102020204" pitchFamily="34"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8C35034-B2F8-F8BA-9065-9FD81189EFD2}"/>
              </a:ext>
            </a:extLst>
          </p:cNvPr>
          <p:cNvSpPr txBox="1"/>
          <p:nvPr/>
        </p:nvSpPr>
        <p:spPr>
          <a:xfrm>
            <a:off x="952500" y="1431627"/>
            <a:ext cx="9906000" cy="5016758"/>
          </a:xfrm>
          <a:prstGeom prst="rect">
            <a:avLst/>
          </a:prstGeom>
          <a:noFill/>
        </p:spPr>
        <p:txBody>
          <a:bodyPr wrap="square" rtlCol="0">
            <a:spAutoFit/>
          </a:bodyPr>
          <a:lstStyle/>
          <a:p>
            <a:pPr algn="just"/>
            <a:r>
              <a:rPr lang="en-US" sz="2000" b="1" dirty="0">
                <a:solidFill>
                  <a:srgbClr val="00B050"/>
                </a:solidFill>
                <a:latin typeface="Baskerville Old Face" panose="02020602080505020303" pitchFamily="18" charset="0"/>
              </a:rPr>
              <a:t>1. </a:t>
            </a:r>
            <a:r>
              <a:rPr lang="en-US" sz="2000" b="1" u="sng" dirty="0">
                <a:solidFill>
                  <a:srgbClr val="7030A0"/>
                </a:solidFill>
                <a:latin typeface="Baskerville Old Face" panose="02020602080505020303" pitchFamily="18" charset="0"/>
              </a:rPr>
              <a:t>Data Collection: </a:t>
            </a:r>
          </a:p>
          <a:p>
            <a:pPr marL="342900" indent="-342900" algn="just">
              <a:buFont typeface="Wingdings" panose="05000000000000000000" pitchFamily="2" charset="2"/>
              <a:buChar char="v"/>
            </a:pPr>
            <a:r>
              <a:rPr lang="en-US" sz="2000" b="1" dirty="0">
                <a:latin typeface="Baskerville Old Face" panose="02020602080505020303" pitchFamily="18" charset="0"/>
              </a:rPr>
              <a:t>Data can be collected from Kaggle or </a:t>
            </a:r>
            <a:r>
              <a:rPr lang="en-US" sz="2000" b="1" dirty="0" err="1">
                <a:latin typeface="Baskerville Old Face" panose="02020602080505020303" pitchFamily="18" charset="0"/>
              </a:rPr>
              <a:t>Edunet</a:t>
            </a:r>
            <a:r>
              <a:rPr lang="en-US" sz="2000" b="1" dirty="0">
                <a:latin typeface="Baskerville Old Face" panose="02020602080505020303" pitchFamily="18" charset="0"/>
              </a:rPr>
              <a:t> Dashboard. </a:t>
            </a:r>
          </a:p>
          <a:p>
            <a:pPr algn="just"/>
            <a:r>
              <a:rPr lang="en-US" sz="2000" b="1" dirty="0">
                <a:solidFill>
                  <a:srgbClr val="00B050"/>
                </a:solidFill>
                <a:latin typeface="Baskerville Old Face" panose="02020602080505020303" pitchFamily="18" charset="0"/>
              </a:rPr>
              <a:t>2. </a:t>
            </a:r>
            <a:r>
              <a:rPr lang="en-US" sz="2000" b="1" u="sng" dirty="0">
                <a:solidFill>
                  <a:srgbClr val="7030A0"/>
                </a:solidFill>
                <a:latin typeface="Baskerville Old Face" panose="02020602080505020303" pitchFamily="18" charset="0"/>
              </a:rPr>
              <a:t>Feature selection:</a:t>
            </a:r>
          </a:p>
          <a:p>
            <a:pPr marL="285750" indent="-285750" algn="just">
              <a:buFont typeface="Wingdings" panose="05000000000000000000" pitchFamily="2" charset="2"/>
              <a:buChar char="v"/>
            </a:pPr>
            <a:r>
              <a:rPr lang="en-US" sz="2000" b="1" dirty="0">
                <a:latin typeface="Baskerville Old Face" panose="02020602080505020303" pitchFamily="18" charset="0"/>
              </a:rPr>
              <a:t>Identifying the required feature form the number of features available – 9 out of 26 features were selected.</a:t>
            </a:r>
          </a:p>
          <a:p>
            <a:pPr algn="just"/>
            <a:r>
              <a:rPr lang="en-US" sz="2000" b="1" dirty="0">
                <a:solidFill>
                  <a:srgbClr val="00B050"/>
                </a:solidFill>
                <a:latin typeface="Baskerville Old Face" panose="02020602080505020303" pitchFamily="18" charset="0"/>
              </a:rPr>
              <a:t>3. </a:t>
            </a:r>
            <a:r>
              <a:rPr lang="en-US" sz="2000" b="1" u="sng" dirty="0">
                <a:solidFill>
                  <a:srgbClr val="7030A0"/>
                </a:solidFill>
                <a:latin typeface="Baskerville Old Face" panose="02020602080505020303" pitchFamily="18" charset="0"/>
              </a:rPr>
              <a:t>Data cleaning: </a:t>
            </a:r>
          </a:p>
          <a:p>
            <a:pPr marL="285750" indent="-285750" algn="just">
              <a:buFont typeface="Wingdings" panose="05000000000000000000" pitchFamily="2" charset="2"/>
              <a:buChar char="v"/>
            </a:pPr>
            <a:r>
              <a:rPr lang="en-US" sz="2000" b="1" dirty="0">
                <a:latin typeface="Baskerville Old Face" panose="02020602080505020303" pitchFamily="18" charset="0"/>
              </a:rPr>
              <a:t>Identification of missing values.</a:t>
            </a:r>
          </a:p>
          <a:p>
            <a:pPr marL="285750" indent="-285750" algn="just">
              <a:buFont typeface="Wingdings" panose="05000000000000000000" pitchFamily="2" charset="2"/>
              <a:buChar char="v"/>
            </a:pPr>
            <a:r>
              <a:rPr lang="en-US" sz="2000" b="1" dirty="0">
                <a:latin typeface="Baskerville Old Face" panose="02020602080505020303" pitchFamily="18" charset="0"/>
              </a:rPr>
              <a:t>Filtering out the missing values.</a:t>
            </a:r>
          </a:p>
          <a:p>
            <a:pPr algn="just"/>
            <a:r>
              <a:rPr lang="en-US" sz="2000" b="1" dirty="0">
                <a:solidFill>
                  <a:srgbClr val="00B050"/>
                </a:solidFill>
                <a:latin typeface="Baskerville Old Face" panose="02020602080505020303" pitchFamily="18" charset="0"/>
              </a:rPr>
              <a:t>4. </a:t>
            </a:r>
            <a:r>
              <a:rPr lang="en-US" sz="2000" b="1" u="sng" dirty="0">
                <a:solidFill>
                  <a:srgbClr val="7030A0"/>
                </a:solidFill>
                <a:latin typeface="Baskerville Old Face" panose="02020602080505020303" pitchFamily="18" charset="0"/>
              </a:rPr>
              <a:t>Performance level Calculation:</a:t>
            </a:r>
          </a:p>
          <a:p>
            <a:pPr marL="285750" indent="-285750" algn="just">
              <a:buFont typeface="Wingdings" panose="05000000000000000000" pitchFamily="2" charset="2"/>
              <a:buChar char="v"/>
            </a:pPr>
            <a:r>
              <a:rPr lang="en-US" sz="2000" b="1" dirty="0">
                <a:latin typeface="Baskerville Old Face" panose="02020602080505020303" pitchFamily="18" charset="0"/>
              </a:rPr>
              <a:t>Calculation of performance level from current employee rating in order to convert the numerical data into text form.</a:t>
            </a:r>
          </a:p>
          <a:p>
            <a:pPr marL="285750" indent="-285750" algn="just">
              <a:buFont typeface="Wingdings" panose="05000000000000000000" pitchFamily="2" charset="2"/>
              <a:buChar char="v"/>
            </a:pPr>
            <a:r>
              <a:rPr lang="en-US" sz="2000" b="1" dirty="0">
                <a:latin typeface="Baskerville Old Face" panose="02020602080505020303" pitchFamily="18" charset="0"/>
              </a:rPr>
              <a:t>Calculation using </a:t>
            </a:r>
          </a:p>
          <a:p>
            <a:pPr algn="just"/>
            <a:r>
              <a:rPr lang="en-US" sz="2000" b="1" dirty="0">
                <a:solidFill>
                  <a:srgbClr val="7030A0"/>
                </a:solidFill>
                <a:latin typeface="Baskerville Old Face" panose="02020602080505020303" pitchFamily="18" charset="0"/>
              </a:rPr>
              <a:t>=IFS(Z2&gt;=5,"Very High",Z2&gt;=4,"High",Z2&gt;=3,"Medium",TRUE,"Low")</a:t>
            </a:r>
            <a:endParaRPr lang="en-US" sz="2000" b="1" u="sng" dirty="0">
              <a:solidFill>
                <a:srgbClr val="00B050"/>
              </a:solidFill>
              <a:latin typeface="Baskerville Old Face" panose="02020602080505020303" pitchFamily="18" charset="0"/>
            </a:endParaRPr>
          </a:p>
          <a:p>
            <a:pPr algn="just"/>
            <a:r>
              <a:rPr lang="en-US" sz="2000" b="1" dirty="0">
                <a:solidFill>
                  <a:srgbClr val="00B050"/>
                </a:solidFill>
                <a:latin typeface="Baskerville Old Face" panose="02020602080505020303" pitchFamily="18" charset="0"/>
              </a:rPr>
              <a:t>5. </a:t>
            </a:r>
            <a:r>
              <a:rPr lang="en-US" sz="2000" b="1" u="sng" dirty="0">
                <a:solidFill>
                  <a:srgbClr val="7030A0"/>
                </a:solidFill>
                <a:latin typeface="Baskerville Old Face" panose="02020602080505020303" pitchFamily="18" charset="0"/>
              </a:rPr>
              <a:t>Preparation of Pivot table</a:t>
            </a:r>
          </a:p>
          <a:p>
            <a:pPr marL="342900" indent="-342900" algn="just">
              <a:buFont typeface="Wingdings" panose="05000000000000000000" pitchFamily="2" charset="2"/>
              <a:buChar char="v"/>
            </a:pPr>
            <a:r>
              <a:rPr lang="en-US" sz="2000" b="1" dirty="0">
                <a:latin typeface="Baskerville Old Face" panose="02020602080505020303" pitchFamily="18" charset="0"/>
              </a:rPr>
              <a:t>Pivot table preparation using various factors out of the chosen 9 factors namely, Name, Business unit, Gender and Performance level.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4929B-DE83-659F-1B38-777CC3AA1725}"/>
              </a:ext>
            </a:extLst>
          </p:cNvPr>
          <p:cNvSpPr txBox="1"/>
          <p:nvPr/>
        </p:nvSpPr>
        <p:spPr>
          <a:xfrm>
            <a:off x="3810000" y="464403"/>
            <a:ext cx="6100916" cy="830997"/>
          </a:xfrm>
          <a:prstGeom prst="rect">
            <a:avLst/>
          </a:prstGeom>
          <a:noFill/>
        </p:spPr>
        <p:txBody>
          <a:bodyPr wrap="square">
            <a:spAutoFit/>
          </a:bodyPr>
          <a:lstStyle/>
          <a:p>
            <a:pPr marL="12700">
              <a:lnSpc>
                <a:spcPct val="100000"/>
              </a:lnSpc>
              <a:spcBef>
                <a:spcPts val="105"/>
              </a:spcBef>
            </a:pPr>
            <a:r>
              <a:rPr lang="en-IN" sz="4800" b="1" u="sng" spc="15" dirty="0">
                <a:latin typeface="Arial Black" panose="020B0A04020102020204" pitchFamily="34" charset="0"/>
                <a:cs typeface="Trebuchet MS"/>
              </a:rPr>
              <a:t>M</a:t>
            </a:r>
            <a:r>
              <a:rPr lang="en-IN" sz="4800" b="1" u="sng" dirty="0">
                <a:latin typeface="Arial Black" panose="020B0A04020102020204" pitchFamily="34" charset="0"/>
                <a:cs typeface="Trebuchet MS"/>
              </a:rPr>
              <a:t>O</a:t>
            </a:r>
            <a:r>
              <a:rPr lang="en-IN" sz="4800" b="1" u="sng" spc="-15" dirty="0">
                <a:latin typeface="Arial Black" panose="020B0A04020102020204" pitchFamily="34" charset="0"/>
                <a:cs typeface="Trebuchet MS"/>
              </a:rPr>
              <a:t>D</a:t>
            </a:r>
            <a:r>
              <a:rPr lang="en-IN" sz="4800" b="1" u="sng" spc="-35" dirty="0">
                <a:latin typeface="Arial Black" panose="020B0A04020102020204" pitchFamily="34" charset="0"/>
                <a:cs typeface="Trebuchet MS"/>
              </a:rPr>
              <a:t>E</a:t>
            </a:r>
            <a:r>
              <a:rPr lang="en-IN" sz="4800" b="1" u="sng" spc="-30" dirty="0">
                <a:latin typeface="Arial Black" panose="020B0A04020102020204" pitchFamily="34" charset="0"/>
                <a:cs typeface="Trebuchet MS"/>
              </a:rPr>
              <a:t>LL</a:t>
            </a:r>
            <a:r>
              <a:rPr lang="en-IN" sz="4800" b="1" u="sng" spc="-5" dirty="0">
                <a:latin typeface="Arial Black" panose="020B0A04020102020204" pitchFamily="34" charset="0"/>
                <a:cs typeface="Trebuchet MS"/>
              </a:rPr>
              <a:t>I</a:t>
            </a:r>
            <a:r>
              <a:rPr lang="en-IN" sz="4800" b="1" u="sng" spc="30" dirty="0">
                <a:latin typeface="Arial Black" panose="020B0A04020102020204" pitchFamily="34" charset="0"/>
                <a:cs typeface="Trebuchet MS"/>
              </a:rPr>
              <a:t>N</a:t>
            </a:r>
            <a:r>
              <a:rPr lang="en-IN" sz="4800" b="1" u="sng" spc="5" dirty="0">
                <a:latin typeface="Arial Black" panose="020B0A04020102020204" pitchFamily="34" charset="0"/>
                <a:cs typeface="Trebuchet MS"/>
              </a:rPr>
              <a:t>G</a:t>
            </a:r>
            <a:endParaRPr lang="en-IN" sz="4800" u="sng" dirty="0">
              <a:latin typeface="Arial Black" panose="020B0A04020102020204" pitchFamily="34" charset="0"/>
              <a:cs typeface="Trebuchet MS"/>
            </a:endParaRPr>
          </a:p>
        </p:txBody>
      </p:sp>
      <p:sp>
        <p:nvSpPr>
          <p:cNvPr id="5" name="TextBox 4">
            <a:extLst>
              <a:ext uri="{FF2B5EF4-FFF2-40B4-BE49-F238E27FC236}">
                <a16:creationId xmlns:a16="http://schemas.microsoft.com/office/drawing/2014/main" id="{DC11C821-49B3-FF3C-F26C-8BC3A73DACDE}"/>
              </a:ext>
            </a:extLst>
          </p:cNvPr>
          <p:cNvSpPr txBox="1"/>
          <p:nvPr/>
        </p:nvSpPr>
        <p:spPr>
          <a:xfrm>
            <a:off x="1066800" y="1652349"/>
            <a:ext cx="8610600" cy="4062651"/>
          </a:xfrm>
          <a:prstGeom prst="rect">
            <a:avLst/>
          </a:prstGeom>
          <a:noFill/>
        </p:spPr>
        <p:txBody>
          <a:bodyPr wrap="square" rtlCol="0">
            <a:spAutoFit/>
          </a:bodyPr>
          <a:lstStyle/>
          <a:p>
            <a:pPr algn="just"/>
            <a:r>
              <a:rPr lang="en-US" sz="2400" b="1" u="sng" dirty="0">
                <a:solidFill>
                  <a:srgbClr val="7030A0"/>
                </a:solidFill>
                <a:latin typeface="Baskerville Old Face" panose="02020602080505020303" pitchFamily="18" charset="0"/>
              </a:rPr>
              <a:t>Pivot table:</a:t>
            </a:r>
          </a:p>
          <a:p>
            <a:pPr marL="342900" indent="-342900" algn="just">
              <a:buFont typeface="Wingdings" panose="05000000000000000000" pitchFamily="2" charset="2"/>
              <a:buChar char="Ø"/>
            </a:pPr>
            <a:r>
              <a:rPr lang="en-US" sz="2400" b="1" dirty="0">
                <a:latin typeface="Baskerville Old Face" panose="02020602080505020303" pitchFamily="18" charset="0"/>
              </a:rPr>
              <a:t>Filters : Gender Code</a:t>
            </a:r>
          </a:p>
          <a:p>
            <a:pPr marL="342900" indent="-342900" algn="just">
              <a:buFont typeface="Wingdings" panose="05000000000000000000" pitchFamily="2" charset="2"/>
              <a:buChar char="Ø"/>
            </a:pPr>
            <a:r>
              <a:rPr lang="en-US" sz="2400" b="1" dirty="0">
                <a:latin typeface="Baskerville Old Face" panose="02020602080505020303" pitchFamily="18" charset="0"/>
              </a:rPr>
              <a:t>Legend (Series): Performance Level</a:t>
            </a:r>
          </a:p>
          <a:p>
            <a:pPr marL="342900" indent="-342900" algn="just">
              <a:buFont typeface="Wingdings" panose="05000000000000000000" pitchFamily="2" charset="2"/>
              <a:buChar char="Ø"/>
            </a:pPr>
            <a:r>
              <a:rPr lang="en-US" sz="2400" b="1" dirty="0">
                <a:latin typeface="Baskerville Old Face" panose="02020602080505020303" pitchFamily="18" charset="0"/>
              </a:rPr>
              <a:t>Axis (Categories): Business Unit</a:t>
            </a:r>
          </a:p>
          <a:p>
            <a:pPr marL="342900" indent="-342900" algn="just">
              <a:buFont typeface="Wingdings" panose="05000000000000000000" pitchFamily="2" charset="2"/>
              <a:buChar char="Ø"/>
            </a:pPr>
            <a:r>
              <a:rPr lang="en-US" sz="2400" b="1" dirty="0">
                <a:latin typeface="Baskerville Old Face" panose="02020602080505020303" pitchFamily="18" charset="0"/>
              </a:rPr>
              <a:t>Values: Count of First Name</a:t>
            </a:r>
          </a:p>
          <a:p>
            <a:pPr algn="just"/>
            <a:r>
              <a:rPr lang="en-US" sz="2400" b="1" dirty="0" smtClean="0">
                <a:solidFill>
                  <a:srgbClr val="00B050"/>
                </a:solidFill>
                <a:latin typeface="Baskerville Old Face" panose="02020602080505020303" pitchFamily="18" charset="0"/>
              </a:rPr>
              <a:t> </a:t>
            </a:r>
            <a:r>
              <a:rPr lang="en-US" sz="2400" b="1" u="sng" dirty="0">
                <a:solidFill>
                  <a:srgbClr val="7030A0"/>
                </a:solidFill>
                <a:latin typeface="Baskerville Old Face" panose="02020602080505020303" pitchFamily="18" charset="0"/>
              </a:rPr>
              <a:t>Preparation of Chart:</a:t>
            </a:r>
          </a:p>
          <a:p>
            <a:pPr marL="342900" indent="-342900" algn="just">
              <a:buFont typeface="Wingdings" panose="05000000000000000000" pitchFamily="2" charset="2"/>
              <a:buChar char="v"/>
            </a:pPr>
            <a:r>
              <a:rPr lang="en-US" sz="2400" b="1" dirty="0">
                <a:latin typeface="Baskerville Old Face" panose="02020602080505020303" pitchFamily="18" charset="0"/>
              </a:rPr>
              <a:t>Preparation of chart (Clustered column charts) using the data from Pivot table and naming it as Employee Performance Analysis Chart.</a:t>
            </a:r>
          </a:p>
          <a:p>
            <a:pPr marL="342900" indent="-342900" algn="just">
              <a:buFont typeface="Wingdings" panose="05000000000000000000" pitchFamily="2" charset="2"/>
              <a:buChar char="v"/>
            </a:pPr>
            <a:r>
              <a:rPr lang="en-US" sz="2400" b="1" dirty="0">
                <a:latin typeface="Baskerville Old Face" panose="02020602080505020303" pitchFamily="18" charset="0"/>
              </a:rPr>
              <a:t>Adding a trend line to the most common Trend Level (Medium).</a:t>
            </a:r>
          </a:p>
          <a:p>
            <a:endParaRPr lang="en-IN" sz="2000" b="1" dirty="0">
              <a:latin typeface="Baskerville Old Face" panose="02020602080505020303" pitchFamily="18" charset="0"/>
            </a:endParaRPr>
          </a:p>
        </p:txBody>
      </p:sp>
    </p:spTree>
    <p:extLst>
      <p:ext uri="{BB962C8B-B14F-4D97-AF65-F5344CB8AC3E}">
        <p14:creationId xmlns:p14="http://schemas.microsoft.com/office/powerpoint/2010/main" val="119563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49758" y="358605"/>
            <a:ext cx="4492483" cy="936795"/>
          </a:xfrm>
          <a:prstGeom prst="rect">
            <a:avLst/>
          </a:prstGeom>
        </p:spPr>
        <p:txBody>
          <a:bodyPr vert="horz" wrap="square" lIns="0" tIns="13335" rIns="0" bIns="0" rtlCol="0">
            <a:spAutoFit/>
          </a:bodyPr>
          <a:lstStyle/>
          <a:p>
            <a:pPr marL="12700">
              <a:lnSpc>
                <a:spcPct val="100000"/>
              </a:lnSpc>
              <a:spcBef>
                <a:spcPts val="105"/>
              </a:spcBef>
            </a:pPr>
            <a:r>
              <a:rPr sz="6000" u="sng" dirty="0">
                <a:latin typeface="Arial Black" panose="020B0A04020102020204" pitchFamily="34" charset="0"/>
              </a:rPr>
              <a:t>R</a:t>
            </a:r>
            <a:r>
              <a:rPr sz="6000" u="sng" spc="-40" dirty="0">
                <a:latin typeface="Arial Black" panose="020B0A04020102020204" pitchFamily="34" charset="0"/>
              </a:rPr>
              <a:t>E</a:t>
            </a:r>
            <a:r>
              <a:rPr sz="6000" u="sng" spc="15" dirty="0">
                <a:latin typeface="Arial Black" panose="020B0A04020102020204" pitchFamily="34" charset="0"/>
              </a:rPr>
              <a:t>S</a:t>
            </a:r>
            <a:r>
              <a:rPr sz="6000" u="sng" spc="-30" dirty="0">
                <a:latin typeface="Arial Black" panose="020B0A04020102020204" pitchFamily="34" charset="0"/>
              </a:rPr>
              <a:t>U</a:t>
            </a:r>
            <a:r>
              <a:rPr sz="6000" u="sng" spc="-405" dirty="0">
                <a:latin typeface="Arial Black" panose="020B0A04020102020204" pitchFamily="34" charset="0"/>
              </a:rPr>
              <a:t>L</a:t>
            </a:r>
            <a:r>
              <a:rPr sz="6000" u="sng" dirty="0">
                <a:latin typeface="Arial Black" panose="020B0A040201020202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2865090324"/>
              </p:ext>
            </p:extLst>
          </p:nvPr>
        </p:nvGraphicFramePr>
        <p:xfrm>
          <a:off x="1704975" y="1800225"/>
          <a:ext cx="8010525" cy="401955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440E17F4-7DFD-F83E-8571-7C9B3D2BA5B3}"/>
              </a:ext>
            </a:extLst>
          </p:cNvPr>
          <p:cNvSpPr txBox="1"/>
          <p:nvPr/>
        </p:nvSpPr>
        <p:spPr>
          <a:xfrm>
            <a:off x="2390775" y="5980093"/>
            <a:ext cx="6524625" cy="954107"/>
          </a:xfrm>
          <a:prstGeom prst="rect">
            <a:avLst/>
          </a:prstGeom>
          <a:noFill/>
        </p:spPr>
        <p:txBody>
          <a:bodyPr wrap="square" rtlCol="0">
            <a:spAutoFit/>
          </a:bodyPr>
          <a:lstStyle/>
          <a:p>
            <a:r>
              <a:rPr lang="en-US" sz="2800" b="1" dirty="0">
                <a:solidFill>
                  <a:srgbClr val="7030A0"/>
                </a:solidFill>
                <a:latin typeface="Baskerville Old Face" panose="02020602080505020303" pitchFamily="18" charset="0"/>
              </a:rPr>
              <a:t>Overall</a:t>
            </a:r>
            <a:r>
              <a:rPr lang="en-US" sz="2800" dirty="0">
                <a:solidFill>
                  <a:srgbClr val="7030A0"/>
                </a:solidFill>
                <a:latin typeface="Baskerville Old Face" panose="02020602080505020303" pitchFamily="18" charset="0"/>
              </a:rPr>
              <a:t> </a:t>
            </a:r>
            <a:r>
              <a:rPr lang="en-US" sz="2800" b="1" dirty="0">
                <a:solidFill>
                  <a:srgbClr val="7030A0"/>
                </a:solidFill>
                <a:latin typeface="Baskerville Old Face" panose="02020602080505020303" pitchFamily="18" charset="0"/>
              </a:rPr>
              <a:t>Employee</a:t>
            </a:r>
            <a:r>
              <a:rPr lang="en-US" sz="2800" dirty="0">
                <a:solidFill>
                  <a:srgbClr val="7030A0"/>
                </a:solidFill>
                <a:latin typeface="Baskerville Old Face" panose="02020602080505020303" pitchFamily="18" charset="0"/>
              </a:rPr>
              <a:t> </a:t>
            </a:r>
            <a:r>
              <a:rPr lang="en-US" sz="2800" b="1" dirty="0">
                <a:solidFill>
                  <a:srgbClr val="7030A0"/>
                </a:solidFill>
                <a:latin typeface="Baskerville Old Face" panose="02020602080505020303" pitchFamily="18" charset="0"/>
              </a:rPr>
              <a:t>Performance</a:t>
            </a:r>
            <a:r>
              <a:rPr lang="en-US" sz="2800" dirty="0">
                <a:solidFill>
                  <a:srgbClr val="7030A0"/>
                </a:solidFill>
                <a:latin typeface="Baskerville Old Face" panose="02020602080505020303" pitchFamily="18" charset="0"/>
              </a:rPr>
              <a:t> </a:t>
            </a:r>
            <a:r>
              <a:rPr lang="en-US" sz="2800" b="1" dirty="0">
                <a:solidFill>
                  <a:srgbClr val="7030A0"/>
                </a:solidFill>
                <a:latin typeface="Baskerville Old Face" panose="02020602080505020303" pitchFamily="18" charset="0"/>
              </a:rPr>
              <a:t>Analysis</a:t>
            </a:r>
          </a:p>
          <a:p>
            <a:endParaRPr lang="en-US" sz="2800" dirty="0">
              <a:solidFill>
                <a:srgbClr val="7030A0"/>
              </a:solidFill>
              <a:latin typeface="Baskerville Old Face" panose="0202060208050502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BBC04-B732-6E69-0C51-622BC2C04498}"/>
              </a:ext>
            </a:extLst>
          </p:cNvPr>
          <p:cNvSpPr txBox="1"/>
          <p:nvPr/>
        </p:nvSpPr>
        <p:spPr>
          <a:xfrm>
            <a:off x="3505200" y="492204"/>
            <a:ext cx="7015316" cy="1107996"/>
          </a:xfrm>
          <a:prstGeom prst="rect">
            <a:avLst/>
          </a:prstGeom>
          <a:noFill/>
        </p:spPr>
        <p:txBody>
          <a:bodyPr wrap="square">
            <a:spAutoFit/>
          </a:bodyPr>
          <a:lstStyle/>
          <a:p>
            <a:r>
              <a:rPr lang="en-IN" sz="6600" u="sng" dirty="0">
                <a:latin typeface="Arial Black" panose="020B0A04020102020204" pitchFamily="34" charset="0"/>
              </a:rPr>
              <a:t>R</a:t>
            </a:r>
            <a:r>
              <a:rPr lang="en-IN" sz="6600" u="sng" spc="-40" dirty="0">
                <a:latin typeface="Arial Black" panose="020B0A04020102020204" pitchFamily="34" charset="0"/>
              </a:rPr>
              <a:t>E</a:t>
            </a:r>
            <a:r>
              <a:rPr lang="en-IN" sz="6600" u="sng" spc="15" dirty="0">
                <a:latin typeface="Arial Black" panose="020B0A04020102020204" pitchFamily="34" charset="0"/>
              </a:rPr>
              <a:t>S</a:t>
            </a:r>
            <a:r>
              <a:rPr lang="en-IN" sz="6600" u="sng" spc="-30" dirty="0">
                <a:latin typeface="Arial Black" panose="020B0A04020102020204" pitchFamily="34" charset="0"/>
              </a:rPr>
              <a:t>U</a:t>
            </a:r>
            <a:r>
              <a:rPr lang="en-IN" sz="6600" u="sng" spc="-405" dirty="0">
                <a:latin typeface="Arial Black" panose="020B0A04020102020204" pitchFamily="34" charset="0"/>
              </a:rPr>
              <a:t>L</a:t>
            </a:r>
            <a:r>
              <a:rPr lang="en-IN" sz="6600" u="sng" dirty="0">
                <a:latin typeface="Arial Black" panose="020B0A04020102020204" pitchFamily="34" charset="0"/>
              </a:rPr>
              <a:t>TS</a:t>
            </a:r>
          </a:p>
        </p:txBody>
      </p:sp>
      <p:sp>
        <p:nvSpPr>
          <p:cNvPr id="6" name="TextBox 5">
            <a:extLst>
              <a:ext uri="{FF2B5EF4-FFF2-40B4-BE49-F238E27FC236}">
                <a16:creationId xmlns:a16="http://schemas.microsoft.com/office/drawing/2014/main" id="{73EC0F5B-18AF-BE14-6AAB-E4A84F5CBF6F}"/>
              </a:ext>
            </a:extLst>
          </p:cNvPr>
          <p:cNvSpPr txBox="1"/>
          <p:nvPr/>
        </p:nvSpPr>
        <p:spPr>
          <a:xfrm>
            <a:off x="1828800" y="5524381"/>
            <a:ext cx="8153400" cy="800219"/>
          </a:xfrm>
          <a:prstGeom prst="rect">
            <a:avLst/>
          </a:prstGeom>
          <a:noFill/>
        </p:spPr>
        <p:txBody>
          <a:bodyPr wrap="square" rtlCol="0">
            <a:spAutoFit/>
          </a:bodyPr>
          <a:lstStyle/>
          <a:p>
            <a:pPr algn="just"/>
            <a:r>
              <a:rPr lang="en-US" sz="2800" b="1" dirty="0">
                <a:solidFill>
                  <a:srgbClr val="7030A0"/>
                </a:solidFill>
                <a:latin typeface="Sitka Display" pitchFamily="2" charset="0"/>
              </a:rPr>
              <a:t>Gender based Employee Performance Analysis</a:t>
            </a:r>
          </a:p>
          <a:p>
            <a:endParaRPr lang="en-IN" dirty="0"/>
          </a:p>
        </p:txBody>
      </p:sp>
      <p:graphicFrame>
        <p:nvGraphicFramePr>
          <p:cNvPr id="7" name="Chart 6">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3472124590"/>
              </p:ext>
            </p:extLst>
          </p:nvPr>
        </p:nvGraphicFramePr>
        <p:xfrm>
          <a:off x="457201" y="1981200"/>
          <a:ext cx="5029199" cy="3276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3105104045"/>
              </p:ext>
            </p:extLst>
          </p:nvPr>
        </p:nvGraphicFramePr>
        <p:xfrm>
          <a:off x="5905500" y="1981200"/>
          <a:ext cx="5029199" cy="327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974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03DB5C-2A0C-B917-66FB-C1A716046264}"/>
              </a:ext>
            </a:extLst>
          </p:cNvPr>
          <p:cNvSpPr txBox="1"/>
          <p:nvPr/>
        </p:nvSpPr>
        <p:spPr>
          <a:xfrm>
            <a:off x="4114800" y="96767"/>
            <a:ext cx="6100916" cy="923330"/>
          </a:xfrm>
          <a:prstGeom prst="rect">
            <a:avLst/>
          </a:prstGeom>
          <a:noFill/>
        </p:spPr>
        <p:txBody>
          <a:bodyPr wrap="square">
            <a:spAutoFit/>
          </a:bodyPr>
          <a:lstStyle/>
          <a:p>
            <a:r>
              <a:rPr lang="en-IN" sz="5400" u="sng" dirty="0">
                <a:solidFill>
                  <a:srgbClr val="FF0000"/>
                </a:solidFill>
                <a:latin typeface="Algerian" panose="04020705040A02060702" pitchFamily="82" charset="0"/>
              </a:rPr>
              <a:t>R</a:t>
            </a:r>
            <a:r>
              <a:rPr lang="en-IN" sz="5400" u="sng" spc="-40" dirty="0">
                <a:solidFill>
                  <a:srgbClr val="FF0000"/>
                </a:solidFill>
                <a:latin typeface="Algerian" panose="04020705040A02060702" pitchFamily="82" charset="0"/>
              </a:rPr>
              <a:t>E</a:t>
            </a:r>
            <a:r>
              <a:rPr lang="en-IN" sz="5400" u="sng" spc="15" dirty="0">
                <a:solidFill>
                  <a:srgbClr val="FF0000"/>
                </a:solidFill>
                <a:latin typeface="Algerian" panose="04020705040A02060702" pitchFamily="82" charset="0"/>
              </a:rPr>
              <a:t>S</a:t>
            </a:r>
            <a:r>
              <a:rPr lang="en-IN" sz="5400" u="sng" spc="-30" dirty="0">
                <a:solidFill>
                  <a:srgbClr val="FF0000"/>
                </a:solidFill>
                <a:latin typeface="Algerian" panose="04020705040A02060702" pitchFamily="82" charset="0"/>
              </a:rPr>
              <a:t>U</a:t>
            </a:r>
            <a:r>
              <a:rPr lang="en-IN" sz="5400" u="sng" spc="-405" dirty="0">
                <a:solidFill>
                  <a:srgbClr val="FF0000"/>
                </a:solidFill>
                <a:latin typeface="Algerian" panose="04020705040A02060702" pitchFamily="82" charset="0"/>
              </a:rPr>
              <a:t>L</a:t>
            </a:r>
            <a:r>
              <a:rPr lang="en-IN" sz="5400" u="sng" dirty="0">
                <a:solidFill>
                  <a:srgbClr val="FF0000"/>
                </a:solidFill>
                <a:latin typeface="Algerian" panose="04020705040A02060702" pitchFamily="82" charset="0"/>
              </a:rPr>
              <a:t>TS</a:t>
            </a:r>
            <a:endParaRPr lang="en-IN" sz="5400" u="sng" dirty="0"/>
          </a:p>
        </p:txBody>
      </p:sp>
      <p:graphicFrame>
        <p:nvGraphicFramePr>
          <p:cNvPr id="5" name="Chart 4">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1559183061"/>
              </p:ext>
            </p:extLst>
          </p:nvPr>
        </p:nvGraphicFramePr>
        <p:xfrm>
          <a:off x="1143000" y="1295400"/>
          <a:ext cx="3265170" cy="2209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1612902950"/>
              </p:ext>
            </p:extLst>
          </p:nvPr>
        </p:nvGraphicFramePr>
        <p:xfrm>
          <a:off x="6096000" y="1327354"/>
          <a:ext cx="3657600" cy="22097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2572170861"/>
              </p:ext>
            </p:extLst>
          </p:nvPr>
        </p:nvGraphicFramePr>
        <p:xfrm>
          <a:off x="990600" y="4114800"/>
          <a:ext cx="3265170" cy="2362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2234578823"/>
              </p:ext>
            </p:extLst>
          </p:nvPr>
        </p:nvGraphicFramePr>
        <p:xfrm>
          <a:off x="6096000" y="4117258"/>
          <a:ext cx="3505200" cy="2209800"/>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FEAD16F0-F610-E901-85F8-3BF7C90203C1}"/>
              </a:ext>
            </a:extLst>
          </p:cNvPr>
          <p:cNvSpPr txBox="1"/>
          <p:nvPr/>
        </p:nvSpPr>
        <p:spPr>
          <a:xfrm>
            <a:off x="838200" y="3505200"/>
            <a:ext cx="4114800" cy="369332"/>
          </a:xfrm>
          <a:prstGeom prst="rect">
            <a:avLst/>
          </a:prstGeom>
          <a:noFill/>
        </p:spPr>
        <p:txBody>
          <a:bodyPr wrap="square" rtlCol="0">
            <a:spAutoFit/>
          </a:bodyPr>
          <a:lstStyle/>
          <a:p>
            <a:r>
              <a:rPr lang="en-US" b="1" dirty="0">
                <a:solidFill>
                  <a:srgbClr val="7030A0"/>
                </a:solidFill>
                <a:latin typeface="Baskerville Old Face" panose="02020602080505020303" pitchFamily="18" charset="0"/>
              </a:rPr>
              <a:t>Very high level Employee Performance </a:t>
            </a:r>
            <a:endParaRPr lang="en-IN" b="1" dirty="0">
              <a:solidFill>
                <a:srgbClr val="7030A0"/>
              </a:solidFill>
              <a:latin typeface="Baskerville Old Face" panose="02020602080505020303" pitchFamily="18" charset="0"/>
            </a:endParaRPr>
          </a:p>
        </p:txBody>
      </p:sp>
      <p:sp>
        <p:nvSpPr>
          <p:cNvPr id="10" name="TextBox 9">
            <a:extLst>
              <a:ext uri="{FF2B5EF4-FFF2-40B4-BE49-F238E27FC236}">
                <a16:creationId xmlns:a16="http://schemas.microsoft.com/office/drawing/2014/main" id="{F1C7DE04-9039-4BF9-957D-63674FCC8B30}"/>
              </a:ext>
            </a:extLst>
          </p:cNvPr>
          <p:cNvSpPr txBox="1"/>
          <p:nvPr/>
        </p:nvSpPr>
        <p:spPr>
          <a:xfrm>
            <a:off x="6254115" y="3505200"/>
            <a:ext cx="3886200" cy="369332"/>
          </a:xfrm>
          <a:prstGeom prst="rect">
            <a:avLst/>
          </a:prstGeom>
          <a:noFill/>
        </p:spPr>
        <p:txBody>
          <a:bodyPr wrap="square" rtlCol="0">
            <a:spAutoFit/>
          </a:bodyPr>
          <a:lstStyle/>
          <a:p>
            <a:r>
              <a:rPr lang="en-US" b="1" dirty="0">
                <a:solidFill>
                  <a:srgbClr val="7030A0"/>
                </a:solidFill>
                <a:latin typeface="Baskerville Old Face" panose="02020602080505020303" pitchFamily="18" charset="0"/>
              </a:rPr>
              <a:t>High level Employee Performance</a:t>
            </a:r>
            <a:endParaRPr lang="en-IN" b="1" dirty="0">
              <a:solidFill>
                <a:srgbClr val="7030A0"/>
              </a:solidFill>
              <a:latin typeface="Baskerville Old Face" panose="02020602080505020303" pitchFamily="18" charset="0"/>
            </a:endParaRPr>
          </a:p>
        </p:txBody>
      </p:sp>
      <p:sp>
        <p:nvSpPr>
          <p:cNvPr id="11" name="TextBox 10">
            <a:extLst>
              <a:ext uri="{FF2B5EF4-FFF2-40B4-BE49-F238E27FC236}">
                <a16:creationId xmlns:a16="http://schemas.microsoft.com/office/drawing/2014/main" id="{39DC8102-A0AA-3F07-67D3-5467FB7B3F82}"/>
              </a:ext>
            </a:extLst>
          </p:cNvPr>
          <p:cNvSpPr txBox="1"/>
          <p:nvPr/>
        </p:nvSpPr>
        <p:spPr>
          <a:xfrm>
            <a:off x="712470" y="6347936"/>
            <a:ext cx="4126230" cy="369332"/>
          </a:xfrm>
          <a:prstGeom prst="rect">
            <a:avLst/>
          </a:prstGeom>
          <a:noFill/>
        </p:spPr>
        <p:txBody>
          <a:bodyPr wrap="square" rtlCol="0">
            <a:spAutoFit/>
          </a:bodyPr>
          <a:lstStyle/>
          <a:p>
            <a:r>
              <a:rPr lang="en-US" b="1" dirty="0">
                <a:solidFill>
                  <a:srgbClr val="7030A0"/>
                </a:solidFill>
                <a:latin typeface="Baskerville Old Face" panose="02020602080505020303" pitchFamily="18" charset="0"/>
              </a:rPr>
              <a:t>Medium level Employee Performance</a:t>
            </a:r>
            <a:endParaRPr lang="en-IN" b="1" dirty="0">
              <a:solidFill>
                <a:srgbClr val="7030A0"/>
              </a:solidFill>
              <a:latin typeface="Baskerville Old Face" panose="02020602080505020303" pitchFamily="18" charset="0"/>
            </a:endParaRPr>
          </a:p>
        </p:txBody>
      </p:sp>
      <p:sp>
        <p:nvSpPr>
          <p:cNvPr id="12" name="TextBox 11">
            <a:extLst>
              <a:ext uri="{FF2B5EF4-FFF2-40B4-BE49-F238E27FC236}">
                <a16:creationId xmlns:a16="http://schemas.microsoft.com/office/drawing/2014/main" id="{E6ADD523-D3BC-623D-5C02-5EEF7B704209}"/>
              </a:ext>
            </a:extLst>
          </p:cNvPr>
          <p:cNvSpPr txBox="1"/>
          <p:nvPr/>
        </p:nvSpPr>
        <p:spPr>
          <a:xfrm>
            <a:off x="6271321" y="6324600"/>
            <a:ext cx="4659630" cy="369332"/>
          </a:xfrm>
          <a:prstGeom prst="rect">
            <a:avLst/>
          </a:prstGeom>
          <a:noFill/>
        </p:spPr>
        <p:txBody>
          <a:bodyPr wrap="square" rtlCol="0">
            <a:spAutoFit/>
          </a:bodyPr>
          <a:lstStyle/>
          <a:p>
            <a:r>
              <a:rPr lang="en-US" b="1" dirty="0">
                <a:solidFill>
                  <a:srgbClr val="7030A0"/>
                </a:solidFill>
                <a:latin typeface="Baskerville Old Face" panose="02020602080505020303" pitchFamily="18" charset="0"/>
              </a:rPr>
              <a:t>Low level Employee Performance</a:t>
            </a:r>
            <a:endParaRPr lang="en-IN" b="1" dirty="0">
              <a:solidFill>
                <a:srgbClr val="7030A0"/>
              </a:solidFill>
              <a:latin typeface="Baskerville Old Face" panose="02020602080505020303" pitchFamily="18" charset="0"/>
            </a:endParaRPr>
          </a:p>
        </p:txBody>
      </p:sp>
    </p:spTree>
    <p:extLst>
      <p:ext uri="{BB962C8B-B14F-4D97-AF65-F5344CB8AC3E}">
        <p14:creationId xmlns:p14="http://schemas.microsoft.com/office/powerpoint/2010/main" val="2722468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14800" y="304800"/>
            <a:ext cx="3664268" cy="758190"/>
          </a:xfrm>
        </p:spPr>
        <p:txBody>
          <a:bodyPr/>
          <a:lstStyle/>
          <a:p>
            <a:r>
              <a:rPr lang="en-US" u="sng" dirty="0">
                <a:latin typeface="Arial Black" panose="020B0A04020102020204" pitchFamily="34" charset="0"/>
                <a:cs typeface="Times New Roman" panose="02020603050405020304" pitchFamily="18" charset="0"/>
              </a:rPr>
              <a:t>conclusion</a:t>
            </a:r>
            <a:endParaRPr lang="en-IN" u="sng" dirty="0">
              <a:latin typeface="Arial Black" panose="020B0A040201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B6BEBCE-B6F4-9EDE-F876-FA236D9CC49B}"/>
              </a:ext>
            </a:extLst>
          </p:cNvPr>
          <p:cNvSpPr txBox="1"/>
          <p:nvPr/>
        </p:nvSpPr>
        <p:spPr>
          <a:xfrm>
            <a:off x="838200" y="1295400"/>
            <a:ext cx="9677400" cy="5632311"/>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Baskerville Old Face" panose="02020602080505020303" pitchFamily="18" charset="0"/>
              </a:rPr>
              <a:t>In conclusion, it was understood that the average performing employees are more in number, thus requiring measures to improve them to move into the category of high and very high.</a:t>
            </a:r>
          </a:p>
          <a:p>
            <a:pPr marL="285750" indent="-285750" algn="just">
              <a:buFont typeface="Wingdings" panose="05000000000000000000" pitchFamily="2" charset="2"/>
              <a:buChar char="v"/>
            </a:pPr>
            <a:r>
              <a:rPr lang="en-US" b="1" dirty="0">
                <a:latin typeface="Baskerville Old Face" panose="02020602080505020303" pitchFamily="18" charset="0"/>
              </a:rPr>
              <a:t>Low level performance should be giver extra concentration and proper training and other factors which are responsible for their poor performance should be considered and actions to be taken accordingly.</a:t>
            </a:r>
          </a:p>
          <a:p>
            <a:pPr marL="285750" indent="-285750" algn="just">
              <a:buFont typeface="Wingdings" panose="05000000000000000000" pitchFamily="2" charset="2"/>
              <a:buChar char="v"/>
            </a:pPr>
            <a:r>
              <a:rPr lang="en-US" b="1" dirty="0">
                <a:latin typeface="Baskerville Old Face" panose="02020602080505020303" pitchFamily="18" charset="0"/>
              </a:rPr>
              <a:t>Here are some ways to achieve good performance from employees:</a:t>
            </a:r>
          </a:p>
          <a:p>
            <a:pPr algn="just">
              <a:buFont typeface="+mj-lt"/>
              <a:buAutoNum type="arabicPeriod"/>
            </a:pPr>
            <a:r>
              <a:rPr lang="en-US" b="1" i="0" dirty="0">
                <a:effectLst/>
                <a:highlight>
                  <a:srgbClr val="F9F9F2"/>
                </a:highlight>
                <a:latin typeface="Baskerville Old Face" panose="02020602080505020303" pitchFamily="18" charset="0"/>
              </a:rPr>
              <a:t> Set clear goals</a:t>
            </a:r>
          </a:p>
          <a:p>
            <a:pPr algn="just">
              <a:buFont typeface="+mj-lt"/>
              <a:buAutoNum type="arabicPeriod"/>
            </a:pPr>
            <a:r>
              <a:rPr lang="en-US" b="1" i="0" dirty="0">
                <a:effectLst/>
                <a:highlight>
                  <a:srgbClr val="F9F9F2"/>
                </a:highlight>
                <a:latin typeface="Baskerville Old Face" panose="02020602080505020303" pitchFamily="18" charset="0"/>
              </a:rPr>
              <a:t> Reward and recognize your employees</a:t>
            </a:r>
          </a:p>
          <a:p>
            <a:pPr algn="just">
              <a:buFont typeface="+mj-lt"/>
              <a:buAutoNum type="arabicPeriod"/>
            </a:pPr>
            <a:r>
              <a:rPr lang="en-US" b="1" i="0" dirty="0">
                <a:effectLst/>
                <a:highlight>
                  <a:srgbClr val="F9F9F2"/>
                </a:highlight>
                <a:latin typeface="Baskerville Old Face" panose="02020602080505020303" pitchFamily="18" charset="0"/>
              </a:rPr>
              <a:t> Have open lines of communication</a:t>
            </a:r>
          </a:p>
          <a:p>
            <a:pPr algn="just">
              <a:buFont typeface="+mj-lt"/>
              <a:buAutoNum type="arabicPeriod"/>
            </a:pPr>
            <a:r>
              <a:rPr lang="en-US" b="1" i="0" dirty="0">
                <a:effectLst/>
                <a:highlight>
                  <a:srgbClr val="F9F9F2"/>
                </a:highlight>
                <a:latin typeface="Baskerville Old Face" panose="02020602080505020303" pitchFamily="18" charset="0"/>
              </a:rPr>
              <a:t> Identify and solve the root causes of poor performance</a:t>
            </a:r>
          </a:p>
          <a:p>
            <a:pPr algn="just">
              <a:buFont typeface="+mj-lt"/>
              <a:buAutoNum type="arabicPeriod"/>
            </a:pPr>
            <a:r>
              <a:rPr lang="en-US" b="1" i="0" dirty="0">
                <a:effectLst/>
                <a:highlight>
                  <a:srgbClr val="F9F9F2"/>
                </a:highlight>
                <a:latin typeface="Baskerville Old Face" panose="02020602080505020303" pitchFamily="18" charset="0"/>
              </a:rPr>
              <a:t> Provide training opportunities</a:t>
            </a:r>
          </a:p>
          <a:p>
            <a:pPr algn="just">
              <a:buFont typeface="+mj-lt"/>
              <a:buAutoNum type="arabicPeriod"/>
            </a:pPr>
            <a:r>
              <a:rPr lang="en-US" b="1" i="0" dirty="0">
                <a:effectLst/>
                <a:highlight>
                  <a:srgbClr val="F9F9F2"/>
                </a:highlight>
                <a:latin typeface="Baskerville Old Face" panose="02020602080505020303" pitchFamily="18" charset="0"/>
              </a:rPr>
              <a:t> Continuously monitor employee performance</a:t>
            </a:r>
          </a:p>
          <a:p>
            <a:pPr algn="just">
              <a:buFont typeface="+mj-lt"/>
              <a:buAutoNum type="arabicPeriod"/>
            </a:pPr>
            <a:r>
              <a:rPr lang="en-US" b="1" i="0" dirty="0">
                <a:effectLst/>
                <a:highlight>
                  <a:srgbClr val="F9F9F2"/>
                </a:highlight>
                <a:latin typeface="Baskerville Old Face" panose="02020602080505020303" pitchFamily="18" charset="0"/>
              </a:rPr>
              <a:t> Keep deadlines realistic</a:t>
            </a:r>
          </a:p>
          <a:p>
            <a:pPr algn="just">
              <a:buFont typeface="+mj-lt"/>
              <a:buAutoNum type="arabicPeriod"/>
            </a:pPr>
            <a:r>
              <a:rPr lang="en-US" b="1" i="0" dirty="0">
                <a:effectLst/>
                <a:highlight>
                  <a:srgbClr val="F9F9F2"/>
                </a:highlight>
                <a:latin typeface="Baskerville Old Face" panose="02020602080505020303" pitchFamily="18" charset="0"/>
              </a:rPr>
              <a:t> Balance accountability and authority</a:t>
            </a:r>
          </a:p>
          <a:p>
            <a:pPr algn="just">
              <a:buFont typeface="+mj-lt"/>
              <a:buAutoNum type="arabicPeriod"/>
            </a:pPr>
            <a:r>
              <a:rPr lang="en-US" b="1" i="0" dirty="0">
                <a:effectLst/>
                <a:highlight>
                  <a:srgbClr val="F9F9F2"/>
                </a:highlight>
                <a:latin typeface="Baskerville Old Face" panose="02020602080505020303" pitchFamily="18" charset="0"/>
              </a:rPr>
              <a:t> Consider remote working options</a:t>
            </a:r>
          </a:p>
          <a:p>
            <a:pPr algn="just">
              <a:buFont typeface="+mj-lt"/>
              <a:buAutoNum type="arabicPeriod"/>
            </a:pPr>
            <a:r>
              <a:rPr lang="en-US" b="1" i="0" dirty="0">
                <a:effectLst/>
                <a:highlight>
                  <a:srgbClr val="F9F9F2"/>
                </a:highlight>
                <a:latin typeface="Baskerville Old Face" panose="02020602080505020303" pitchFamily="18" charset="0"/>
              </a:rPr>
              <a:t> Enable employees with collaborative learning opportunities </a:t>
            </a:r>
          </a:p>
          <a:p>
            <a:pPr algn="just">
              <a:buFont typeface="+mj-lt"/>
              <a:buAutoNum type="arabicPeriod"/>
            </a:pPr>
            <a:r>
              <a:rPr lang="en-US" b="1" i="0" dirty="0">
                <a:effectLst/>
                <a:highlight>
                  <a:srgbClr val="F9F9F2"/>
                </a:highlight>
                <a:latin typeface="Baskerville Old Face" panose="02020602080505020303" pitchFamily="18" charset="0"/>
              </a:rPr>
              <a:t> Avoid micromanaging</a:t>
            </a:r>
          </a:p>
          <a:p>
            <a:pPr algn="just">
              <a:buFont typeface="+mj-lt"/>
              <a:buAutoNum type="arabicPeriod"/>
            </a:pPr>
            <a:r>
              <a:rPr lang="en-US" b="1" i="0" dirty="0">
                <a:effectLst/>
                <a:highlight>
                  <a:srgbClr val="F9F9F2"/>
                </a:highlight>
                <a:latin typeface="Baskerville Old Face" panose="02020602080505020303" pitchFamily="18" charset="0"/>
              </a:rPr>
              <a:t> Overcome skill gaps with reskilling and upskilling opportunities</a:t>
            </a:r>
          </a:p>
          <a:p>
            <a:pPr algn="just">
              <a:buFont typeface="+mj-lt"/>
              <a:buAutoNum type="arabicPeriod"/>
            </a:pPr>
            <a:r>
              <a:rPr lang="en-US" b="1" i="0" dirty="0">
                <a:effectLst/>
                <a:highlight>
                  <a:srgbClr val="F9F9F2"/>
                </a:highlight>
                <a:latin typeface="Baskerville Old Face" panose="02020602080505020303" pitchFamily="18" charset="0"/>
              </a:rPr>
              <a:t> Offer internal leadership opportunities and clear career paths</a:t>
            </a:r>
          </a:p>
          <a:p>
            <a:endParaRPr lang="en-IN" dirty="0">
              <a:latin typeface="Baskerville Old Face" panose="02020602080505020303"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657600" y="853304"/>
            <a:ext cx="4935665" cy="670696"/>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chemeClr val="tx1">
                    <a:lumMod val="95000"/>
                    <a:lumOff val="5000"/>
                  </a:schemeClr>
                </a:solidFill>
                <a:latin typeface="Arial Black" panose="020B0A04020102020204" pitchFamily="34" charset="0"/>
              </a:rPr>
              <a:t>PROJECT</a:t>
            </a:r>
            <a:r>
              <a:rPr sz="4250" u="sng" spc="-85" dirty="0">
                <a:solidFill>
                  <a:schemeClr val="tx1">
                    <a:lumMod val="95000"/>
                    <a:lumOff val="5000"/>
                  </a:schemeClr>
                </a:solidFill>
                <a:latin typeface="Arial Black" panose="020B0A04020102020204" pitchFamily="34" charset="0"/>
              </a:rPr>
              <a:t> </a:t>
            </a:r>
            <a:r>
              <a:rPr sz="4250" u="sng" spc="25" dirty="0">
                <a:solidFill>
                  <a:schemeClr val="tx1">
                    <a:lumMod val="95000"/>
                    <a:lumOff val="5000"/>
                  </a:schemeClr>
                </a:solidFill>
                <a:latin typeface="Arial Black" panose="020B0A04020102020204" pitchFamily="34" charset="0"/>
              </a:rPr>
              <a:t>TITLE</a:t>
            </a:r>
            <a:endParaRPr sz="4250" u="sng" dirty="0">
              <a:solidFill>
                <a:schemeClr val="tx1">
                  <a:lumMod val="95000"/>
                  <a:lumOff val="5000"/>
                </a:schemeClr>
              </a:solidFill>
              <a:latin typeface="Arial Black" panose="020B0A0402010202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846172" y="2668250"/>
            <a:ext cx="8593228" cy="1569660"/>
          </a:xfrm>
          <a:prstGeom prst="rect">
            <a:avLst/>
          </a:prstGeom>
          <a:noFill/>
        </p:spPr>
        <p:txBody>
          <a:bodyPr wrap="square" rtlCol="0">
            <a:spAutoFit/>
          </a:bodyPr>
          <a:lstStyle/>
          <a:p>
            <a:pPr algn="ctr"/>
            <a:r>
              <a:rPr lang="en-US" sz="4800" b="1" dirty="0">
                <a:solidFill>
                  <a:srgbClr val="7030A0"/>
                </a:solidFill>
                <a:latin typeface="Script MT Bold" panose="03040602040607080904" pitchFamily="66" charset="0"/>
                <a:cs typeface="Times New Roman" panose="02020603050405020304" pitchFamily="18" charset="0"/>
              </a:rPr>
              <a:t>Employee Performance Analysis using Excel</a:t>
            </a:r>
            <a:endParaRPr lang="en-IN" sz="3200" dirty="0">
              <a:solidFill>
                <a:srgbClr val="7030A0"/>
              </a:solidFill>
              <a:latin typeface="Script MT Bold" panose="03040602040607080904" pitchFamily="66"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648200" y="619471"/>
            <a:ext cx="3316534" cy="752129"/>
          </a:xfrm>
          <a:prstGeom prst="rect">
            <a:avLst/>
          </a:prstGeom>
        </p:spPr>
        <p:txBody>
          <a:bodyPr vert="horz" wrap="square" lIns="0" tIns="13335" rIns="0" bIns="0" rtlCol="0">
            <a:spAutoFit/>
          </a:bodyPr>
          <a:lstStyle/>
          <a:p>
            <a:pPr marL="12700">
              <a:lnSpc>
                <a:spcPct val="100000"/>
              </a:lnSpc>
              <a:spcBef>
                <a:spcPts val="105"/>
              </a:spcBef>
            </a:pPr>
            <a:r>
              <a:rPr u="sng" spc="25" dirty="0">
                <a:latin typeface="Arial Black" panose="020B0A04020102020204" pitchFamily="34" charset="0"/>
              </a:rPr>
              <a:t>A</a:t>
            </a:r>
            <a:r>
              <a:rPr u="sng" spc="-5" dirty="0">
                <a:latin typeface="Arial Black" panose="020B0A04020102020204" pitchFamily="34" charset="0"/>
              </a:rPr>
              <a:t>G</a:t>
            </a:r>
            <a:r>
              <a:rPr u="sng" spc="-35" dirty="0">
                <a:latin typeface="Arial Black" panose="020B0A04020102020204" pitchFamily="34" charset="0"/>
              </a:rPr>
              <a:t>E</a:t>
            </a:r>
            <a:r>
              <a:rPr u="sng" spc="15" dirty="0">
                <a:latin typeface="Arial Black" panose="020B0A04020102020204" pitchFamily="34" charset="0"/>
              </a:rPr>
              <a:t>N</a:t>
            </a:r>
            <a:r>
              <a:rPr u="sng" dirty="0">
                <a:latin typeface="Arial Black" panose="020B0A04020102020204"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90800" y="1770995"/>
            <a:ext cx="5029200" cy="4401205"/>
          </a:xfrm>
          <a:prstGeom prst="rect">
            <a:avLst/>
          </a:prstGeom>
          <a:noFill/>
        </p:spPr>
        <p:txBody>
          <a:bodyPr wrap="square" rtlCol="0">
            <a:spAutoFit/>
          </a:bodyPr>
          <a:lstStyle/>
          <a:p>
            <a:pPr algn="just"/>
            <a:endParaRPr lang="en-US" sz="2800" b="0" i="0" dirty="0">
              <a:solidFill>
                <a:srgbClr val="0D0D0D"/>
              </a:solidFill>
              <a:effectLst/>
              <a:latin typeface="Baskerville Old Face" panose="02020602080505020303" pitchFamily="18" charset="0"/>
              <a:cs typeface="Times New Roman" panose="02020603050405020304" pitchFamily="18" charset="0"/>
            </a:endParaRPr>
          </a:p>
          <a:p>
            <a:pPr algn="just">
              <a:buFont typeface="+mj-lt"/>
              <a:buAutoNum type="arabicPeriod"/>
            </a:pPr>
            <a:r>
              <a:rPr lang="en-US" sz="2800" b="1" i="0" dirty="0">
                <a:solidFill>
                  <a:srgbClr val="0D0D0D"/>
                </a:solidFill>
                <a:effectLst/>
                <a:latin typeface="Baskerville Old Face" panose="02020602080505020303" pitchFamily="18" charset="0"/>
                <a:cs typeface="Times New Roman" panose="02020603050405020304" pitchFamily="18" charset="0"/>
              </a:rPr>
              <a:t>Problem Statement</a:t>
            </a:r>
          </a:p>
          <a:p>
            <a:pPr algn="just">
              <a:buFont typeface="+mj-lt"/>
              <a:buAutoNum type="arabicPeriod"/>
            </a:pPr>
            <a:r>
              <a:rPr lang="en-US" sz="2800" b="1" i="0" dirty="0">
                <a:solidFill>
                  <a:srgbClr val="0D0D0D"/>
                </a:solidFill>
                <a:effectLst/>
                <a:latin typeface="Baskerville Old Face" panose="02020602080505020303" pitchFamily="18" charset="0"/>
                <a:cs typeface="Times New Roman" panose="02020603050405020304" pitchFamily="18" charset="0"/>
              </a:rPr>
              <a:t>Project Overview</a:t>
            </a:r>
          </a:p>
          <a:p>
            <a:pPr algn="just">
              <a:buFont typeface="+mj-lt"/>
              <a:buAutoNum type="arabicPeriod"/>
            </a:pPr>
            <a:r>
              <a:rPr lang="en-US" sz="2800" b="1" i="0" dirty="0">
                <a:solidFill>
                  <a:srgbClr val="0D0D0D"/>
                </a:solidFill>
                <a:effectLst/>
                <a:latin typeface="Baskerville Old Face" panose="02020602080505020303" pitchFamily="18" charset="0"/>
                <a:cs typeface="Times New Roman" panose="02020603050405020304" pitchFamily="18" charset="0"/>
              </a:rPr>
              <a:t>End Users</a:t>
            </a:r>
          </a:p>
          <a:p>
            <a:pPr algn="just">
              <a:buFont typeface="+mj-lt"/>
              <a:buAutoNum type="arabicPeriod"/>
            </a:pPr>
            <a:r>
              <a:rPr lang="en-US" sz="2800" b="1" i="0" dirty="0">
                <a:solidFill>
                  <a:srgbClr val="0D0D0D"/>
                </a:solidFill>
                <a:effectLst/>
                <a:latin typeface="Baskerville Old Face" panose="02020602080505020303" pitchFamily="18" charset="0"/>
                <a:cs typeface="Times New Roman" panose="02020603050405020304" pitchFamily="18" charset="0"/>
              </a:rPr>
              <a:t>Our Solution and Proposition</a:t>
            </a:r>
          </a:p>
          <a:p>
            <a:pPr algn="just">
              <a:buFont typeface="+mj-lt"/>
              <a:buAutoNum type="arabicPeriod"/>
            </a:pPr>
            <a:r>
              <a:rPr lang="en-US" sz="2800" b="1" dirty="0">
                <a:solidFill>
                  <a:srgbClr val="0D0D0D"/>
                </a:solidFill>
                <a:latin typeface="Baskerville Old Face" panose="02020602080505020303" pitchFamily="18" charset="0"/>
                <a:cs typeface="Times New Roman" panose="02020603050405020304" pitchFamily="18" charset="0"/>
              </a:rPr>
              <a:t>Dataset Description</a:t>
            </a:r>
            <a:endParaRPr lang="en-US" sz="2800" b="1" i="0" dirty="0">
              <a:solidFill>
                <a:srgbClr val="0D0D0D"/>
              </a:solidFill>
              <a:effectLst/>
              <a:latin typeface="Baskerville Old Face" panose="02020602080505020303" pitchFamily="18" charset="0"/>
              <a:cs typeface="Times New Roman" panose="02020603050405020304" pitchFamily="18" charset="0"/>
            </a:endParaRPr>
          </a:p>
          <a:p>
            <a:pPr algn="just">
              <a:buFont typeface="+mj-lt"/>
              <a:buAutoNum type="arabicPeriod"/>
            </a:pPr>
            <a:r>
              <a:rPr lang="en-US" sz="2800" b="1" i="0" dirty="0">
                <a:solidFill>
                  <a:srgbClr val="0D0D0D"/>
                </a:solidFill>
                <a:effectLst/>
                <a:latin typeface="Baskerville Old Face" panose="02020602080505020303" pitchFamily="18" charset="0"/>
                <a:cs typeface="Times New Roman" panose="02020603050405020304" pitchFamily="18" charset="0"/>
              </a:rPr>
              <a:t>Modelling Approach</a:t>
            </a:r>
          </a:p>
          <a:p>
            <a:pPr algn="just">
              <a:buFont typeface="+mj-lt"/>
              <a:buAutoNum type="arabicPeriod"/>
            </a:pPr>
            <a:r>
              <a:rPr lang="en-US" sz="2800" b="1" i="0" dirty="0">
                <a:solidFill>
                  <a:srgbClr val="0D0D0D"/>
                </a:solidFill>
                <a:effectLst/>
                <a:latin typeface="Baskerville Old Face" panose="02020602080505020303" pitchFamily="18" charset="0"/>
                <a:cs typeface="Times New Roman" panose="02020603050405020304" pitchFamily="18" charset="0"/>
              </a:rPr>
              <a:t>Results and </a:t>
            </a:r>
            <a:r>
              <a:rPr lang="en-US" sz="2800" b="1" dirty="0">
                <a:solidFill>
                  <a:srgbClr val="0D0D0D"/>
                </a:solidFill>
                <a:latin typeface="Baskerville Old Face" panose="02020602080505020303" pitchFamily="18" charset="0"/>
                <a:cs typeface="Times New Roman" panose="02020603050405020304" pitchFamily="18" charset="0"/>
              </a:rPr>
              <a:t>Discussion</a:t>
            </a:r>
            <a:endParaRPr lang="en-US" sz="2800" b="1" i="0" dirty="0">
              <a:solidFill>
                <a:srgbClr val="0D0D0D"/>
              </a:solidFill>
              <a:effectLst/>
              <a:latin typeface="Baskerville Old Face" panose="02020602080505020303" pitchFamily="18" charset="0"/>
              <a:cs typeface="Times New Roman" panose="02020603050405020304" pitchFamily="18" charset="0"/>
            </a:endParaRPr>
          </a:p>
          <a:p>
            <a:pPr algn="just">
              <a:buFont typeface="+mj-lt"/>
              <a:buAutoNum type="arabicPeriod"/>
            </a:pPr>
            <a:r>
              <a:rPr lang="en-US" sz="2800" b="1" i="0" dirty="0">
                <a:solidFill>
                  <a:srgbClr val="0D0D0D"/>
                </a:solidFill>
                <a:effectLst/>
                <a:latin typeface="Baskerville Old Face" panose="02020602080505020303" pitchFamily="18" charset="0"/>
                <a:cs typeface="Times New Roman" panose="02020603050405020304" pitchFamily="18" charset="0"/>
              </a:rPr>
              <a:t>Conclusion</a:t>
            </a:r>
          </a:p>
          <a:p>
            <a:pPr algn="just"/>
            <a:endParaRPr lang="en-IN" sz="2800" dirty="0">
              <a:latin typeface="Baskerville Old Face" panose="02020602080505020303"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58072" y="609600"/>
            <a:ext cx="7852728" cy="670696"/>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u="sng" spc="-20" dirty="0">
                <a:latin typeface="Arial Black" panose="020B0A04020102020204" pitchFamily="34" charset="0"/>
              </a:rPr>
              <a:t>P</a:t>
            </a:r>
            <a:r>
              <a:rPr sz="4250" u="sng" spc="15" dirty="0">
                <a:latin typeface="Arial Black" panose="020B0A04020102020204" pitchFamily="34" charset="0"/>
              </a:rPr>
              <a:t>ROB</a:t>
            </a:r>
            <a:r>
              <a:rPr sz="4250" u="sng" spc="55" dirty="0">
                <a:latin typeface="Arial Black" panose="020B0A04020102020204" pitchFamily="34" charset="0"/>
              </a:rPr>
              <a:t>L</a:t>
            </a:r>
            <a:r>
              <a:rPr sz="4250" u="sng" spc="-20" dirty="0">
                <a:latin typeface="Arial Black" panose="020B0A04020102020204" pitchFamily="34" charset="0"/>
              </a:rPr>
              <a:t>E</a:t>
            </a:r>
            <a:r>
              <a:rPr sz="4250" u="sng" spc="20" dirty="0">
                <a:latin typeface="Arial Black" panose="020B0A04020102020204" pitchFamily="34" charset="0"/>
              </a:rPr>
              <a:t>M</a:t>
            </a:r>
            <a:r>
              <a:rPr sz="4250" u="sng" dirty="0">
                <a:latin typeface="Arial Black" panose="020B0A04020102020204" pitchFamily="34" charset="0"/>
              </a:rPr>
              <a:t>	</a:t>
            </a:r>
            <a:r>
              <a:rPr sz="4250" u="sng" spc="10" dirty="0">
                <a:latin typeface="Arial Black" panose="020B0A04020102020204" pitchFamily="34" charset="0"/>
              </a:rPr>
              <a:t>S</a:t>
            </a:r>
            <a:r>
              <a:rPr sz="4250" u="sng" spc="-370" dirty="0">
                <a:latin typeface="Arial Black" panose="020B0A04020102020204" pitchFamily="34" charset="0"/>
              </a:rPr>
              <a:t>T</a:t>
            </a:r>
            <a:r>
              <a:rPr sz="4250" u="sng" spc="-375" dirty="0">
                <a:latin typeface="Arial Black" panose="020B0A04020102020204" pitchFamily="34" charset="0"/>
              </a:rPr>
              <a:t>A</a:t>
            </a:r>
            <a:r>
              <a:rPr sz="4250" u="sng" spc="15" dirty="0">
                <a:latin typeface="Arial Black" panose="020B0A04020102020204" pitchFamily="34" charset="0"/>
              </a:rPr>
              <a:t>T</a:t>
            </a:r>
            <a:r>
              <a:rPr sz="4250" u="sng" spc="-10" dirty="0">
                <a:latin typeface="Arial Black" panose="020B0A04020102020204" pitchFamily="34" charset="0"/>
              </a:rPr>
              <a:t>E</a:t>
            </a:r>
            <a:r>
              <a:rPr sz="4250" u="sng" spc="-20" dirty="0">
                <a:latin typeface="Arial Black" panose="020B0A04020102020204" pitchFamily="34" charset="0"/>
              </a:rPr>
              <a:t>ME</a:t>
            </a:r>
            <a:r>
              <a:rPr sz="4250" u="sng" spc="10" dirty="0">
                <a:latin typeface="Arial Black" panose="020B0A04020102020204" pitchFamily="34" charset="0"/>
              </a:rPr>
              <a:t>NT</a:t>
            </a:r>
            <a:endParaRPr sz="4250" u="sng" dirty="0">
              <a:latin typeface="Arial Black" panose="020B0A040201020202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202567C-D6F1-4ECB-2A56-EB2192975B3D}"/>
              </a:ext>
            </a:extLst>
          </p:cNvPr>
          <p:cNvSpPr txBox="1"/>
          <p:nvPr/>
        </p:nvSpPr>
        <p:spPr>
          <a:xfrm>
            <a:off x="834072" y="1828800"/>
            <a:ext cx="7300278" cy="4616648"/>
          </a:xfrm>
          <a:prstGeom prst="rect">
            <a:avLst/>
          </a:prstGeom>
          <a:no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TITLE: </a:t>
            </a:r>
            <a:r>
              <a:rPr lang="en-US" sz="2400" b="1" u="sng" dirty="0">
                <a:latin typeface="Times New Roman" panose="02020603050405020304" pitchFamily="18" charset="0"/>
                <a:cs typeface="Times New Roman" panose="02020603050405020304" pitchFamily="18" charset="0"/>
              </a:rPr>
              <a:t>EMPLOYEE PERFORMANCE ANALYSIS.</a:t>
            </a:r>
          </a:p>
          <a:p>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project is undertaken to understand the performance of the employees in an organization.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This performance is helpful both for the organization as well as the employees.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 employees, this analysis gives them insights on their performance of the assigned job and useful in knowing the areas of improvement.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the view of organization, this analysis is useful in knowing about the performance of job by employees and comparing their performance for a specific period of time.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This analysis is helpful in performance appraisal, knowing job satisfaction, comparison of works and the need for employee training and development.</a:t>
            </a:r>
          </a:p>
          <a:p>
            <a:pPr algn="just"/>
            <a:endParaRPr lang="en-US"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265104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133600" y="504078"/>
            <a:ext cx="7315200" cy="1324722"/>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u="sng" spc="5" dirty="0" smtClean="0">
                <a:latin typeface="Arial Black" panose="020B0A04020102020204" pitchFamily="34" charset="0"/>
              </a:rPr>
              <a:t>PROJECT</a:t>
            </a:r>
            <a:r>
              <a:rPr lang="en-US" sz="4250" u="sng" spc="5" dirty="0" smtClean="0">
                <a:latin typeface="Arial Black" panose="020B0A04020102020204" pitchFamily="34" charset="0"/>
              </a:rPr>
              <a:t> </a:t>
            </a:r>
            <a:br>
              <a:rPr lang="en-US" sz="4250" u="sng" spc="5" dirty="0" smtClean="0">
                <a:latin typeface="Arial Black" panose="020B0A04020102020204" pitchFamily="34" charset="0"/>
              </a:rPr>
            </a:br>
            <a:r>
              <a:rPr sz="4250" u="sng" spc="-20" dirty="0" smtClean="0">
                <a:latin typeface="Arial Black" panose="020B0A04020102020204" pitchFamily="34" charset="0"/>
              </a:rPr>
              <a:t>OVERVIEW</a:t>
            </a:r>
            <a:endParaRPr sz="4250" u="sng" dirty="0">
              <a:latin typeface="Arial Black" panose="020B0A04020102020204" pitchFamily="34"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38416" y="2257485"/>
            <a:ext cx="8305800" cy="4524315"/>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i="0" dirty="0">
                <a:solidFill>
                  <a:srgbClr val="25223B"/>
                </a:solidFill>
                <a:effectLst/>
                <a:highlight>
                  <a:srgbClr val="F9F9F2"/>
                </a:highlight>
                <a:latin typeface="Baskerville Old Face" panose="02020602080505020303" pitchFamily="18" charset="0"/>
                <a:cs typeface="Times New Roman" panose="02020603050405020304" pitchFamily="18" charset="0"/>
              </a:rPr>
              <a:t>Employee performance is the level of effectiveness, efficiency, productivity, and quality of work by an individual team member within an organization. </a:t>
            </a:r>
          </a:p>
          <a:p>
            <a:pPr marL="342900" indent="-342900" algn="just">
              <a:buFont typeface="Wingdings" panose="05000000000000000000" pitchFamily="2" charset="2"/>
              <a:buChar char="Ø"/>
            </a:pPr>
            <a:r>
              <a:rPr lang="en-US" sz="2400" b="1" i="0" dirty="0">
                <a:solidFill>
                  <a:srgbClr val="25223B"/>
                </a:solidFill>
                <a:effectLst/>
                <a:highlight>
                  <a:srgbClr val="F9F9F2"/>
                </a:highlight>
                <a:latin typeface="Baskerville Old Face" panose="02020602080505020303" pitchFamily="18" charset="0"/>
                <a:cs typeface="Times New Roman" panose="02020603050405020304" pitchFamily="18" charset="0"/>
              </a:rPr>
              <a:t>It encompasses how well employees fulfill their job responsibilities, achieve set goals and objectives, and contribute to the overall success of the organization.</a:t>
            </a:r>
          </a:p>
          <a:p>
            <a:pPr marL="342900" indent="-342900" algn="just">
              <a:buFont typeface="Wingdings" panose="05000000000000000000" pitchFamily="2" charset="2"/>
              <a:buChar char="Ø"/>
            </a:pPr>
            <a:r>
              <a:rPr lang="en-US" sz="2400" b="1" i="0" dirty="0">
                <a:solidFill>
                  <a:srgbClr val="25223B"/>
                </a:solidFill>
                <a:effectLst/>
                <a:highlight>
                  <a:srgbClr val="F9F9F2"/>
                </a:highlight>
                <a:latin typeface="Baskerville Old Face" panose="02020602080505020303" pitchFamily="18" charset="0"/>
                <a:cs typeface="Times New Roman" panose="02020603050405020304" pitchFamily="18" charset="0"/>
              </a:rPr>
              <a:t>Employee performance is not solely based on quantitative metrics. </a:t>
            </a:r>
          </a:p>
          <a:p>
            <a:pPr marL="342900" indent="-342900" algn="just">
              <a:buFont typeface="Wingdings" panose="05000000000000000000" pitchFamily="2" charset="2"/>
              <a:buChar char="Ø"/>
            </a:pPr>
            <a:r>
              <a:rPr lang="en-US" sz="2400" b="1" i="0" dirty="0">
                <a:solidFill>
                  <a:srgbClr val="25223B"/>
                </a:solidFill>
                <a:effectLst/>
                <a:highlight>
                  <a:srgbClr val="F9F9F2"/>
                </a:highlight>
                <a:latin typeface="Baskerville Old Face" panose="02020602080505020303" pitchFamily="18" charset="0"/>
                <a:cs typeface="Times New Roman" panose="02020603050405020304" pitchFamily="18" charset="0"/>
              </a:rPr>
              <a:t>It also includes qualitative factors such as communication skills, teamwork, problem-solving abilities, and adaptability.</a:t>
            </a:r>
          </a:p>
          <a:p>
            <a:pPr marL="342900" indent="-342900" algn="l">
              <a:buFont typeface="Wingdings" panose="05000000000000000000" pitchFamily="2" charset="2"/>
              <a:buChar char="Ø"/>
            </a:pPr>
            <a:endParaRPr lang="en-US" sz="2400" b="1" i="0" dirty="0">
              <a:solidFill>
                <a:srgbClr val="0D0D0D"/>
              </a:solidFill>
              <a:effectLst/>
              <a:latin typeface="Baskerville Old Face" panose="02020602080505020303"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Baskerville Old Face" panose="02020602080505020303"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0" y="877131"/>
            <a:ext cx="6991350" cy="570669"/>
          </a:xfrm>
          <a:prstGeom prst="rect">
            <a:avLst/>
          </a:prstGeom>
        </p:spPr>
        <p:txBody>
          <a:bodyPr vert="horz" wrap="square" lIns="0" tIns="16510" rIns="0" bIns="0" rtlCol="0">
            <a:spAutoFit/>
          </a:bodyPr>
          <a:lstStyle/>
          <a:p>
            <a:pPr marL="12700">
              <a:lnSpc>
                <a:spcPct val="100000"/>
              </a:lnSpc>
              <a:spcBef>
                <a:spcPts val="130"/>
              </a:spcBef>
            </a:pPr>
            <a:r>
              <a:rPr lang="en-US" sz="3600" u="sng" spc="25" dirty="0">
                <a:latin typeface="Arial Black" panose="020B0A04020102020204" pitchFamily="34" charset="0"/>
                <a:cs typeface="Times New Roman" panose="02020603050405020304" pitchFamily="18" charset="0"/>
              </a:rPr>
              <a:t>W</a:t>
            </a:r>
            <a:r>
              <a:rPr lang="en-US" sz="3600" u="sng" spc="-20" dirty="0">
                <a:latin typeface="Arial Black" panose="020B0A04020102020204" pitchFamily="34" charset="0"/>
                <a:cs typeface="Times New Roman" panose="02020603050405020304" pitchFamily="18" charset="0"/>
              </a:rPr>
              <a:t>H</a:t>
            </a:r>
            <a:r>
              <a:rPr lang="en-US" sz="3600" u="sng" spc="20" dirty="0">
                <a:latin typeface="Arial Black" panose="020B0A04020102020204" pitchFamily="34" charset="0"/>
                <a:cs typeface="Times New Roman" panose="02020603050405020304" pitchFamily="18" charset="0"/>
              </a:rPr>
              <a:t>O</a:t>
            </a:r>
            <a:r>
              <a:rPr lang="en-US" sz="3600" u="sng" spc="-235" dirty="0">
                <a:latin typeface="Arial Black" panose="020B0A04020102020204" pitchFamily="34" charset="0"/>
                <a:cs typeface="Times New Roman" panose="02020603050405020304" pitchFamily="18" charset="0"/>
              </a:rPr>
              <a:t> </a:t>
            </a:r>
            <a:r>
              <a:rPr lang="en-US" sz="3600" u="sng" spc="-10" dirty="0">
                <a:latin typeface="Arial Black" panose="020B0A04020102020204" pitchFamily="34" charset="0"/>
                <a:cs typeface="Times New Roman" panose="02020603050405020304" pitchFamily="18" charset="0"/>
              </a:rPr>
              <a:t>AR</a:t>
            </a:r>
            <a:r>
              <a:rPr lang="en-US" sz="3600" u="sng" spc="15" dirty="0">
                <a:latin typeface="Arial Black" panose="020B0A04020102020204" pitchFamily="34" charset="0"/>
                <a:cs typeface="Times New Roman" panose="02020603050405020304" pitchFamily="18" charset="0"/>
              </a:rPr>
              <a:t>E</a:t>
            </a:r>
            <a:r>
              <a:rPr lang="en-US" sz="3600" u="sng" spc="-35" dirty="0">
                <a:latin typeface="Arial Black" panose="020B0A04020102020204" pitchFamily="34" charset="0"/>
                <a:cs typeface="Times New Roman" panose="02020603050405020304" pitchFamily="18" charset="0"/>
              </a:rPr>
              <a:t> </a:t>
            </a:r>
            <a:r>
              <a:rPr lang="en-US" sz="3600" u="sng" spc="-10" dirty="0">
                <a:latin typeface="Arial Black" panose="020B0A04020102020204" pitchFamily="34" charset="0"/>
                <a:cs typeface="Times New Roman" panose="02020603050405020304" pitchFamily="18" charset="0"/>
              </a:rPr>
              <a:t>T</a:t>
            </a:r>
            <a:r>
              <a:rPr lang="en-US" sz="3600" u="sng" spc="-15" dirty="0">
                <a:latin typeface="Arial Black" panose="020B0A04020102020204" pitchFamily="34" charset="0"/>
                <a:cs typeface="Times New Roman" panose="02020603050405020304" pitchFamily="18" charset="0"/>
              </a:rPr>
              <a:t>H</a:t>
            </a:r>
            <a:r>
              <a:rPr lang="en-US" sz="3600" u="sng" spc="15" dirty="0">
                <a:latin typeface="Arial Black" panose="020B0A04020102020204" pitchFamily="34" charset="0"/>
                <a:cs typeface="Times New Roman" panose="02020603050405020304" pitchFamily="18" charset="0"/>
              </a:rPr>
              <a:t>E</a:t>
            </a:r>
            <a:r>
              <a:rPr lang="en-US" sz="3600" u="sng" spc="-35" dirty="0">
                <a:latin typeface="Arial Black" panose="020B0A04020102020204" pitchFamily="34" charset="0"/>
                <a:cs typeface="Times New Roman" panose="02020603050405020304" pitchFamily="18" charset="0"/>
              </a:rPr>
              <a:t> </a:t>
            </a:r>
            <a:r>
              <a:rPr lang="en-US" sz="3600" u="sng" spc="-20" dirty="0">
                <a:latin typeface="Arial Black" panose="020B0A04020102020204" pitchFamily="34" charset="0"/>
                <a:cs typeface="Times New Roman" panose="02020603050405020304" pitchFamily="18" charset="0"/>
              </a:rPr>
              <a:t>E</a:t>
            </a:r>
            <a:r>
              <a:rPr lang="en-US" sz="3600" u="sng" spc="30" dirty="0">
                <a:latin typeface="Arial Black" panose="020B0A04020102020204" pitchFamily="34" charset="0"/>
                <a:cs typeface="Times New Roman" panose="02020603050405020304" pitchFamily="18" charset="0"/>
              </a:rPr>
              <a:t>N</a:t>
            </a:r>
            <a:r>
              <a:rPr lang="en-US" sz="3600" u="sng" spc="15" dirty="0">
                <a:latin typeface="Arial Black" panose="020B0A04020102020204" pitchFamily="34" charset="0"/>
                <a:cs typeface="Times New Roman" panose="02020603050405020304" pitchFamily="18" charset="0"/>
              </a:rPr>
              <a:t>D</a:t>
            </a:r>
            <a:r>
              <a:rPr lang="en-US" sz="3600" u="sng" spc="-45" dirty="0">
                <a:latin typeface="Arial Black" panose="020B0A04020102020204" pitchFamily="34" charset="0"/>
                <a:cs typeface="Times New Roman" panose="02020603050405020304" pitchFamily="18" charset="0"/>
              </a:rPr>
              <a:t> </a:t>
            </a:r>
            <a:r>
              <a:rPr lang="en-US" sz="3600" u="sng" dirty="0">
                <a:latin typeface="Arial Black" panose="020B0A04020102020204" pitchFamily="34" charset="0"/>
                <a:cs typeface="Times New Roman" panose="02020603050405020304" pitchFamily="18" charset="0"/>
              </a:rPr>
              <a:t>U</a:t>
            </a:r>
            <a:r>
              <a:rPr lang="en-US" sz="3600" u="sng" spc="10" dirty="0">
                <a:latin typeface="Arial Black" panose="020B0A04020102020204" pitchFamily="34" charset="0"/>
                <a:cs typeface="Times New Roman" panose="02020603050405020304" pitchFamily="18" charset="0"/>
              </a:rPr>
              <a:t>S</a:t>
            </a:r>
            <a:r>
              <a:rPr lang="en-US" sz="3600" u="sng" spc="-25" dirty="0">
                <a:latin typeface="Arial Black" panose="020B0A04020102020204" pitchFamily="34" charset="0"/>
                <a:cs typeface="Times New Roman" panose="02020603050405020304" pitchFamily="18" charset="0"/>
              </a:rPr>
              <a:t>E</a:t>
            </a:r>
            <a:r>
              <a:rPr lang="en-US" sz="3600" u="sng" spc="-10" dirty="0">
                <a:latin typeface="Arial Black" panose="020B0A04020102020204" pitchFamily="34" charset="0"/>
                <a:cs typeface="Times New Roman" panose="02020603050405020304" pitchFamily="18" charset="0"/>
              </a:rPr>
              <a:t>R</a:t>
            </a:r>
            <a:r>
              <a:rPr lang="en-US" sz="3600" u="sng" spc="5" dirty="0">
                <a:latin typeface="Arial Black" panose="020B0A04020102020204" pitchFamily="34" charset="0"/>
                <a:cs typeface="Times New Roman" panose="02020603050405020304" pitchFamily="18" charset="0"/>
              </a:rPr>
              <a:t>S?</a:t>
            </a:r>
            <a:endParaRPr sz="3600" u="sng" dirty="0">
              <a:latin typeface="Arial Black" panose="020B0A04020102020204" pitchFamily="34"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4AD4E27-310C-4CC8-B1DD-48207632C485}"/>
              </a:ext>
            </a:extLst>
          </p:cNvPr>
          <p:cNvSpPr txBox="1"/>
          <p:nvPr/>
        </p:nvSpPr>
        <p:spPr>
          <a:xfrm>
            <a:off x="990600" y="2157948"/>
            <a:ext cx="9220200" cy="3785652"/>
          </a:xfrm>
          <a:prstGeom prst="rect">
            <a:avLst/>
          </a:prstGeom>
          <a:noFill/>
        </p:spPr>
        <p:txBody>
          <a:bodyPr wrap="square" rtlCol="0">
            <a:spAutoFit/>
          </a:bodyPr>
          <a:lstStyle/>
          <a:p>
            <a:pPr algn="just"/>
            <a:r>
              <a:rPr lang="en-US" sz="2000" b="1" dirty="0">
                <a:latin typeface="Baskerville Old Face" panose="02020602080505020303" pitchFamily="18" charset="0"/>
              </a:rPr>
              <a:t>The End users of the Employee Performance Analysis are:</a:t>
            </a:r>
          </a:p>
          <a:p>
            <a:pPr algn="just"/>
            <a:endParaRPr lang="en-US" sz="2000" b="1" dirty="0">
              <a:latin typeface="Baskerville Old Face" panose="02020602080505020303" pitchFamily="18" charset="0"/>
            </a:endParaRPr>
          </a:p>
          <a:p>
            <a:pPr marL="342900" indent="-342900" algn="just">
              <a:buFont typeface="+mj-lt"/>
              <a:buAutoNum type="arabicPeriod"/>
            </a:pPr>
            <a:r>
              <a:rPr lang="en-US" sz="2000" b="1" dirty="0">
                <a:solidFill>
                  <a:srgbClr val="7030A0"/>
                </a:solidFill>
                <a:latin typeface="Baskerville Old Face" panose="02020602080505020303" pitchFamily="18" charset="0"/>
              </a:rPr>
              <a:t>The Employees: </a:t>
            </a:r>
            <a:r>
              <a:rPr lang="en-US" sz="2000" b="1" dirty="0">
                <a:latin typeface="Baskerville Old Face" panose="02020602080505020303" pitchFamily="18" charset="0"/>
              </a:rPr>
              <a:t>The employees are being one of the end users of the employees performance analysis data as they use this data to find the level of performance and to compare themselves with other employees. Sometimes, they use these data to claim exclusive perks and benefits from the company.</a:t>
            </a:r>
          </a:p>
          <a:p>
            <a:pPr marL="342900" indent="-342900" algn="just">
              <a:buFont typeface="+mj-lt"/>
              <a:buAutoNum type="arabicPeriod"/>
            </a:pPr>
            <a:r>
              <a:rPr lang="en-US" sz="2000" b="1" dirty="0">
                <a:solidFill>
                  <a:srgbClr val="7030A0"/>
                </a:solidFill>
                <a:latin typeface="Baskerville Old Face" panose="02020602080505020303" pitchFamily="18" charset="0"/>
              </a:rPr>
              <a:t>The Organizations: </a:t>
            </a:r>
            <a:r>
              <a:rPr lang="en-US" sz="2000" b="1" dirty="0">
                <a:latin typeface="Baskerville Old Face" panose="02020602080505020303" pitchFamily="18" charset="0"/>
              </a:rPr>
              <a:t>Organizations use these data for several purposes ranging from training and development of employees to retention and performance appraisal of the employees. </a:t>
            </a:r>
          </a:p>
          <a:p>
            <a:pPr marL="342900" indent="-342900" algn="just">
              <a:buFont typeface="+mj-lt"/>
              <a:buAutoNum type="arabicPeriod"/>
            </a:pPr>
            <a:r>
              <a:rPr lang="en-US" sz="2000" b="1" dirty="0">
                <a:solidFill>
                  <a:srgbClr val="7030A0"/>
                </a:solidFill>
                <a:latin typeface="Baskerville Old Face" panose="02020602080505020303" pitchFamily="18" charset="0"/>
              </a:rPr>
              <a:t>Other Organizations: </a:t>
            </a:r>
            <a:r>
              <a:rPr lang="en-US" sz="2000" b="1" dirty="0">
                <a:latin typeface="Baskerville Old Face" panose="02020602080505020303" pitchFamily="18" charset="0"/>
              </a:rPr>
              <a:t>In rare cases, other organizations for the purpose of recruiting employees who were previously working in the organization. They use this data to know about the performance of the employee.</a:t>
            </a:r>
            <a:endParaRPr lang="en-IN" sz="2000" b="1" dirty="0">
              <a:latin typeface="Baskerville Old Face" panose="020206020805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811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66838" y="631139"/>
            <a:ext cx="9758362" cy="1121461"/>
          </a:xfrm>
          <a:prstGeom prst="rect">
            <a:avLst/>
          </a:prstGeom>
        </p:spPr>
        <p:txBody>
          <a:bodyPr vert="horz" wrap="square" lIns="0" tIns="13335" rIns="0" bIns="0" rtlCol="0">
            <a:spAutoFit/>
          </a:bodyPr>
          <a:lstStyle/>
          <a:p>
            <a:pPr marL="12700" algn="ctr">
              <a:lnSpc>
                <a:spcPct val="100000"/>
              </a:lnSpc>
              <a:spcBef>
                <a:spcPts val="105"/>
              </a:spcBef>
            </a:pPr>
            <a:r>
              <a:rPr sz="3600" u="sng" spc="10" dirty="0">
                <a:latin typeface="Arial Black" panose="020B0A04020102020204" pitchFamily="34" charset="0"/>
              </a:rPr>
              <a:t>O</a:t>
            </a:r>
            <a:r>
              <a:rPr sz="3600" u="sng" spc="25" dirty="0">
                <a:latin typeface="Arial Black" panose="020B0A04020102020204" pitchFamily="34" charset="0"/>
              </a:rPr>
              <a:t>U</a:t>
            </a:r>
            <a:r>
              <a:rPr sz="3600" u="sng" dirty="0">
                <a:latin typeface="Arial Black" panose="020B0A04020102020204" pitchFamily="34" charset="0"/>
              </a:rPr>
              <a:t>R</a:t>
            </a:r>
            <a:r>
              <a:rPr sz="3600" u="sng" spc="5" dirty="0">
                <a:latin typeface="Arial Black" panose="020B0A04020102020204" pitchFamily="34" charset="0"/>
              </a:rPr>
              <a:t> </a:t>
            </a:r>
            <a:r>
              <a:rPr sz="3600" u="sng" spc="25" dirty="0">
                <a:latin typeface="Arial Black" panose="020B0A04020102020204" pitchFamily="34" charset="0"/>
              </a:rPr>
              <a:t>S</a:t>
            </a:r>
            <a:r>
              <a:rPr sz="3600" u="sng" spc="10" dirty="0">
                <a:latin typeface="Arial Black" panose="020B0A04020102020204" pitchFamily="34" charset="0"/>
              </a:rPr>
              <a:t>O</a:t>
            </a:r>
            <a:r>
              <a:rPr sz="3600" u="sng" spc="25" dirty="0">
                <a:latin typeface="Arial Black" panose="020B0A04020102020204" pitchFamily="34" charset="0"/>
              </a:rPr>
              <a:t>LU</a:t>
            </a:r>
            <a:r>
              <a:rPr sz="3600" u="sng" spc="-35" dirty="0">
                <a:latin typeface="Arial Black" panose="020B0A04020102020204" pitchFamily="34" charset="0"/>
              </a:rPr>
              <a:t>T</a:t>
            </a:r>
            <a:r>
              <a:rPr sz="3600" u="sng" spc="-30" dirty="0">
                <a:latin typeface="Arial Black" panose="020B0A04020102020204" pitchFamily="34" charset="0"/>
              </a:rPr>
              <a:t>I</a:t>
            </a:r>
            <a:r>
              <a:rPr sz="3600" u="sng" spc="10" dirty="0">
                <a:latin typeface="Arial Black" panose="020B0A04020102020204" pitchFamily="34" charset="0"/>
              </a:rPr>
              <a:t>O</a:t>
            </a:r>
            <a:r>
              <a:rPr sz="3600" u="sng" dirty="0">
                <a:latin typeface="Arial Black" panose="020B0A04020102020204" pitchFamily="34" charset="0"/>
              </a:rPr>
              <a:t>N</a:t>
            </a:r>
            <a:r>
              <a:rPr sz="3600" u="sng" spc="-345" dirty="0">
                <a:latin typeface="Arial Black" panose="020B0A04020102020204" pitchFamily="34" charset="0"/>
              </a:rPr>
              <a:t> </a:t>
            </a:r>
            <a:r>
              <a:rPr sz="3600" u="sng" spc="-35" dirty="0">
                <a:latin typeface="Arial Black" panose="020B0A04020102020204" pitchFamily="34" charset="0"/>
              </a:rPr>
              <a:t>A</a:t>
            </a:r>
            <a:r>
              <a:rPr sz="3600" u="sng" spc="-5" dirty="0">
                <a:latin typeface="Arial Black" panose="020B0A04020102020204" pitchFamily="34" charset="0"/>
              </a:rPr>
              <a:t>N</a:t>
            </a:r>
            <a:r>
              <a:rPr sz="3600" u="sng" dirty="0">
                <a:latin typeface="Arial Black" panose="020B0A04020102020204" pitchFamily="34" charset="0"/>
              </a:rPr>
              <a:t>D</a:t>
            </a:r>
            <a:r>
              <a:rPr sz="3600" u="sng" spc="35" dirty="0">
                <a:latin typeface="Arial Black" panose="020B0A04020102020204" pitchFamily="34" charset="0"/>
              </a:rPr>
              <a:t> </a:t>
            </a:r>
            <a:r>
              <a:rPr sz="3600" u="sng" spc="-30" dirty="0">
                <a:latin typeface="Arial Black" panose="020B0A04020102020204" pitchFamily="34" charset="0"/>
              </a:rPr>
              <a:t>I</a:t>
            </a:r>
            <a:r>
              <a:rPr sz="3600" u="sng" spc="-35" dirty="0">
                <a:latin typeface="Arial Black" panose="020B0A04020102020204" pitchFamily="34" charset="0"/>
              </a:rPr>
              <a:t>T</a:t>
            </a:r>
            <a:r>
              <a:rPr sz="3600" u="sng" dirty="0">
                <a:latin typeface="Arial Black" panose="020B0A04020102020204" pitchFamily="34" charset="0"/>
              </a:rPr>
              <a:t>S</a:t>
            </a:r>
            <a:r>
              <a:rPr sz="3600" u="sng" spc="60" dirty="0">
                <a:latin typeface="Arial Black" panose="020B0A04020102020204" pitchFamily="34" charset="0"/>
              </a:rPr>
              <a:t> </a:t>
            </a:r>
            <a:r>
              <a:rPr sz="3600" u="sng" spc="-295" dirty="0">
                <a:latin typeface="Arial Black" panose="020B0A04020102020204" pitchFamily="34" charset="0"/>
              </a:rPr>
              <a:t>V</a:t>
            </a:r>
            <a:r>
              <a:rPr sz="3600" u="sng" spc="-35" dirty="0">
                <a:latin typeface="Arial Black" panose="020B0A04020102020204" pitchFamily="34" charset="0"/>
              </a:rPr>
              <a:t>A</a:t>
            </a:r>
            <a:r>
              <a:rPr sz="3600" u="sng" spc="25" dirty="0">
                <a:latin typeface="Arial Black" panose="020B0A04020102020204" pitchFamily="34" charset="0"/>
              </a:rPr>
              <a:t>LU</a:t>
            </a:r>
            <a:r>
              <a:rPr sz="3600" u="sng" dirty="0">
                <a:latin typeface="Arial Black" panose="020B0A04020102020204" pitchFamily="34" charset="0"/>
              </a:rPr>
              <a:t>E</a:t>
            </a:r>
            <a:r>
              <a:rPr sz="3600" u="sng" spc="-65" dirty="0">
                <a:latin typeface="Arial Black" panose="020B0A04020102020204" pitchFamily="34" charset="0"/>
              </a:rPr>
              <a:t> </a:t>
            </a:r>
            <a:r>
              <a:rPr sz="3600" u="sng" spc="-15" dirty="0">
                <a:latin typeface="Arial Black" panose="020B0A04020102020204" pitchFamily="34" charset="0"/>
              </a:rPr>
              <a:t>P</a:t>
            </a:r>
            <a:r>
              <a:rPr sz="3600" u="sng" spc="-30" dirty="0">
                <a:latin typeface="Arial Black" panose="020B0A04020102020204" pitchFamily="34" charset="0"/>
              </a:rPr>
              <a:t>R</a:t>
            </a:r>
            <a:r>
              <a:rPr sz="3600" u="sng" spc="10" dirty="0">
                <a:latin typeface="Arial Black" panose="020B0A04020102020204" pitchFamily="34" charset="0"/>
              </a:rPr>
              <a:t>O</a:t>
            </a:r>
            <a:r>
              <a:rPr sz="3600" u="sng" spc="-15" dirty="0">
                <a:latin typeface="Arial Black" panose="020B0A04020102020204" pitchFamily="34" charset="0"/>
              </a:rPr>
              <a:t>P</a:t>
            </a:r>
            <a:r>
              <a:rPr sz="3600" u="sng" spc="10" dirty="0">
                <a:latin typeface="Arial Black" panose="020B0A04020102020204" pitchFamily="34" charset="0"/>
              </a:rPr>
              <a:t>O</a:t>
            </a:r>
            <a:r>
              <a:rPr sz="3600" u="sng" spc="25" dirty="0">
                <a:latin typeface="Arial Black" panose="020B0A04020102020204" pitchFamily="34" charset="0"/>
              </a:rPr>
              <a:t>S</a:t>
            </a:r>
            <a:r>
              <a:rPr sz="3600" u="sng" spc="-30" dirty="0">
                <a:latin typeface="Arial Black" panose="020B0A04020102020204" pitchFamily="34" charset="0"/>
              </a:rPr>
              <a:t>I</a:t>
            </a:r>
            <a:r>
              <a:rPr sz="3600" u="sng" spc="-35" dirty="0">
                <a:latin typeface="Arial Black" panose="020B0A04020102020204" pitchFamily="34" charset="0"/>
              </a:rPr>
              <a:t>T</a:t>
            </a:r>
            <a:r>
              <a:rPr sz="3600" u="sng" spc="-30" dirty="0">
                <a:latin typeface="Arial Black" panose="020B0A04020102020204" pitchFamily="34" charset="0"/>
              </a:rPr>
              <a:t>I</a:t>
            </a:r>
            <a:r>
              <a:rPr sz="3600" u="sng" spc="10" dirty="0">
                <a:latin typeface="Arial Black" panose="020B0A04020102020204" pitchFamily="34" charset="0"/>
              </a:rPr>
              <a:t>O</a:t>
            </a:r>
            <a:r>
              <a:rPr sz="3600" u="sng" dirty="0">
                <a:latin typeface="Arial Black" panose="020B0A04020102020204" pitchFamily="34"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1A14E8C-1C16-0F5D-7A7C-F9C97E448940}"/>
              </a:ext>
            </a:extLst>
          </p:cNvPr>
          <p:cNvSpPr txBox="1"/>
          <p:nvPr/>
        </p:nvSpPr>
        <p:spPr>
          <a:xfrm>
            <a:off x="3276600" y="2316301"/>
            <a:ext cx="7848600" cy="3785652"/>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rgbClr val="7030A0"/>
                </a:solidFill>
                <a:latin typeface="Baskerville Old Face" panose="02020602080505020303" pitchFamily="18" charset="0"/>
              </a:rPr>
              <a:t>Conditional Formatting: </a:t>
            </a:r>
            <a:r>
              <a:rPr lang="en-US" sz="2400" b="1" dirty="0">
                <a:latin typeface="Baskerville Old Face" panose="02020602080505020303" pitchFamily="18" charset="0"/>
              </a:rPr>
              <a:t>To identify the missing values and  remove the blank/left spaces.</a:t>
            </a:r>
          </a:p>
          <a:p>
            <a:pPr marL="342900" indent="-342900" algn="just">
              <a:buFont typeface="Wingdings" panose="05000000000000000000" pitchFamily="2" charset="2"/>
              <a:buChar char="q"/>
            </a:pPr>
            <a:r>
              <a:rPr lang="en-US" sz="2400" b="1" dirty="0">
                <a:solidFill>
                  <a:srgbClr val="7030A0"/>
                </a:solidFill>
                <a:latin typeface="Baskerville Old Face" panose="02020602080505020303" pitchFamily="18" charset="0"/>
              </a:rPr>
              <a:t>Filtering: </a:t>
            </a:r>
            <a:r>
              <a:rPr lang="en-US" sz="2400" b="1" dirty="0">
                <a:latin typeface="Baskerville Old Face" panose="02020602080505020303" pitchFamily="18" charset="0"/>
              </a:rPr>
              <a:t>To  filter out or to remove the identified missing values.</a:t>
            </a:r>
          </a:p>
          <a:p>
            <a:pPr marL="342900" indent="-342900" algn="just">
              <a:buFont typeface="Wingdings" panose="05000000000000000000" pitchFamily="2" charset="2"/>
              <a:buChar char="q"/>
            </a:pPr>
            <a:r>
              <a:rPr lang="en-US" sz="2400" b="1" dirty="0">
                <a:solidFill>
                  <a:srgbClr val="7030A0"/>
                </a:solidFill>
                <a:latin typeface="Baskerville Old Face" panose="02020602080505020303" pitchFamily="18" charset="0"/>
              </a:rPr>
              <a:t>Formulas: </a:t>
            </a:r>
            <a:r>
              <a:rPr lang="en-US" sz="2400" b="1" dirty="0">
                <a:latin typeface="Baskerville Old Face" panose="02020602080505020303" pitchFamily="18" charset="0"/>
              </a:rPr>
              <a:t>To convert employee rating points to employee performance levels (IFS and TRUE).</a:t>
            </a:r>
          </a:p>
          <a:p>
            <a:pPr marL="342900" indent="-342900" algn="just">
              <a:buFont typeface="Wingdings" panose="05000000000000000000" pitchFamily="2" charset="2"/>
              <a:buChar char="q"/>
            </a:pPr>
            <a:r>
              <a:rPr lang="en-US" sz="2400" b="1" dirty="0">
                <a:solidFill>
                  <a:srgbClr val="7030A0"/>
                </a:solidFill>
                <a:latin typeface="Baskerville Old Face" panose="02020602080505020303" pitchFamily="18" charset="0"/>
              </a:rPr>
              <a:t>Pivot Table: </a:t>
            </a:r>
            <a:r>
              <a:rPr lang="en-US" sz="2400" b="1" dirty="0">
                <a:latin typeface="Baskerville Old Face" panose="02020602080505020303" pitchFamily="18" charset="0"/>
              </a:rPr>
              <a:t>To summarize the complex data into a simpler one using specific criteria namely, Gender code, Performance levels, Business units and the First name. </a:t>
            </a:r>
          </a:p>
          <a:p>
            <a:pPr marL="342900" indent="-342900" algn="just">
              <a:buFont typeface="Wingdings" panose="05000000000000000000" pitchFamily="2" charset="2"/>
              <a:buChar char="q"/>
            </a:pPr>
            <a:r>
              <a:rPr lang="en-US" sz="2400" b="1" dirty="0">
                <a:solidFill>
                  <a:srgbClr val="7030A0"/>
                </a:solidFill>
                <a:latin typeface="Baskerville Old Face" panose="02020602080505020303" pitchFamily="18" charset="0"/>
              </a:rPr>
              <a:t>Graphs: </a:t>
            </a:r>
            <a:r>
              <a:rPr lang="en-US" sz="2400" b="1" dirty="0">
                <a:latin typeface="Baskerville Old Face" panose="02020602080505020303" pitchFamily="18" charset="0"/>
              </a:rPr>
              <a:t>Pictorial representation of Data.</a:t>
            </a:r>
            <a:endParaRPr lang="en-IN" sz="2400" b="1" dirty="0">
              <a:latin typeface="Baskerville Old Face" panose="020206020805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457200"/>
            <a:ext cx="10681335" cy="758190"/>
          </a:xfrm>
        </p:spPr>
        <p:txBody>
          <a:bodyPr/>
          <a:lstStyle/>
          <a:p>
            <a:pPr algn="ctr"/>
            <a:r>
              <a:rPr lang="en-IN" u="sng" dirty="0">
                <a:latin typeface="Arial Black" panose="020B0A04020102020204" pitchFamily="34" charset="0"/>
              </a:rPr>
              <a:t>Dataset Description</a:t>
            </a:r>
          </a:p>
        </p:txBody>
      </p:sp>
      <p:sp>
        <p:nvSpPr>
          <p:cNvPr id="3" name="TextBox 2">
            <a:extLst>
              <a:ext uri="{FF2B5EF4-FFF2-40B4-BE49-F238E27FC236}">
                <a16:creationId xmlns:a16="http://schemas.microsoft.com/office/drawing/2014/main" id="{2B8E6006-4727-88F1-C048-8BBD0B63EF0C}"/>
              </a:ext>
            </a:extLst>
          </p:cNvPr>
          <p:cNvSpPr txBox="1"/>
          <p:nvPr/>
        </p:nvSpPr>
        <p:spPr>
          <a:xfrm>
            <a:off x="609600" y="1712416"/>
            <a:ext cx="10896600" cy="4154984"/>
          </a:xfrm>
          <a:prstGeom prst="rect">
            <a:avLst/>
          </a:prstGeom>
          <a:noFill/>
        </p:spPr>
        <p:txBody>
          <a:bodyPr wrap="square" rtlCol="0">
            <a:spAutoFit/>
          </a:bodyPr>
          <a:lstStyle/>
          <a:p>
            <a:pPr algn="just"/>
            <a:r>
              <a:rPr lang="en-US" sz="2400" b="1" dirty="0">
                <a:solidFill>
                  <a:srgbClr val="7030A0"/>
                </a:solidFill>
                <a:latin typeface="Baskerville Old Face" panose="02020602080505020303" pitchFamily="18" charset="0"/>
              </a:rPr>
              <a:t>Employee dataset </a:t>
            </a:r>
            <a:r>
              <a:rPr lang="en-US" sz="2400" b="1" dirty="0">
                <a:latin typeface="Baskerville Old Face" panose="02020602080505020303" pitchFamily="18" charset="0"/>
              </a:rPr>
              <a:t>– Kaggle</a:t>
            </a:r>
            <a:r>
              <a:rPr lang="en-IN" sz="2400" b="1" dirty="0">
                <a:latin typeface="Baskerville Old Face" panose="02020602080505020303" pitchFamily="18" charset="0"/>
              </a:rPr>
              <a:t> which contained 26 features, out of which only 9 features were taken into consideration. These features are as follows:</a:t>
            </a:r>
          </a:p>
          <a:p>
            <a:pPr marL="342900" indent="-342900" algn="just">
              <a:buFont typeface="+mj-lt"/>
              <a:buAutoNum type="arabicPeriod"/>
            </a:pPr>
            <a:r>
              <a:rPr lang="en-IN" sz="2400" b="1" dirty="0">
                <a:latin typeface="Baskerville Old Face" panose="02020602080505020303" pitchFamily="18" charset="0"/>
              </a:rPr>
              <a:t>Employee ID number.</a:t>
            </a:r>
          </a:p>
          <a:p>
            <a:pPr marL="342900" indent="-342900" algn="just">
              <a:buFont typeface="+mj-lt"/>
              <a:buAutoNum type="arabicPeriod"/>
            </a:pPr>
            <a:r>
              <a:rPr lang="en-IN" sz="2400" b="1" dirty="0">
                <a:latin typeface="Baskerville Old Face" panose="02020602080505020303" pitchFamily="18" charset="0"/>
              </a:rPr>
              <a:t>First name and Last name of the Employee.</a:t>
            </a:r>
          </a:p>
          <a:p>
            <a:pPr marL="342900" indent="-342900" algn="just">
              <a:buFont typeface="+mj-lt"/>
              <a:buAutoNum type="arabicPeriod"/>
            </a:pPr>
            <a:r>
              <a:rPr lang="en-IN" sz="2400" b="1" dirty="0">
                <a:latin typeface="Baskerville Old Face" panose="02020602080505020303" pitchFamily="18" charset="0"/>
              </a:rPr>
              <a:t>Employment type.</a:t>
            </a:r>
          </a:p>
          <a:p>
            <a:pPr marL="342900" indent="-342900" algn="just">
              <a:buFont typeface="+mj-lt"/>
              <a:buAutoNum type="arabicPeriod"/>
            </a:pPr>
            <a:r>
              <a:rPr lang="en-IN" sz="2400" b="1" dirty="0">
                <a:latin typeface="Baskerville Old Face" panose="02020602080505020303" pitchFamily="18" charset="0"/>
              </a:rPr>
              <a:t>Performance Level.</a:t>
            </a:r>
          </a:p>
          <a:p>
            <a:pPr marL="342900" indent="-342900" algn="just">
              <a:buFont typeface="+mj-lt"/>
              <a:buAutoNum type="arabicPeriod"/>
            </a:pPr>
            <a:r>
              <a:rPr lang="en-IN" sz="2400" b="1" dirty="0">
                <a:latin typeface="Baskerville Old Face" panose="02020602080505020303" pitchFamily="18" charset="0"/>
              </a:rPr>
              <a:t>Employee Rating.</a:t>
            </a:r>
          </a:p>
          <a:p>
            <a:pPr marL="342900" indent="-342900" algn="just">
              <a:buFont typeface="+mj-lt"/>
              <a:buAutoNum type="arabicPeriod"/>
            </a:pPr>
            <a:r>
              <a:rPr lang="en-IN" sz="2400" b="1" dirty="0">
                <a:latin typeface="Baskerville Old Face" panose="02020602080505020303" pitchFamily="18" charset="0"/>
              </a:rPr>
              <a:t>Gender.</a:t>
            </a:r>
          </a:p>
          <a:p>
            <a:pPr marL="342900" indent="-342900" algn="just">
              <a:buFont typeface="+mj-lt"/>
              <a:buAutoNum type="arabicPeriod"/>
            </a:pPr>
            <a:r>
              <a:rPr lang="en-IN" sz="2400" b="1" dirty="0">
                <a:latin typeface="Baskerville Old Face" panose="02020602080505020303" pitchFamily="18" charset="0"/>
              </a:rPr>
              <a:t>Business Unit.</a:t>
            </a:r>
          </a:p>
          <a:p>
            <a:pPr marL="342900" indent="-342900" algn="just">
              <a:buFont typeface="+mj-lt"/>
              <a:buAutoNum type="arabicPeriod"/>
            </a:pPr>
            <a:r>
              <a:rPr lang="en-IN" sz="2400" b="1" dirty="0">
                <a:latin typeface="Baskerville Old Face" panose="02020602080505020303" pitchFamily="18" charset="0"/>
              </a:rPr>
              <a:t>Performance scores.</a:t>
            </a:r>
          </a:p>
          <a:p>
            <a:pPr marL="342900" indent="-342900" algn="just">
              <a:buFont typeface="+mj-lt"/>
              <a:buAutoNum type="arabicPeriod"/>
            </a:pPr>
            <a:r>
              <a:rPr lang="en-IN" sz="2400" b="1" dirty="0">
                <a:latin typeface="Baskerville Old Face" panose="02020602080505020303" pitchFamily="18" charset="0"/>
              </a:rPr>
              <a:t>Employee classification type.</a:t>
            </a:r>
            <a:endParaRPr lang="en-US" b="1" dirty="0">
              <a:latin typeface="Baskerville Old Face" panose="020206020805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504078"/>
            <a:ext cx="8480425" cy="1324722"/>
          </a:xfrm>
          <a:prstGeom prst="rect">
            <a:avLst/>
          </a:prstGeom>
        </p:spPr>
        <p:txBody>
          <a:bodyPr vert="horz" wrap="square" lIns="0" tIns="16510" rIns="0" bIns="0" rtlCol="0">
            <a:spAutoFit/>
          </a:bodyPr>
          <a:lstStyle/>
          <a:p>
            <a:pPr marL="12700" algn="ctr">
              <a:lnSpc>
                <a:spcPct val="100000"/>
              </a:lnSpc>
              <a:spcBef>
                <a:spcPts val="130"/>
              </a:spcBef>
            </a:pPr>
            <a:r>
              <a:rPr sz="4250" u="sng" spc="15" dirty="0">
                <a:latin typeface="Arial Black" panose="020B0A04020102020204" pitchFamily="34" charset="0"/>
              </a:rPr>
              <a:t>THE</a:t>
            </a:r>
            <a:r>
              <a:rPr sz="4250" u="sng" spc="20" dirty="0">
                <a:latin typeface="Arial Black" panose="020B0A04020102020204" pitchFamily="34" charset="0"/>
              </a:rPr>
              <a:t> </a:t>
            </a:r>
            <a:r>
              <a:rPr lang="en-US" sz="4250" u="sng" spc="20" dirty="0">
                <a:latin typeface="Arial Black" panose="020B0A04020102020204" pitchFamily="34" charset="0"/>
              </a:rPr>
              <a:t>"</a:t>
            </a:r>
            <a:r>
              <a:rPr sz="4250" u="sng" spc="10" dirty="0">
                <a:latin typeface="Arial Black" panose="020B0A04020102020204" pitchFamily="34" charset="0"/>
              </a:rPr>
              <a:t>WOW</a:t>
            </a:r>
            <a:r>
              <a:rPr lang="en-US" sz="4250" u="sng" spc="10" dirty="0">
                <a:latin typeface="Arial Black" panose="020B0A04020102020204" pitchFamily="34" charset="0"/>
              </a:rPr>
              <a:t>"</a:t>
            </a:r>
            <a:r>
              <a:rPr sz="4250" u="sng" spc="85" dirty="0">
                <a:latin typeface="Arial Black" panose="020B0A04020102020204" pitchFamily="34" charset="0"/>
              </a:rPr>
              <a:t> </a:t>
            </a:r>
            <a:r>
              <a:rPr sz="4250" u="sng" spc="10" dirty="0">
                <a:latin typeface="Arial Black" panose="020B0A04020102020204" pitchFamily="34" charset="0"/>
              </a:rPr>
              <a:t>IN</a:t>
            </a:r>
            <a:r>
              <a:rPr sz="4250" u="sng" spc="-5" dirty="0">
                <a:latin typeface="Arial Black" panose="020B0A04020102020204" pitchFamily="34" charset="0"/>
              </a:rPr>
              <a:t> </a:t>
            </a:r>
            <a:r>
              <a:rPr sz="4250" u="sng" spc="15" dirty="0">
                <a:latin typeface="Arial Black" panose="020B0A04020102020204" pitchFamily="34" charset="0"/>
              </a:rPr>
              <a:t>OUR</a:t>
            </a:r>
            <a:r>
              <a:rPr sz="4250" u="sng" spc="-10" dirty="0">
                <a:latin typeface="Arial Black" panose="020B0A04020102020204" pitchFamily="34" charset="0"/>
              </a:rPr>
              <a:t> </a:t>
            </a:r>
            <a:r>
              <a:rPr sz="4250" u="sng" spc="20" dirty="0">
                <a:latin typeface="Arial Black" panose="020B0A04020102020204" pitchFamily="34" charset="0"/>
              </a:rPr>
              <a:t>SOLUTION</a:t>
            </a:r>
            <a:endParaRPr sz="4250" u="sng" dirty="0">
              <a:latin typeface="Arial Black" panose="020B0A04020102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8135848-81E5-0397-01D0-08E284CB8EB6}"/>
              </a:ext>
            </a:extLst>
          </p:cNvPr>
          <p:cNvSpPr txBox="1"/>
          <p:nvPr/>
        </p:nvSpPr>
        <p:spPr>
          <a:xfrm>
            <a:off x="2743200" y="2354703"/>
            <a:ext cx="7467600" cy="2677656"/>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b="1" dirty="0">
                <a:latin typeface="Baskerville Old Face" panose="02020602080505020303" pitchFamily="18" charset="0"/>
              </a:rPr>
              <a:t>The unique thing which we’ve added in our project is that we tried converting numerical data into text form.</a:t>
            </a:r>
          </a:p>
          <a:p>
            <a:pPr marL="342900" indent="-342900" algn="just">
              <a:buFont typeface="Wingdings" panose="05000000000000000000" pitchFamily="2" charset="2"/>
              <a:buChar char="ü"/>
            </a:pPr>
            <a:r>
              <a:rPr lang="en-US" sz="2400" b="1" dirty="0">
                <a:latin typeface="Baskerville Old Face" panose="02020602080505020303" pitchFamily="18" charset="0"/>
              </a:rPr>
              <a:t>For this purpose we took Current Employment Rating ranging from ( 1, 2, 3, 4, 5.) and converted it into Performance Levels (Very – High, High, Medium, Low.)</a:t>
            </a:r>
          </a:p>
          <a:p>
            <a:pPr marL="342900" indent="-342900" algn="just">
              <a:buFont typeface="Wingdings" panose="05000000000000000000" pitchFamily="2" charset="2"/>
              <a:buChar char="ü"/>
            </a:pPr>
            <a:r>
              <a:rPr lang="en-US" sz="2400" b="1" dirty="0">
                <a:latin typeface="Baskerville Old Face" panose="02020602080505020303" pitchFamily="18" charset="0"/>
              </a:rPr>
              <a:t>The formula used here is </a:t>
            </a:r>
            <a:r>
              <a:rPr lang="en-US" sz="2400" b="1" dirty="0">
                <a:solidFill>
                  <a:srgbClr val="7030A0"/>
                </a:solidFill>
                <a:latin typeface="Baskerville Old Face" panose="02020602080505020303" pitchFamily="18" charset="0"/>
              </a:rPr>
              <a:t>{=IFS(Z2&gt;=5,"Very High",Z2&gt;=4,"High",Z2&gt;=3,"Medium",TRUE,"Low")}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TotalTime>
  <Words>1055</Words>
  <Application>Microsoft Office PowerPoint</Application>
  <PresentationFormat>Widescreen</PresentationFormat>
  <Paragraphs>128</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Arial Black</vt:lpstr>
      <vt:lpstr>Baskerville Old Face</vt:lpstr>
      <vt:lpstr>Calibri</vt:lpstr>
      <vt:lpstr>Script MT Bold</vt:lpstr>
      <vt:lpstr>Sitka Display</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17</cp:revision>
  <dcterms:created xsi:type="dcterms:W3CDTF">2024-03-29T15:07:22Z</dcterms:created>
  <dcterms:modified xsi:type="dcterms:W3CDTF">2024-08-29T13:58:11Z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