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000" b="1" i="0" u="none" strike="noStrike" cap="all" baseline="0">
                <a:solidFill>
                  <a:srgbClr val="FFFFFF"/>
                </a:solidFill>
                <a:latin typeface="Droid Sans"/>
                <a:ea typeface="Droid Sans"/>
                <a:cs typeface="Lucida Sans"/>
              </a:defRPr>
            </a:pPr>
            <a:r>
              <a:rPr lang="zh-CN"/>
              <a:t>图表标题</a:t>
            </a:r>
          </a:p>
        </c:rich>
      </c:tx>
      <c:layout/>
      <c:overlay val="0"/>
      <c:spPr>
        <a:noFill/>
        <a:ln>
          <a:noFill/>
        </a:ln>
      </c:spPr>
    </c:title>
    <c:autoTitleDeleted val="1"/>
    <c:plotArea>
      <c:layout>
        <c:manualLayout>
          <c:layoutTarget val="inner"/>
          <c:xMode val="edge"/>
          <c:yMode val="edge"/>
          <c:x val="0.10335871"/>
          <c:y val="0.19486111"/>
          <c:w val="0.8521969"/>
          <c:h val="0.72088766"/>
        </c:manualLayout>
      </c:layout>
      <c:lineChart>
        <c:grouping val="standard"/>
        <c:varyColors val="0"/>
        <c:ser>
          <c:idx val="0"/>
          <c:order val="0"/>
          <c:spPr>
            <a:ln w="38100">
              <a:solidFill>
                <a:srgbClr val="FFFFFF"/>
              </a:solidFill>
              <a:prstDash val="solid"/>
            </a:ln>
          </c:spPr>
          <c:marker>
            <c:symbol val="none"/>
          </c:marker>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General" sourceLinked="0"/>
            <c:dLblPos val="ctr"/>
            <c:showLegendKey val="0"/>
            <c:showVal val="1"/>
            <c:showCatName val="0"/>
            <c:showSerName val="0"/>
            <c:showPercent val="0"/>
            <c:showBubbleSize val="0"/>
            <c:showLeaderLines val="0"/>
          </c:dLbls>
          <c:val>
            <c:numRef>
              <c:f/>
              <c:numCache>
                <c:formatCode>General</c:formatCode>
                <c:ptCount val="19"/>
                <c:pt idx="0">
                  <c:v>37902.35</c:v>
                </c:pt>
                <c:pt idx="1">
                  <c:v>39969.72</c:v>
                </c:pt>
                <c:pt idx="2">
                  <c:v>42314.39</c:v>
                </c:pt>
                <c:pt idx="3">
                  <c:v>52748.63</c:v>
                </c:pt>
                <c:pt idx="4">
                  <c:v>54137.05</c:v>
                </c:pt>
                <c:pt idx="5">
                  <c:v>57002.02</c:v>
                </c:pt>
                <c:pt idx="6">
                  <c:v>61214.26</c:v>
                </c:pt>
                <c:pt idx="7">
                  <c:v>66017.18</c:v>
                </c:pt>
                <c:pt idx="8">
                  <c:v>68980.52</c:v>
                </c:pt>
                <c:pt idx="9">
                  <c:v>69192.85</c:v>
                </c:pt>
                <c:pt idx="10">
                  <c:v>69913.39</c:v>
                </c:pt>
                <c:pt idx="11">
                  <c:v>74279.01</c:v>
                </c:pt>
                <c:pt idx="12">
                  <c:v>85879.23</c:v>
                </c:pt>
                <c:pt idx="13">
                  <c:v>88360.79</c:v>
                </c:pt>
                <c:pt idx="14">
                  <c:v>93128.34</c:v>
                </c:pt>
                <c:pt idx="15">
                  <c:v>104802.63</c:v>
                </c:pt>
                <c:pt idx="16">
                  <c:v>105468.7</c:v>
                </c:pt>
                <c:pt idx="17">
                  <c:v>114425.19</c:v>
                </c:pt>
                <c:pt idx="18">
                  <c:v>118976.16</c:v>
                </c:pt>
              </c:numCache>
            </c:numRef>
          </c:val>
          <c:smooth val="0"/>
        </c:ser>
        <c:dropLines>
          <c:spPr>
            <a:ln w="12700">
              <a:solidFill>
                <a:srgbClr val="868686"/>
              </a:solidFill>
              <a:prstDash val="solid"/>
            </a:ln>
          </c:spPr>
        </c:dropLines>
        <c:marker val="1"/>
        <c:smooth val="0"/>
        <c:axId val="0"/>
        <c:axId val="1"/>
      </c:lineChart>
      <c:catAx>
        <c:axId val="0"/>
        <c:scaling>
          <c:orientation val="minMax"/>
        </c:scaling>
        <c:delete val="0"/>
        <c:axPos val="b"/>
        <c:numFmt formatCode="General" sourceLinked="0"/>
        <c:majorTickMark val="none"/>
        <c:minorTickMark val="none"/>
        <c:tickLblPos val="nextTo"/>
        <c:spPr>
          <a:ln w="12700">
            <a:solidFill>
              <a:srgbClr val="FFFFFF"/>
            </a:solidFill>
            <a:prstDash val="solid"/>
          </a:ln>
        </c:spPr>
        <c:txPr>
          <a:bodyPr rot="0" vert="horz" anchor="t" anchorCtr="0"/>
          <a:lstStyle/>
          <a:p>
            <a:pPr>
              <a:defRPr sz="1200" b="0" i="0" u="none" strike="noStrike" baseline="0">
                <a:solidFill>
                  <a:srgbClr val="FFFFFF"/>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numFmt formatCode="General" sourceLinked="0"/>
        <c:majorTickMark val="none"/>
        <c:minorTickMark val="none"/>
        <c:tickLblPos val="nextTo"/>
        <c:spPr>
          <a:ln>
            <a:noFill/>
          </a:ln>
        </c:spPr>
        <c:txPr>
          <a:bodyPr rot="0" vert="horz" anchor="t" anchorCtr="0"/>
          <a:lstStyle/>
          <a:p>
            <a:pPr>
              <a:defRPr sz="1200" b="0" i="0" u="none" strike="noStrike" baseline="0">
                <a:solidFill>
                  <a:srgbClr val="FFFFFF"/>
                </a:solidFill>
                <a:latin typeface="Droid Sans"/>
                <a:ea typeface="Droid Sans"/>
                <a:cs typeface="Lucida Sans"/>
              </a:defRPr>
            </a:pPr>
            <a:endParaRPr lang="zh-CN"/>
          </a:p>
        </c:txPr>
        <c:crosses val="autoZero"/>
        <c:crossBetween val="between"/>
        <c:crossAx val="0"/>
      </c:valAx>
      <c:spPr>
        <a:noFill/>
        <a:ln>
          <a:noFill/>
        </a:ln>
      </c:spPr>
    </c:plotArea>
    <c:plotVisOnly val="1"/>
    <c:dispBlanksAs val="gap"/>
    <c:showDLblsOverMax val="0"/>
  </c:chart>
  <c:spPr>
    <a:solidFill>
      <a:srgbClr val="4F81BD"/>
    </a:solidFill>
    <a:ln w="12700">
      <a:solidFill>
        <a:srgbClr val="4F81BD"/>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9/7/2024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7950549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258595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6" name="对象"/>
          <p:cNvSpPr>
            <a:spLocks noGrp="1"/>
          </p:cNvSpPr>
          <p:nvPr>
            <p:ph type="sldImg"/>
          </p:nvPr>
        </p:nvSpPr>
        <p:spPr>
          <a:xfrm rot="0">
            <a:off x="4038600" y="857250"/>
            <a:ext cx="4114800" cy="2314575"/>
          </a:xfrm>
          <a:prstGeom prst="rect"/>
          <a:noFill/>
          <a:ln w="12700" cmpd="sng" cap="flat">
            <a:noFill/>
            <a:prstDash val="solid"/>
            <a:miter/>
          </a:ln>
        </p:spPr>
      </p:sp>
      <p:sp>
        <p:nvSpPr>
          <p:cNvPr id="17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35757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491102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0" name="对象"/>
          <p:cNvSpPr>
            <a:spLocks noGrp="1"/>
          </p:cNvSpPr>
          <p:nvPr>
            <p:ph type="sldImg"/>
          </p:nvPr>
        </p:nvSpPr>
        <p:spPr>
          <a:xfrm rot="0">
            <a:off x="4038600" y="857250"/>
            <a:ext cx="4114800" cy="2314575"/>
          </a:xfrm>
          <a:prstGeom prst="rect"/>
          <a:noFill/>
          <a:ln w="12700" cmpd="sng" cap="flat">
            <a:noFill/>
            <a:prstDash val="solid"/>
            <a:miter/>
          </a:ln>
        </p:spPr>
      </p:sp>
      <p:sp>
        <p:nvSpPr>
          <p:cNvPr id="19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166416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75661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443486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605995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5" name="对象"/>
          <p:cNvSpPr>
            <a:spLocks noGrp="1"/>
          </p:cNvSpPr>
          <p:nvPr>
            <p:ph type="sldImg"/>
          </p:nvPr>
        </p:nvSpPr>
        <p:spPr>
          <a:xfrm rot="0">
            <a:off x="4038600" y="857250"/>
            <a:ext cx="4114800" cy="2314575"/>
          </a:xfrm>
          <a:prstGeom prst="rect"/>
          <a:noFill/>
          <a:ln w="12700" cmpd="sng" cap="flat">
            <a:noFill/>
            <a:prstDash val="solid"/>
            <a:miter/>
          </a:ln>
        </p:spPr>
      </p:sp>
      <p:sp>
        <p:nvSpPr>
          <p:cNvPr id="13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535291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5" name="对象"/>
          <p:cNvSpPr>
            <a:spLocks noGrp="1"/>
          </p:cNvSpPr>
          <p:nvPr>
            <p:ph type="sldImg"/>
          </p:nvPr>
        </p:nvSpPr>
        <p:spPr>
          <a:xfrm rot="0">
            <a:off x="4038600" y="857250"/>
            <a:ext cx="4114800" cy="2314575"/>
          </a:xfrm>
          <a:prstGeom prst="rect"/>
          <a:noFill/>
          <a:ln w="12700" cmpd="sng" cap="flat">
            <a:noFill/>
            <a:prstDash val="solid"/>
            <a:miter/>
          </a:ln>
        </p:spPr>
      </p:sp>
      <p:sp>
        <p:nvSpPr>
          <p:cNvPr id="14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188266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460475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849120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6283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0986971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485790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33091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4101712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7086935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033472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01199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771776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792658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95084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526924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763589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451035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6498868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490661" y="2164080"/>
            <a:ext cx="8844658" cy="94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NAME: </a:t>
            </a:r>
            <a:r>
              <a:rPr lang="en-US" altLang="zh-CN" sz="2800" b="0" i="0" u="none" strike="noStrike" kern="1200" cap="none" spc="0" baseline="0">
                <a:solidFill>
                  <a:srgbClr val="000000"/>
                </a:solidFill>
                <a:latin typeface="Calibri" pitchFamily="0" charset="0"/>
                <a:ea typeface="宋体" pitchFamily="0" charset="0"/>
                <a:cs typeface="Calibri" pitchFamily="0" charset="0"/>
              </a:rPr>
              <a:t>M.ANISHABEE</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REGISTER No:1222</a:t>
            </a:r>
            <a:r>
              <a:rPr lang="en-US" altLang="zh-CN" sz="2800" b="0" i="0" u="none" strike="noStrike" kern="1200" cap="none" spc="0" baseline="0">
                <a:solidFill>
                  <a:srgbClr val="000000"/>
                </a:solidFill>
                <a:latin typeface="Calibri" pitchFamily="0" charset="0"/>
                <a:ea typeface="宋体" pitchFamily="0" charset="0"/>
                <a:cs typeface="Calibri" pitchFamily="0" charset="0"/>
              </a:rPr>
              <a:t>02268</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
        <p:nvSpPr>
          <p:cNvPr id="47" name="矩形"/>
          <p:cNvSpPr>
            <a:spLocks/>
          </p:cNvSpPr>
          <p:nvPr/>
        </p:nvSpPr>
        <p:spPr>
          <a:xfrm rot="0">
            <a:off x="1490661" y="3088311"/>
            <a:ext cx="10809664"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DEPARTMENT: B. Com ( CORPORATE SECRETARYSHIP) </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COLLEGE : VALLIAMMAL COLLEGE FOR WOMAN</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598269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0"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919757" y="1209577"/>
            <a:ext cx="8251031"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COLLECTION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Identification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Gathering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Preparation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CLEANING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Standardization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Correction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rPr>
              <a:t>Validation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analysis involves examining, transforming, and modeling data to extract meaningful insights, identify patterns, and support decision-making.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4004587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2"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1403747" y="2413337"/>
            <a:ext cx="5606652" cy="2031325"/>
          </a:xfrm>
          <a:prstGeom prst="rect"/>
          <a:noFill/>
          <a:ln w="12700" cmpd="sng" cap="flat">
            <a:noFill/>
            <a:prstDash val="solid"/>
            <a:miter/>
          </a:ln>
        </p:spPr>
      </p:sp>
      <p:graphicFrame>
        <p:nvGraphicFramePr>
          <p:cNvPr id="185" name="图表"/>
          <p:cNvGraphicFramePr/>
          <p:nvPr/>
        </p:nvGraphicFramePr>
        <p:xfrm>
          <a:off x="1905000" y="1066799"/>
          <a:ext cx="6858000" cy="482917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87345135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9" name="矩形"/>
          <p:cNvSpPr>
            <a:spLocks/>
          </p:cNvSpPr>
          <p:nvPr/>
        </p:nvSpPr>
        <p:spPr>
          <a:xfrm rot="0">
            <a:off x="982265" y="2032001"/>
            <a:ext cx="7844235" cy="215836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libri" pitchFamily="0" charset="0"/>
                <a:ea typeface="宋体" pitchFamily="0" charset="0"/>
                <a:cs typeface="Calibri" pitchFamily="0" charset="0"/>
              </a:rPr>
              <a:t>In conclusion, the employee data analysis conducted using Excel provided valuable insights into workforce trends, enabling more informed decision-making.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use of Excel allowed for efficient data organization, visualization, and reporting, ultimately helping to enhance HR strategies, improve employee satisfaction, and optimize overall organizational performance.</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04640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4" cy="6858466"/>
            <a:chOff x="7448612" y="0"/>
            <a:chExt cx="4743794"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4995144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4" cy="6858466"/>
            <a:chOff x="7448612" y="0"/>
            <a:chExt cx="4743794"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0187730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4" name="组合"/>
          <p:cNvGrpSpPr>
            <a:grpSpLocks/>
          </p:cNvGrpSpPr>
          <p:nvPr/>
        </p:nvGrpSpPr>
        <p:grpSpPr>
          <a:xfrm>
            <a:off x="7991475" y="2933700"/>
            <a:ext cx="2762249" cy="3257550"/>
            <a:chOff x="7991475" y="2933700"/>
            <a:chExt cx="2762249" cy="3257550"/>
          </a:xfrm>
        </p:grpSpPr>
        <p:sp>
          <p:nvSpPr>
            <p:cNvPr id="11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6"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9" name="矩形"/>
          <p:cNvSpPr>
            <a:spLocks/>
          </p:cNvSpPr>
          <p:nvPr/>
        </p:nvSpPr>
        <p:spPr>
          <a:xfrm flipV="1" rot="0">
            <a:off x="1385410" y="575055"/>
            <a:ext cx="5636896" cy="358140"/>
          </a:xfrm>
          <a:prstGeom prst="rect"/>
          <a:noFill/>
          <a:ln w="12700" cmpd="sng" cap="flat">
            <a:noFill/>
            <a:prstDash val="solid"/>
            <a:miter/>
          </a:ln>
        </p:spPr>
      </p:sp>
      <p:sp>
        <p:nvSpPr>
          <p:cNvPr id="120" name="矩形"/>
          <p:cNvSpPr>
            <a:spLocks/>
          </p:cNvSpPr>
          <p:nvPr/>
        </p:nvSpPr>
        <p:spPr>
          <a:xfrm rot="0">
            <a:off x="834071" y="2019300"/>
            <a:ext cx="6739573" cy="298704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1" name="矩形"/>
          <p:cNvSpPr>
            <a:spLocks/>
          </p:cNvSpPr>
          <p:nvPr/>
        </p:nvSpPr>
        <p:spPr>
          <a:xfrm rot="0">
            <a:off x="5193505" y="2523529"/>
            <a:ext cx="1828800" cy="358141"/>
          </a:xfrm>
          <a:prstGeom prst="rect"/>
          <a:noFill/>
          <a:ln w="12700" cmpd="sng" cap="flat">
            <a:noFill/>
            <a:prstDash val="solid"/>
            <a:miter/>
          </a:ln>
        </p:spPr>
      </p:sp>
    </p:spTree>
    <p:extLst>
      <p:ext uri="{BB962C8B-B14F-4D97-AF65-F5344CB8AC3E}">
        <p14:creationId xmlns:p14="http://schemas.microsoft.com/office/powerpoint/2010/main" val="187943194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1589721" y="3244334"/>
            <a:ext cx="5263514" cy="369332"/>
          </a:xfrm>
          <a:prstGeom prst="rect"/>
          <a:noFill/>
          <a:ln w="12700" cmpd="sng" cap="flat">
            <a:noFill/>
            <a:prstDash val="solid"/>
            <a:miter/>
          </a:ln>
        </p:spPr>
      </p:sp>
      <p:sp>
        <p:nvSpPr>
          <p:cNvPr id="133" name="矩形"/>
          <p:cNvSpPr>
            <a:spLocks/>
          </p:cNvSpPr>
          <p:nvPr/>
        </p:nvSpPr>
        <p:spPr>
          <a:xfrm rot="0">
            <a:off x="5184576" y="2519065"/>
            <a:ext cx="1828800" cy="369332"/>
          </a:xfrm>
          <a:prstGeom prst="rect"/>
          <a:noFill/>
          <a:ln w="12700" cmpd="sng" cap="flat">
            <a:noFill/>
            <a:prstDash val="solid"/>
            <a:miter/>
          </a:ln>
        </p:spPr>
      </p:sp>
      <p:sp>
        <p:nvSpPr>
          <p:cNvPr id="134" name="矩形"/>
          <p:cNvSpPr>
            <a:spLocks/>
          </p:cNvSpPr>
          <p:nvPr/>
        </p:nvSpPr>
        <p:spPr>
          <a:xfrm rot="0">
            <a:off x="946547" y="1695450"/>
            <a:ext cx="7572375" cy="44348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This project focuses on analysing employee data to identify trends and insights that can drive better decisions.</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 Excel will be used to clean, organize, and visualize key metrics such as employee demographics, performance, and retention rates.</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The analysis will highlight areas of improvement in workforce management, helping to optimize resource allocation. </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Outcomes will include detailed reports and dashboards for management review.</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The findings aim to support strategic planning.</a:t>
            </a:r>
            <a:endParaRPr lang="zh-CN" altLang="en-US" sz="2800" b="0" i="0" u="none" strike="noStrike" kern="1200" cap="none" spc="0" baseline="0">
              <a:solidFill>
                <a:srgbClr val="0D0D0D"/>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9319835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3" name="矩形"/>
          <p:cNvSpPr>
            <a:spLocks/>
          </p:cNvSpPr>
          <p:nvPr/>
        </p:nvSpPr>
        <p:spPr>
          <a:xfrm rot="0">
            <a:off x="723900" y="1695450"/>
            <a:ext cx="6759178"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The end users of the employee data analysis are HR managers, team leads, and senior management.</a:t>
            </a: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44" name="图片"/>
          <p:cNvPicPr>
            <a:picLocks noChangeAspect="1"/>
          </p:cNvPicPr>
          <p:nvPr/>
        </p:nvPicPr>
        <p:blipFill>
          <a:blip r:embed="rId2" cstate="print"/>
          <a:stretch>
            <a:fillRect/>
          </a:stretch>
        </p:blipFill>
        <p:spPr>
          <a:xfrm rot="0">
            <a:off x="1589484" y="2971031"/>
            <a:ext cx="5893594" cy="2924943"/>
          </a:xfrm>
          <a:prstGeom prst="rect"/>
          <a:noFill/>
          <a:ln w="12700" cmpd="sng" cap="flat">
            <a:noFill/>
            <a:prstDash val="solid"/>
            <a:miter/>
          </a:ln>
        </p:spPr>
      </p:pic>
    </p:spTree>
    <p:extLst>
      <p:ext uri="{BB962C8B-B14F-4D97-AF65-F5344CB8AC3E}">
        <p14:creationId xmlns:p14="http://schemas.microsoft.com/office/powerpoint/2010/main" val="157613667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7"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1"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4" name="矩形"/>
          <p:cNvSpPr>
            <a:spLocks/>
          </p:cNvSpPr>
          <p:nvPr/>
        </p:nvSpPr>
        <p:spPr>
          <a:xfrm rot="0">
            <a:off x="5193505" y="2523529"/>
            <a:ext cx="1828800" cy="358141"/>
          </a:xfrm>
          <a:prstGeom prst="rect"/>
          <a:noFill/>
          <a:ln w="12700" cmpd="sng" cap="flat">
            <a:noFill/>
            <a:prstDash val="solid"/>
            <a:miter/>
          </a:ln>
        </p:spPr>
      </p:sp>
      <p:sp>
        <p:nvSpPr>
          <p:cNvPr id="155" name="矩形"/>
          <p:cNvSpPr>
            <a:spLocks/>
          </p:cNvSpPr>
          <p:nvPr/>
        </p:nvSpPr>
        <p:spPr>
          <a:xfrm flipV="1" rot="0">
            <a:off x="3125391" y="-1178718"/>
            <a:ext cx="3896915" cy="358138"/>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Conditional formatting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6" name="矩形"/>
          <p:cNvSpPr>
            <a:spLocks/>
          </p:cNvSpPr>
          <p:nvPr/>
        </p:nvSpPr>
        <p:spPr>
          <a:xfrm rot="0">
            <a:off x="3125391" y="2281555"/>
            <a:ext cx="6685360" cy="1834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Conditional formatting – highlights missing cells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Filter- helps to remove the empty cells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Formula – helps to identify the performance of employees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Pivot table – helps to summarise </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Pie chart – shows the data</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520479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2746771" y="1582340"/>
            <a:ext cx="4164805" cy="302514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FIRST NAME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LAST NAME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CLASSIFICATION TYPE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CURRENT EMPLOYEE RATE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5349310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8"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1" name="矩形"/>
          <p:cNvSpPr>
            <a:spLocks/>
          </p:cNvSpPr>
          <p:nvPr/>
        </p:nvSpPr>
        <p:spPr>
          <a:xfrm rot="0">
            <a:off x="2533650" y="2523529"/>
            <a:ext cx="5360194" cy="1986914"/>
          </a:xfrm>
          <a:prstGeom prst="rect"/>
          <a:noFill/>
          <a:ln w="12700" cmpd="sng" cap="flat">
            <a:solidFill>
              <a:srgbClr val="EEECE1"/>
            </a:solid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lgerian" pitchFamily="82" charset="0"/>
                <a:ea typeface="宋体" pitchFamily="0" charset="0"/>
                <a:cs typeface="Calibri" pitchFamily="0" charset="0"/>
              </a:rPr>
              <a:t>Performance level</a:t>
            </a:r>
            <a:r>
              <a:rPr lang="en-US" altLang="zh-CN" sz="3200" b="0" i="0" u="none" strike="noStrike" kern="1200" cap="none" spc="0" baseline="0">
                <a:solidFill>
                  <a:schemeClr val="accent2"/>
                </a:solidFill>
                <a:latin typeface="Calibri" pitchFamily="0" charset="0"/>
                <a:ea typeface="宋体" pitchFamily="0" charset="0"/>
                <a:cs typeface="Calibri" pitchFamily="0" charset="0"/>
              </a:rPr>
              <a:t>=IFS(Z9&gt;=5,”VERY HIGH”,Z9&gt;=4,”HIGH”,Z9&gt;=3,”MED”,TRUE,”LOW”)</a:t>
            </a:r>
            <a:endParaRPr lang="zh-CN" altLang="en-US" sz="3200" b="0" i="0" u="none" strike="noStrike" kern="1200" cap="none" spc="0" baseline="0">
              <a:solidFill>
                <a:schemeClr val="accent2"/>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746720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cp:revision>
  <dcterms:created xsi:type="dcterms:W3CDTF">2024-03-29T04:07:22Z</dcterms:created>
  <dcterms:modified xsi:type="dcterms:W3CDTF">2024-09-07T13:52:19Z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8ebaab06710b4cc68c9c94d5220f3e8f</vt:lpwstr>
  </property>
</Properties>
</file>