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E29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E29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E29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E29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84294" cy="24478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65" y="1179132"/>
            <a:ext cx="1623060" cy="54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E29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6"/>
            <a:ext cx="726817" cy="49206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611" y="770636"/>
            <a:ext cx="2848789" cy="6015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9245" y="1199322"/>
            <a:ext cx="6471285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-20" dirty="0">
                <a:solidFill>
                  <a:srgbClr val="000000"/>
                </a:solidFill>
              </a:rPr>
              <a:t>Employee</a:t>
            </a:r>
            <a:r>
              <a:rPr sz="3550" spc="-50" dirty="0">
                <a:solidFill>
                  <a:srgbClr val="000000"/>
                </a:solidFill>
              </a:rPr>
              <a:t> </a:t>
            </a:r>
            <a:r>
              <a:rPr sz="3550" spc="-25" dirty="0">
                <a:solidFill>
                  <a:srgbClr val="000000"/>
                </a:solidFill>
              </a:rPr>
              <a:t>Data</a:t>
            </a:r>
            <a:r>
              <a:rPr sz="3550" spc="-175" dirty="0">
                <a:solidFill>
                  <a:srgbClr val="000000"/>
                </a:solidFill>
              </a:rPr>
              <a:t> </a:t>
            </a:r>
            <a:r>
              <a:rPr sz="3550" dirty="0">
                <a:solidFill>
                  <a:srgbClr val="000000"/>
                </a:solidFill>
              </a:rPr>
              <a:t>Analysis using</a:t>
            </a:r>
            <a:r>
              <a:rPr sz="3550" spc="-135" dirty="0">
                <a:solidFill>
                  <a:srgbClr val="000000"/>
                </a:solidFill>
              </a:rPr>
              <a:t> </a:t>
            </a:r>
            <a:r>
              <a:rPr sz="3550" spc="40" dirty="0">
                <a:solidFill>
                  <a:srgbClr val="000000"/>
                </a:solidFill>
              </a:rPr>
              <a:t>Excel</a:t>
            </a:r>
            <a:endParaRPr sz="3550"/>
          </a:p>
        </p:txBody>
      </p:sp>
      <p:sp>
        <p:nvSpPr>
          <p:cNvPr id="5" name="object 5"/>
          <p:cNvSpPr txBox="1"/>
          <p:nvPr/>
        </p:nvSpPr>
        <p:spPr>
          <a:xfrm>
            <a:off x="1324676" y="2881322"/>
            <a:ext cx="3673475" cy="1470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0"/>
              </a:spcBef>
              <a:tabLst>
                <a:tab pos="2415540" algn="l"/>
              </a:tabLst>
            </a:pPr>
            <a:r>
              <a:rPr sz="2200" dirty="0">
                <a:latin typeface="Calibri"/>
                <a:cs typeface="Calibri"/>
              </a:rPr>
              <a:t>STUDENT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NAME: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lang="en-US" sz="2200" spc="-50" dirty="0">
                <a:latin typeface="Calibri"/>
                <a:cs typeface="Calibri"/>
              </a:rPr>
              <a:t>B.LALITHA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2418080" algn="l"/>
              </a:tabLst>
            </a:pPr>
            <a:r>
              <a:rPr sz="2250" dirty="0">
                <a:latin typeface="Calibri"/>
                <a:cs typeface="Calibri"/>
              </a:rPr>
              <a:t>REGISTER</a:t>
            </a:r>
            <a:r>
              <a:rPr sz="2250" spc="20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NUMBER: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-50" dirty="0">
                <a:latin typeface="Calibri"/>
                <a:cs typeface="Calibri"/>
              </a:rPr>
              <a:t>1222023</a:t>
            </a:r>
            <a:r>
              <a:rPr lang="en-US" sz="2250" spc="-50" dirty="0">
                <a:latin typeface="Calibri"/>
                <a:cs typeface="Calibri"/>
              </a:rPr>
              <a:t>76</a:t>
            </a:r>
            <a:endParaRPr sz="2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  <a:tabLst>
                <a:tab pos="2410460" algn="l"/>
              </a:tabLst>
            </a:pPr>
            <a:r>
              <a:rPr sz="2200" spc="-10" dirty="0">
                <a:latin typeface="Calibri"/>
                <a:cs typeface="Calibri"/>
              </a:rPr>
              <a:t>DEPARTMENT:</a:t>
            </a:r>
            <a:r>
              <a:rPr sz="2200" dirty="0">
                <a:latin typeface="Calibri"/>
                <a:cs typeface="Calibri"/>
              </a:rPr>
              <a:t>	B.COM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8865" y="4542205"/>
            <a:ext cx="1917700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latin typeface="Calibri"/>
                <a:cs typeface="Calibri"/>
              </a:rPr>
              <a:t>COLLEGE</a:t>
            </a:r>
            <a:r>
              <a:rPr sz="2200" spc="520" dirty="0">
                <a:latin typeface="Calibri"/>
                <a:cs typeface="Calibri"/>
              </a:rPr>
              <a:t> </a:t>
            </a:r>
            <a:r>
              <a:rPr sz="2200" spc="-75" dirty="0">
                <a:latin typeface="Calibri"/>
                <a:cs typeface="Calibri"/>
              </a:rPr>
              <a:t>NAME: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4880" y="4542205"/>
            <a:ext cx="4011929" cy="6883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635">
              <a:lnSpc>
                <a:spcPts val="2530"/>
              </a:lnSpc>
              <a:spcBef>
                <a:spcPts val="315"/>
              </a:spcBef>
            </a:pPr>
            <a:r>
              <a:rPr sz="2200" dirty="0">
                <a:latin typeface="Calibri"/>
                <a:cs typeface="Calibri"/>
              </a:rPr>
              <a:t>GURU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SHREE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SHANTHI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VIJAY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JAIN </a:t>
            </a:r>
            <a:r>
              <a:rPr sz="2200" dirty="0">
                <a:latin typeface="Calibri"/>
                <a:cs typeface="Calibri"/>
              </a:rPr>
              <a:t>COLLEGE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WOMEN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84294" cy="24394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611" y="770636"/>
            <a:ext cx="2840433" cy="60067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0114" y="2661093"/>
            <a:ext cx="6691630" cy="22752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05">
              <a:lnSpc>
                <a:spcPts val="1910"/>
              </a:lnSpc>
              <a:spcBef>
                <a:spcPts val="260"/>
              </a:spcBef>
            </a:pPr>
            <a:r>
              <a:rPr sz="1700" dirty="0">
                <a:solidFill>
                  <a:srgbClr val="3D3D3D"/>
                </a:solidFill>
                <a:latin typeface="Calibri"/>
                <a:cs typeface="Calibri"/>
              </a:rPr>
              <a:t>The</a:t>
            </a:r>
            <a:r>
              <a:rPr sz="1700" spc="114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1F1F1F"/>
                </a:solidFill>
                <a:latin typeface="Calibri"/>
                <a:cs typeface="Calibri"/>
              </a:rPr>
              <a:t>modelling</a:t>
            </a:r>
            <a:r>
              <a:rPr sz="1700" spc="19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7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F2F2F"/>
                </a:solidFill>
                <a:latin typeface="Calibri"/>
                <a:cs typeface="Calibri"/>
              </a:rPr>
              <a:t>this</a:t>
            </a:r>
            <a:r>
              <a:rPr sz="17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A2A2A"/>
                </a:solidFill>
                <a:latin typeface="Calibri"/>
                <a:cs typeface="Calibri"/>
              </a:rPr>
              <a:t>employee</a:t>
            </a:r>
            <a:r>
              <a:rPr sz="1700" spc="2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63636"/>
                </a:solidFill>
                <a:latin typeface="Calibri"/>
                <a:cs typeface="Calibri"/>
              </a:rPr>
              <a:t>performance</a:t>
            </a:r>
            <a:r>
              <a:rPr sz="1700" spc="229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83838"/>
                </a:solidFill>
                <a:latin typeface="Calibri"/>
                <a:cs typeface="Calibri"/>
              </a:rPr>
              <a:t>analysis</a:t>
            </a:r>
            <a:r>
              <a:rPr sz="1700" spc="12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D2D2D"/>
                </a:solidFill>
                <a:latin typeface="Calibri"/>
                <a:cs typeface="Calibri"/>
              </a:rPr>
              <a:t>project</a:t>
            </a:r>
            <a:r>
              <a:rPr sz="1700" spc="1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includes</a:t>
            </a:r>
            <a:r>
              <a:rPr sz="1700" spc="12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43434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2F2F2F"/>
                </a:solidFill>
                <a:latin typeface="Calibri"/>
                <a:cs typeface="Calibri"/>
              </a:rPr>
              <a:t>following:</a:t>
            </a:r>
            <a:endParaRPr sz="170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  <a:spcBef>
                <a:spcPts val="580"/>
              </a:spcBef>
            </a:pPr>
            <a:r>
              <a:rPr sz="1800" spc="-85" dirty="0">
                <a:solidFill>
                  <a:srgbClr val="2D2D2D"/>
                </a:solidFill>
                <a:latin typeface="Calibri"/>
                <a:cs typeface="Calibri"/>
              </a:rPr>
              <a:t>*Data</a:t>
            </a:r>
            <a:r>
              <a:rPr sz="180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D2D2D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351790" marR="5038725" indent="5715">
              <a:lnSpc>
                <a:spcPct val="124900"/>
              </a:lnSpc>
              <a:spcBef>
                <a:spcPts val="65"/>
              </a:spcBef>
            </a:pPr>
            <a:r>
              <a:rPr sz="1800" spc="-85" dirty="0">
                <a:solidFill>
                  <a:srgbClr val="313131"/>
                </a:solidFill>
                <a:latin typeface="Calibri"/>
                <a:cs typeface="Calibri"/>
              </a:rPr>
              <a:t>*Data</a:t>
            </a:r>
            <a:r>
              <a:rPr sz="180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A2A2A"/>
                </a:solidFill>
                <a:latin typeface="Calibri"/>
                <a:cs typeface="Calibri"/>
              </a:rPr>
              <a:t>cleaning </a:t>
            </a:r>
            <a:r>
              <a:rPr sz="1800" spc="-10" dirty="0">
                <a:solidFill>
                  <a:srgbClr val="313131"/>
                </a:solidFill>
                <a:latin typeface="Calibri"/>
                <a:cs typeface="Calibri"/>
              </a:rPr>
              <a:t>“Results</a:t>
            </a:r>
            <a:endParaRPr sz="180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  <a:spcBef>
                <a:spcPts val="670"/>
              </a:spcBef>
            </a:pPr>
            <a:r>
              <a:rPr sz="1800" spc="-55" dirty="0">
                <a:solidFill>
                  <a:srgbClr val="2D2D2D"/>
                </a:solidFill>
                <a:latin typeface="Calibri"/>
                <a:cs typeface="Calibri"/>
              </a:rPr>
              <a:t>*Pivot</a:t>
            </a:r>
            <a:r>
              <a:rPr sz="1800" spc="-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83838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solidFill>
                  <a:srgbClr val="3D3D3D"/>
                </a:solidFill>
                <a:latin typeface="Calibri"/>
                <a:cs typeface="Calibri"/>
              </a:rPr>
              <a:t>*Chart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84294" cy="24478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860" y="3285282"/>
            <a:ext cx="3993316" cy="25313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7718" y="3510848"/>
            <a:ext cx="1637426" cy="23057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00584" y="770636"/>
            <a:ext cx="3792854" cy="6015355"/>
            <a:chOff x="6900584" y="770636"/>
            <a:chExt cx="3792854" cy="601535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584" y="770636"/>
              <a:ext cx="3792815" cy="60151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17283" y="3867302"/>
              <a:ext cx="278765" cy="45085"/>
            </a:xfrm>
            <a:custGeom>
              <a:avLst/>
              <a:gdLst/>
              <a:ahLst/>
              <a:cxnLst/>
              <a:rect l="l" t="t" r="r" b="b"/>
              <a:pathLst>
                <a:path w="278765" h="45085">
                  <a:moveTo>
                    <a:pt x="278472" y="25069"/>
                  </a:moveTo>
                  <a:lnTo>
                    <a:pt x="0" y="25069"/>
                  </a:lnTo>
                  <a:lnTo>
                    <a:pt x="0" y="44564"/>
                  </a:lnTo>
                  <a:lnTo>
                    <a:pt x="278472" y="44564"/>
                  </a:lnTo>
                  <a:lnTo>
                    <a:pt x="278472" y="25069"/>
                  </a:lnTo>
                  <a:close/>
                </a:path>
                <a:path w="278765" h="45085">
                  <a:moveTo>
                    <a:pt x="278472" y="0"/>
                  </a:moveTo>
                  <a:lnTo>
                    <a:pt x="0" y="0"/>
                  </a:lnTo>
                  <a:lnTo>
                    <a:pt x="0" y="19494"/>
                  </a:lnTo>
                  <a:lnTo>
                    <a:pt x="278472" y="19494"/>
                  </a:lnTo>
                  <a:lnTo>
                    <a:pt x="278472" y="0"/>
                  </a:lnTo>
                  <a:close/>
                </a:path>
              </a:pathLst>
            </a:custGeom>
            <a:solidFill>
              <a:srgbClr val="704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330" y="5900180"/>
            <a:ext cx="175438" cy="751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RESULTS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4640" y="2960224"/>
            <a:ext cx="176530" cy="715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60" dirty="0">
                <a:solidFill>
                  <a:srgbClr val="545454"/>
                </a:solidFill>
                <a:latin typeface="Arial MT"/>
                <a:cs typeface="Arial MT"/>
              </a:rPr>
              <a:t>i0O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900">
              <a:latin typeface="Arial MT"/>
              <a:cs typeface="Arial MT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sz="850" spc="-25" dirty="0">
                <a:solidFill>
                  <a:srgbClr val="5D5D5D"/>
                </a:solidFill>
                <a:latin typeface="Calibri"/>
                <a:cs typeface="Calibri"/>
              </a:rPr>
              <a:t>90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85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</a:pPr>
            <a:r>
              <a:rPr sz="850" spc="-155" dirty="0">
                <a:solidFill>
                  <a:srgbClr val="646464"/>
                </a:solidFill>
                <a:latin typeface="Arial MT"/>
                <a:cs typeface="Arial MT"/>
              </a:rPr>
              <a:t>BO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507" y="3787300"/>
            <a:ext cx="13271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B5B5B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750" y="4062993"/>
            <a:ext cx="13589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 dirty="0">
                <a:solidFill>
                  <a:srgbClr val="525252"/>
                </a:solidFill>
                <a:latin typeface="Cambria"/>
                <a:cs typeface="Cambria"/>
              </a:rPr>
              <a:t>60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850" spc="-25" dirty="0">
                <a:solidFill>
                  <a:srgbClr val="828282"/>
                </a:solidFill>
                <a:latin typeface="Arial MT"/>
                <a:cs typeface="Arial MT"/>
              </a:rPr>
              <a:t>50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079" y="4620178"/>
            <a:ext cx="12255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75" dirty="0">
                <a:solidFill>
                  <a:srgbClr val="626262"/>
                </a:solidFill>
                <a:latin typeface="Arial MT"/>
                <a:cs typeface="Arial MT"/>
              </a:rPr>
              <a:t>é0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243" y="4890069"/>
            <a:ext cx="13271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60" dirty="0">
                <a:solidFill>
                  <a:srgbClr val="676767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114" y="5171562"/>
            <a:ext cx="140970" cy="709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14"/>
              </a:spcBef>
            </a:pPr>
            <a:r>
              <a:rPr sz="850" spc="-35" dirty="0">
                <a:solidFill>
                  <a:srgbClr val="5E5E5E"/>
                </a:solidFill>
                <a:latin typeface="Arial MT"/>
                <a:cs typeface="Arial MT"/>
              </a:rPr>
              <a:t>20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50" spc="-25" dirty="0">
                <a:solidFill>
                  <a:srgbClr val="676767"/>
                </a:solidFill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850">
              <a:latin typeface="Arial MT"/>
              <a:cs typeface="Arial MT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850" spc="-50" dirty="0">
                <a:solidFill>
                  <a:srgbClr val="606060"/>
                </a:solidFill>
                <a:latin typeface="Calibri"/>
                <a:cs typeface="Calibri"/>
              </a:rPr>
              <a:t>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618" y="5842460"/>
            <a:ext cx="1911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80" dirty="0">
                <a:solidFill>
                  <a:srgbClr val="565656"/>
                </a:solidFill>
                <a:latin typeface="Cambria"/>
                <a:cs typeface="Cambria"/>
              </a:rPr>
              <a:t>BPC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4724" y="5848261"/>
            <a:ext cx="26098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45" dirty="0">
                <a:solidFill>
                  <a:srgbClr val="575757"/>
                </a:solidFill>
                <a:latin typeface="Courier New"/>
                <a:cs typeface="Courier New"/>
              </a:rPr>
              <a:t>CCOR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6678" y="5848261"/>
            <a:ext cx="16065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80" dirty="0">
                <a:solidFill>
                  <a:srgbClr val="595959"/>
                </a:solidFill>
                <a:latin typeface="Cambria"/>
                <a:cs typeface="Cambria"/>
              </a:rPr>
              <a:t>EW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2214" y="2707505"/>
            <a:ext cx="227647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20" dirty="0">
                <a:solidFill>
                  <a:srgbClr val="484848"/>
                </a:solidFill>
                <a:latin typeface="Cambria"/>
                <a:cs typeface="Cambria"/>
              </a:rPr>
              <a:t>Employee</a:t>
            </a:r>
            <a:r>
              <a:rPr sz="1300" spc="75" dirty="0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505050"/>
                </a:solidFill>
                <a:latin typeface="Cambria"/>
                <a:cs typeface="Cambria"/>
              </a:rPr>
              <a:t>Performance</a:t>
            </a:r>
            <a:r>
              <a:rPr sz="1300" spc="105" dirty="0">
                <a:solidFill>
                  <a:srgbClr val="505050"/>
                </a:solidFill>
                <a:latin typeface="Cambria"/>
                <a:cs typeface="Cambria"/>
              </a:rPr>
              <a:t> </a:t>
            </a:r>
            <a:r>
              <a:rPr sz="1300" spc="-20" dirty="0">
                <a:solidFill>
                  <a:srgbClr val="4B4B4B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7497" y="5848261"/>
            <a:ext cx="19367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35" dirty="0">
                <a:solidFill>
                  <a:srgbClr val="4D4D4D"/>
                </a:solidFill>
                <a:latin typeface="Cambria"/>
                <a:cs typeface="Cambria"/>
              </a:rPr>
              <a:t>tJEL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8240" y="5854063"/>
            <a:ext cx="13271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25" dirty="0">
                <a:solidFill>
                  <a:srgbClr val="4F4F4F"/>
                </a:solidFill>
                <a:latin typeface="Cambria"/>
                <a:cs typeface="Cambria"/>
              </a:rPr>
              <a:t>PL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2345" y="5848261"/>
            <a:ext cx="18986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95" dirty="0">
                <a:solidFill>
                  <a:srgbClr val="545454"/>
                </a:solidFill>
                <a:latin typeface="Arial MT"/>
                <a:cs typeface="Arial MT"/>
              </a:rPr>
              <a:t>PTZ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0178" y="5848261"/>
            <a:ext cx="20066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5" dirty="0">
                <a:solidFill>
                  <a:srgbClr val="5D5D5D"/>
                </a:solidFill>
                <a:latin typeface="Calibri"/>
                <a:cs typeface="Calibri"/>
              </a:rPr>
              <a:t>SVG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32784" y="5842460"/>
            <a:ext cx="19494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45" dirty="0">
                <a:solidFill>
                  <a:srgbClr val="4D4D4D"/>
                </a:solidFill>
                <a:latin typeface="Arial MT"/>
                <a:cs typeface="Arial MT"/>
              </a:rPr>
              <a:t>TNS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7344" y="5836658"/>
            <a:ext cx="2171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40" dirty="0">
                <a:solidFill>
                  <a:srgbClr val="5E5E5E"/>
                </a:solidFill>
                <a:latin typeface="Cambria"/>
                <a:cs typeface="Cambria"/>
              </a:rPr>
              <a:t>WBL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5884" y="3815612"/>
            <a:ext cx="240029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35" dirty="0">
                <a:solidFill>
                  <a:srgbClr val="5D5D5D"/>
                </a:solidFill>
                <a:latin typeface="Cambria"/>
                <a:cs typeface="Cambria"/>
              </a:rPr>
              <a:t>HIGH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2514" y="4653595"/>
            <a:ext cx="50355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5" dirty="0">
                <a:solidFill>
                  <a:srgbClr val="5E5E5E"/>
                </a:solidFill>
                <a:latin typeface="Cambria"/>
                <a:cs typeface="Cambria"/>
              </a:rPr>
              <a:t>VERY</a:t>
            </a:r>
            <a:r>
              <a:rPr sz="850" spc="45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850" spc="-55" dirty="0">
                <a:solidFill>
                  <a:srgbClr val="5B5B5B"/>
                </a:solidFill>
                <a:latin typeface="Cambria"/>
                <a:cs typeface="Cambria"/>
              </a:rPr>
              <a:t>HIGH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5977" y="4943443"/>
            <a:ext cx="67056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1120" indent="-58419">
              <a:lnSpc>
                <a:spcPct val="100000"/>
              </a:lnSpc>
              <a:spcBef>
                <a:spcPts val="120"/>
              </a:spcBef>
              <a:buClr>
                <a:srgbClr val="727272"/>
              </a:buClr>
              <a:buChar char="•"/>
              <a:tabLst>
                <a:tab pos="71120" algn="l"/>
              </a:tabLst>
            </a:pPr>
            <a:r>
              <a:rPr sz="800" spc="-10" dirty="0">
                <a:solidFill>
                  <a:srgbClr val="525252"/>
                </a:solidFill>
                <a:latin typeface="Cambria"/>
                <a:cs typeface="Cambria"/>
              </a:rPr>
              <a:t>Linear</a:t>
            </a:r>
            <a:r>
              <a:rPr sz="800" spc="65" dirty="0">
                <a:solidFill>
                  <a:srgbClr val="525252"/>
                </a:solidFill>
                <a:latin typeface="Cambria"/>
                <a:cs typeface="Cambria"/>
              </a:rPr>
              <a:t> </a:t>
            </a:r>
            <a:r>
              <a:rPr sz="800" spc="-20" dirty="0">
                <a:solidFill>
                  <a:srgbClr val="575757"/>
                </a:solidFill>
                <a:latin typeface="Cambria"/>
                <a:cs typeface="Cambria"/>
              </a:rPr>
              <a:t>(LOW)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611" y="770636"/>
            <a:ext cx="2848789" cy="6015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6899" y="2654596"/>
            <a:ext cx="6188075" cy="164782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5080">
              <a:lnSpc>
                <a:spcPts val="2110"/>
              </a:lnSpc>
              <a:spcBef>
                <a:spcPts val="284"/>
              </a:spcBef>
            </a:pPr>
            <a:r>
              <a:rPr sz="1850" dirty="0">
                <a:solidFill>
                  <a:srgbClr val="363636"/>
                </a:solidFill>
                <a:latin typeface="Calibri"/>
                <a:cs typeface="Calibri"/>
              </a:rPr>
              <a:t>The</a:t>
            </a:r>
            <a:r>
              <a:rPr sz="1850" spc="229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63636"/>
                </a:solidFill>
                <a:latin typeface="Calibri"/>
                <a:cs typeface="Calibri"/>
              </a:rPr>
              <a:t>conclusion</a:t>
            </a:r>
            <a:r>
              <a:rPr sz="1850" spc="27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D2D2D"/>
                </a:solidFill>
                <a:latin typeface="Calibri"/>
                <a:cs typeface="Calibri"/>
              </a:rPr>
              <a:t>is</a:t>
            </a:r>
            <a:r>
              <a:rPr sz="1850" spc="38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F2F2F"/>
                </a:solidFill>
                <a:latin typeface="Calibri"/>
                <a:cs typeface="Calibri"/>
              </a:rPr>
              <a:t>the</a:t>
            </a:r>
            <a:r>
              <a:rPr sz="1850" spc="2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employee</a:t>
            </a:r>
            <a:r>
              <a:rPr sz="1850" spc="22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spc="65" dirty="0">
                <a:solidFill>
                  <a:srgbClr val="343434"/>
                </a:solidFill>
                <a:latin typeface="Calibri"/>
                <a:cs typeface="Calibri"/>
              </a:rPr>
              <a:t>data</a:t>
            </a:r>
            <a:r>
              <a:rPr sz="1850" spc="14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62626"/>
                </a:solidFill>
                <a:latin typeface="Calibri"/>
                <a:cs typeface="Calibri"/>
              </a:rPr>
              <a:t>analysis</a:t>
            </a:r>
            <a:r>
              <a:rPr sz="1850" spc="28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13131"/>
                </a:solidFill>
                <a:latin typeface="Calibri"/>
                <a:cs typeface="Calibri"/>
              </a:rPr>
              <a:t>reveals</a:t>
            </a:r>
            <a:r>
              <a:rPr sz="1850" spc="28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83838"/>
                </a:solidFill>
                <a:latin typeface="Calibri"/>
                <a:cs typeface="Calibri"/>
              </a:rPr>
              <a:t>the</a:t>
            </a:r>
            <a:r>
              <a:rPr sz="1850" spc="145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363636"/>
                </a:solidFill>
                <a:latin typeface="Calibri"/>
                <a:cs typeface="Calibri"/>
              </a:rPr>
              <a:t>key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insights</a:t>
            </a:r>
            <a:r>
              <a:rPr sz="1850" spc="23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850" spc="3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workforce</a:t>
            </a:r>
            <a:r>
              <a:rPr sz="1850" spc="33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63636"/>
                </a:solidFill>
                <a:latin typeface="Calibri"/>
                <a:cs typeface="Calibri"/>
              </a:rPr>
              <a:t>performance</a:t>
            </a:r>
            <a:r>
              <a:rPr sz="1850" spc="36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13131"/>
                </a:solidFill>
                <a:latin typeface="Calibri"/>
                <a:cs typeface="Calibri"/>
              </a:rPr>
              <a:t>and</a:t>
            </a:r>
            <a:r>
              <a:rPr sz="1850" spc="16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B2B2B"/>
                </a:solidFill>
                <a:latin typeface="Calibri"/>
                <a:cs typeface="Calibri"/>
              </a:rPr>
              <a:t>areas</a:t>
            </a:r>
            <a:r>
              <a:rPr sz="1850" spc="190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needed</a:t>
            </a:r>
            <a:r>
              <a:rPr sz="1850" spc="27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3F3F3F"/>
                </a:solidFill>
                <a:latin typeface="Calibri"/>
                <a:cs typeface="Calibri"/>
              </a:rPr>
              <a:t>for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improvement.</a:t>
            </a:r>
            <a:r>
              <a:rPr sz="1850" spc="145" dirty="0">
                <a:solidFill>
                  <a:srgbClr val="343434"/>
                </a:solidFill>
                <a:latin typeface="Calibri"/>
                <a:cs typeface="Calibri"/>
              </a:rPr>
              <a:t>  </a:t>
            </a:r>
            <a:r>
              <a:rPr sz="1850" dirty="0">
                <a:solidFill>
                  <a:srgbClr val="3A3A3A"/>
                </a:solidFill>
                <a:latin typeface="Calibri"/>
                <a:cs typeface="Calibri"/>
              </a:rPr>
              <a:t>The</a:t>
            </a:r>
            <a:r>
              <a:rPr sz="1850" spc="29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13131"/>
                </a:solidFill>
                <a:latin typeface="Calibri"/>
                <a:cs typeface="Calibri"/>
              </a:rPr>
              <a:t>effective</a:t>
            </a:r>
            <a:r>
              <a:rPr sz="1850" spc="3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50" spc="50" dirty="0">
                <a:solidFill>
                  <a:srgbClr val="313131"/>
                </a:solidFill>
                <a:latin typeface="Calibri"/>
                <a:cs typeface="Calibri"/>
              </a:rPr>
              <a:t>data</a:t>
            </a:r>
            <a:r>
              <a:rPr sz="1850" spc="19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82828"/>
                </a:solidFill>
                <a:latin typeface="Calibri"/>
                <a:cs typeface="Calibri"/>
              </a:rPr>
              <a:t>analysis</a:t>
            </a:r>
            <a:r>
              <a:rPr sz="1850" spc="27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13131"/>
                </a:solidFill>
                <a:latin typeface="Calibri"/>
                <a:cs typeface="Calibri"/>
              </a:rPr>
              <a:t>provides</a:t>
            </a:r>
            <a:r>
              <a:rPr sz="1850" spc="28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50" spc="-50" dirty="0">
                <a:solidFill>
                  <a:srgbClr val="383838"/>
                </a:solidFill>
                <a:latin typeface="Calibri"/>
                <a:cs typeface="Calibri"/>
              </a:rPr>
              <a:t>a </a:t>
            </a:r>
            <a:r>
              <a:rPr sz="1850" dirty="0">
                <a:solidFill>
                  <a:srgbClr val="242424"/>
                </a:solidFill>
                <a:latin typeface="Calibri"/>
                <a:cs typeface="Calibri"/>
              </a:rPr>
              <a:t>foundation</a:t>
            </a:r>
            <a:r>
              <a:rPr sz="1850" spc="2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850" spc="2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A3A3A"/>
                </a:solidFill>
                <a:latin typeface="Calibri"/>
                <a:cs typeface="Calibri"/>
              </a:rPr>
              <a:t>the</a:t>
            </a:r>
            <a:r>
              <a:rPr sz="1850" spc="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33333"/>
                </a:solidFill>
                <a:latin typeface="Calibri"/>
                <a:cs typeface="Calibri"/>
              </a:rPr>
              <a:t>improvised</a:t>
            </a:r>
            <a:r>
              <a:rPr sz="1850" spc="3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83838"/>
                </a:solidFill>
                <a:latin typeface="Calibri"/>
                <a:cs typeface="Calibri"/>
              </a:rPr>
              <a:t>planning</a:t>
            </a:r>
            <a:r>
              <a:rPr sz="1850" spc="30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83838"/>
                </a:solidFill>
                <a:latin typeface="Calibri"/>
                <a:cs typeface="Calibri"/>
              </a:rPr>
              <a:t>and</a:t>
            </a:r>
            <a:r>
              <a:rPr sz="1850" spc="204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F2F2F"/>
                </a:solidFill>
                <a:latin typeface="Calibri"/>
                <a:cs typeface="Calibri"/>
              </a:rPr>
              <a:t>operational </a:t>
            </a:r>
            <a:r>
              <a:rPr sz="1850" dirty="0">
                <a:solidFill>
                  <a:srgbClr val="333333"/>
                </a:solidFill>
                <a:latin typeface="Calibri"/>
                <a:cs typeface="Calibri"/>
              </a:rPr>
              <a:t>developments,</a:t>
            </a:r>
            <a:r>
              <a:rPr sz="1850" spc="85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1850" dirty="0">
                <a:solidFill>
                  <a:srgbClr val="313131"/>
                </a:solidFill>
                <a:latin typeface="Calibri"/>
                <a:cs typeface="Calibri"/>
              </a:rPr>
              <a:t>which</a:t>
            </a:r>
            <a:r>
              <a:rPr sz="1850" spc="20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leads</a:t>
            </a:r>
            <a:r>
              <a:rPr sz="1850" spc="23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63636"/>
                </a:solidFill>
                <a:latin typeface="Calibri"/>
                <a:cs typeface="Calibri"/>
              </a:rPr>
              <a:t>to</a:t>
            </a:r>
            <a:r>
              <a:rPr sz="1850" spc="21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85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B2B2B"/>
                </a:solidFill>
                <a:latin typeface="Calibri"/>
                <a:cs typeface="Calibri"/>
              </a:rPr>
              <a:t>motivated</a:t>
            </a:r>
            <a:r>
              <a:rPr sz="1850" spc="24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F2F2F"/>
                </a:solidFill>
                <a:latin typeface="Calibri"/>
                <a:cs typeface="Calibri"/>
              </a:rPr>
              <a:t>and</a:t>
            </a:r>
            <a:r>
              <a:rPr sz="1850" spc="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B2B2B"/>
                </a:solidFill>
                <a:latin typeface="Calibri"/>
                <a:cs typeface="Calibri"/>
              </a:rPr>
              <a:t>productive </a:t>
            </a:r>
            <a:r>
              <a:rPr sz="1850" dirty="0">
                <a:solidFill>
                  <a:srgbClr val="343434"/>
                </a:solidFill>
                <a:latin typeface="Calibri"/>
                <a:cs typeface="Calibri"/>
              </a:rPr>
              <a:t>workforce</a:t>
            </a:r>
            <a:r>
              <a:rPr sz="1850" spc="37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343434"/>
                </a:solidFill>
                <a:latin typeface="Calibri"/>
                <a:cs typeface="Calibri"/>
              </a:rPr>
              <a:t>environment.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84294" cy="24478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611" y="770636"/>
            <a:ext cx="2848789" cy="6015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024" y="1954458"/>
            <a:ext cx="6374130" cy="1028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904"/>
              </a:lnSpc>
              <a:spcBef>
                <a:spcPts val="120"/>
              </a:spcBef>
              <a:tabLst>
                <a:tab pos="1991995" algn="l"/>
                <a:tab pos="4737100" algn="l"/>
              </a:tabLst>
            </a:pPr>
            <a:r>
              <a:rPr sz="3450" spc="-10" dirty="0">
                <a:solidFill>
                  <a:srgbClr val="2F2F2F"/>
                </a:solidFill>
              </a:rPr>
              <a:t>EMPLOYEE</a:t>
            </a:r>
            <a:r>
              <a:rPr sz="3450" dirty="0">
                <a:solidFill>
                  <a:srgbClr val="2F2F2F"/>
                </a:solidFill>
              </a:rPr>
              <a:t>	</a:t>
            </a:r>
            <a:r>
              <a:rPr sz="3450" spc="-30" dirty="0">
                <a:solidFill>
                  <a:srgbClr val="363636"/>
                </a:solidFill>
              </a:rPr>
              <a:t>PERFORMANCE</a:t>
            </a:r>
            <a:r>
              <a:rPr sz="3450" dirty="0">
                <a:solidFill>
                  <a:srgbClr val="363636"/>
                </a:solidFill>
              </a:rPr>
              <a:t>	</a:t>
            </a:r>
            <a:r>
              <a:rPr sz="3450" spc="-70" dirty="0">
                <a:solidFill>
                  <a:srgbClr val="363636"/>
                </a:solidFill>
              </a:rPr>
              <a:t>ANALYSIS</a:t>
            </a:r>
            <a:endParaRPr sz="3450"/>
          </a:p>
          <a:p>
            <a:pPr marL="1223010">
              <a:lnSpc>
                <a:spcPts val="3965"/>
              </a:lnSpc>
            </a:pPr>
            <a:r>
              <a:rPr sz="3500" spc="-10" dirty="0">
                <a:solidFill>
                  <a:srgbClr val="313131"/>
                </a:solidFill>
              </a:rPr>
              <a:t>EXCEL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8050"/>
            <a:ext cx="375939" cy="23976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611" y="787344"/>
            <a:ext cx="2840433" cy="59983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68739" y="2972523"/>
            <a:ext cx="1409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310" dirty="0">
                <a:solidFill>
                  <a:srgbClr val="BA5E44"/>
                </a:solidFill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9903" y="2070953"/>
            <a:ext cx="2609850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171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2200" spc="-50" dirty="0">
                <a:solidFill>
                  <a:srgbClr val="BF605D"/>
                </a:solidFill>
              </a:rPr>
              <a:t>1</a:t>
            </a:r>
            <a:r>
              <a:rPr sz="2200" dirty="0">
                <a:solidFill>
                  <a:srgbClr val="BF605D"/>
                </a:solidFill>
              </a:rPr>
              <a:t>	</a:t>
            </a:r>
            <a:r>
              <a:rPr sz="2200" dirty="0">
                <a:solidFill>
                  <a:srgbClr val="000000"/>
                </a:solidFill>
              </a:rPr>
              <a:t>Problem</a:t>
            </a:r>
            <a:r>
              <a:rPr sz="2200" spc="25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Statement </a:t>
            </a:r>
            <a:r>
              <a:rPr sz="2200" dirty="0">
                <a:solidFill>
                  <a:srgbClr val="000000"/>
                </a:solidFill>
              </a:rPr>
              <a:t>Project</a:t>
            </a:r>
            <a:r>
              <a:rPr sz="2200" spc="135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Overview</a:t>
            </a:r>
            <a:endParaRPr sz="2200"/>
          </a:p>
          <a:p>
            <a:pPr marL="311785">
              <a:lnSpc>
                <a:spcPct val="100000"/>
              </a:lnSpc>
              <a:spcBef>
                <a:spcPts val="715"/>
              </a:spcBef>
            </a:pPr>
            <a:r>
              <a:rPr sz="2300" dirty="0">
                <a:solidFill>
                  <a:srgbClr val="000000"/>
                </a:solidFill>
              </a:rPr>
              <a:t>End</a:t>
            </a:r>
            <a:r>
              <a:rPr sz="2300" spc="-105" dirty="0">
                <a:solidFill>
                  <a:srgbClr val="000000"/>
                </a:solidFill>
              </a:rPr>
              <a:t> </a:t>
            </a:r>
            <a:r>
              <a:rPr sz="2300" spc="-20" dirty="0">
                <a:solidFill>
                  <a:srgbClr val="000000"/>
                </a:solidFill>
              </a:rPr>
              <a:t>Users</a:t>
            </a:r>
            <a:endParaRPr sz="2300"/>
          </a:p>
        </p:txBody>
      </p:sp>
      <p:sp>
        <p:nvSpPr>
          <p:cNvPr id="6" name="object 6"/>
          <p:cNvSpPr txBox="1"/>
          <p:nvPr/>
        </p:nvSpPr>
        <p:spPr>
          <a:xfrm>
            <a:off x="2466352" y="3928395"/>
            <a:ext cx="14605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95"/>
              </a:spcBef>
            </a:pPr>
            <a:r>
              <a:rPr sz="1650" spc="-50" dirty="0">
                <a:solidFill>
                  <a:srgbClr val="BC7767"/>
                </a:solidFill>
                <a:latin typeface="Calibri"/>
                <a:cs typeface="Calibri"/>
              </a:rPr>
              <a:t>3</a:t>
            </a:r>
            <a:endParaRPr sz="1650">
              <a:latin typeface="Calibri"/>
              <a:cs typeface="Calibri"/>
            </a:endParaRPr>
          </a:p>
          <a:p>
            <a:pPr marL="19050">
              <a:lnSpc>
                <a:spcPts val="2730"/>
              </a:lnSpc>
            </a:pPr>
            <a:r>
              <a:rPr sz="2350" spc="-50" dirty="0">
                <a:solidFill>
                  <a:srgbClr val="A8523D"/>
                </a:solidFill>
                <a:latin typeface="Calibri"/>
                <a:cs typeface="Calibri"/>
              </a:rPr>
              <a:t>s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0906" y="3418550"/>
            <a:ext cx="3023870" cy="2382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3690">
              <a:lnSpc>
                <a:spcPts val="2630"/>
              </a:lnSpc>
              <a:spcBef>
                <a:spcPts val="135"/>
              </a:spcBef>
            </a:pPr>
            <a:r>
              <a:rPr sz="2200" dirty="0">
                <a:latin typeface="Calibri"/>
                <a:cs typeface="Calibri"/>
              </a:rPr>
              <a:t>Our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Solution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13055">
              <a:lnSpc>
                <a:spcPts val="2570"/>
              </a:lnSpc>
            </a:pPr>
            <a:r>
              <a:rPr sz="2150" spc="-10" dirty="0">
                <a:latin typeface="Calibri"/>
                <a:cs typeface="Calibri"/>
              </a:rPr>
              <a:t>Proposition</a:t>
            </a:r>
            <a:endParaRPr sz="2150">
              <a:latin typeface="Calibri"/>
              <a:cs typeface="Calibri"/>
            </a:endParaRPr>
          </a:p>
          <a:p>
            <a:pPr marL="310515" marR="363855">
              <a:lnSpc>
                <a:spcPts val="3320"/>
              </a:lnSpc>
              <a:spcBef>
                <a:spcPts val="40"/>
              </a:spcBef>
            </a:pPr>
            <a:r>
              <a:rPr sz="2350" spc="-40" dirty="0">
                <a:latin typeface="Calibri"/>
                <a:cs typeface="Calibri"/>
              </a:rPr>
              <a:t>Dataset</a:t>
            </a:r>
            <a:r>
              <a:rPr sz="2350" spc="-8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Description </a:t>
            </a:r>
            <a:r>
              <a:rPr sz="2350" spc="-80" dirty="0">
                <a:latin typeface="Calibri"/>
                <a:cs typeface="Calibri"/>
              </a:rPr>
              <a:t>Modelling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45" dirty="0">
                <a:latin typeface="Calibri"/>
                <a:cs typeface="Calibri"/>
              </a:rPr>
              <a:t>Approach</a:t>
            </a:r>
            <a:endParaRPr sz="235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  <a:spcBef>
                <a:spcPts val="409"/>
              </a:spcBef>
            </a:pPr>
            <a:r>
              <a:rPr sz="2350" dirty="0">
                <a:latin typeface="Calibri"/>
                <a:cs typeface="Calibri"/>
              </a:rPr>
              <a:t>Results</a:t>
            </a:r>
            <a:r>
              <a:rPr sz="2350" spc="-70" dirty="0">
                <a:latin typeface="Calibri"/>
                <a:cs typeface="Calibri"/>
              </a:rPr>
              <a:t> </a:t>
            </a:r>
            <a:r>
              <a:rPr sz="2350" spc="-35" dirty="0">
                <a:latin typeface="Calibri"/>
                <a:cs typeface="Calibri"/>
              </a:rPr>
              <a:t>and</a:t>
            </a:r>
            <a:r>
              <a:rPr sz="2350" spc="-10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Discussion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13055" algn="l"/>
              </a:tabLst>
            </a:pPr>
            <a:r>
              <a:rPr sz="2300" spc="-355" dirty="0">
                <a:solidFill>
                  <a:srgbClr val="AC5931"/>
                </a:solidFill>
                <a:latin typeface="Calibri"/>
                <a:cs typeface="Calibri"/>
              </a:rPr>
              <a:t>7</a:t>
            </a:r>
            <a:r>
              <a:rPr sz="2300" dirty="0">
                <a:solidFill>
                  <a:srgbClr val="AC5931"/>
                </a:solidFill>
                <a:latin typeface="Calibri"/>
                <a:cs typeface="Calibri"/>
              </a:rPr>
              <a:t>	</a:t>
            </a:r>
            <a:r>
              <a:rPr sz="2300" dirty="0">
                <a:latin typeface="Calibri"/>
                <a:cs typeface="Calibri"/>
              </a:rPr>
              <a:t>Conc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lus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7726" y="6324688"/>
            <a:ext cx="18351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50" dirty="0">
                <a:solidFill>
                  <a:srgbClr val="A16957"/>
                </a:solidFill>
                <a:latin typeface="Courier New"/>
                <a:cs typeface="Courier New"/>
              </a:rPr>
              <a:t>8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7669" y="770636"/>
            <a:ext cx="3625730" cy="6015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4318" y="2661093"/>
            <a:ext cx="3516629" cy="14947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>
              <a:lnSpc>
                <a:spcPts val="1910"/>
              </a:lnSpc>
              <a:spcBef>
                <a:spcPts val="260"/>
              </a:spcBef>
            </a:pPr>
            <a:r>
              <a:rPr sz="1700" dirty="0">
                <a:solidFill>
                  <a:srgbClr val="383838"/>
                </a:solidFill>
                <a:latin typeface="Calibri"/>
                <a:cs typeface="Calibri"/>
              </a:rPr>
              <a:t>Employee</a:t>
            </a:r>
            <a:r>
              <a:rPr sz="1700" spc="15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83838"/>
                </a:solidFill>
                <a:latin typeface="Calibri"/>
                <a:cs typeface="Calibri"/>
              </a:rPr>
              <a:t>performance</a:t>
            </a:r>
            <a:r>
              <a:rPr sz="1700" spc="135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700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D2D2D"/>
                </a:solidFill>
                <a:latin typeface="Calibri"/>
                <a:cs typeface="Calibri"/>
              </a:rPr>
              <a:t>defined</a:t>
            </a:r>
            <a:r>
              <a:rPr sz="1700" spc="12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14141"/>
                </a:solidFill>
                <a:latin typeface="Calibri"/>
                <a:cs typeface="Calibri"/>
              </a:rPr>
              <a:t>as </a:t>
            </a:r>
            <a:r>
              <a:rPr sz="1700" dirty="0">
                <a:solidFill>
                  <a:srgbClr val="383838"/>
                </a:solidFill>
                <a:latin typeface="Calibri"/>
                <a:cs typeface="Calibri"/>
              </a:rPr>
              <a:t>how</a:t>
            </a:r>
            <a:r>
              <a:rPr sz="1700" spc="11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13131"/>
                </a:solidFill>
                <a:latin typeface="Calibri"/>
                <a:cs typeface="Calibri"/>
              </a:rPr>
              <a:t>well</a:t>
            </a:r>
            <a:r>
              <a:rPr sz="1700" spc="4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63636"/>
                </a:solidFill>
                <a:latin typeface="Calibri"/>
                <a:cs typeface="Calibri"/>
              </a:rPr>
              <a:t>person</a:t>
            </a:r>
            <a:r>
              <a:rPr sz="1700" spc="145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executes</a:t>
            </a:r>
            <a:r>
              <a:rPr sz="1700" spc="16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A3A3A"/>
                </a:solidFill>
                <a:latin typeface="Calibri"/>
                <a:cs typeface="Calibri"/>
              </a:rPr>
              <a:t>their</a:t>
            </a:r>
            <a:r>
              <a:rPr sz="1700" spc="21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33333"/>
                </a:solidFill>
                <a:latin typeface="Calibri"/>
                <a:cs typeface="Calibri"/>
              </a:rPr>
              <a:t>job </a:t>
            </a:r>
            <a:r>
              <a:rPr sz="1700" dirty="0">
                <a:solidFill>
                  <a:srgbClr val="2F2F2F"/>
                </a:solidFill>
                <a:latin typeface="Calibri"/>
                <a:cs typeface="Calibri"/>
              </a:rPr>
              <a:t>duties</a:t>
            </a:r>
            <a:r>
              <a:rPr sz="1700" spc="2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13131"/>
                </a:solidFill>
                <a:latin typeface="Calibri"/>
                <a:cs typeface="Calibri"/>
              </a:rPr>
              <a:t>and</a:t>
            </a:r>
            <a:r>
              <a:rPr sz="1700" spc="12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F2F2F"/>
                </a:solidFill>
                <a:latin typeface="Calibri"/>
                <a:cs typeface="Calibri"/>
              </a:rPr>
              <a:t>responsibilities.</a:t>
            </a:r>
            <a:r>
              <a:rPr sz="1700" spc="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43434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333333"/>
                </a:solidFill>
                <a:latin typeface="Calibri"/>
                <a:cs typeface="Calibri"/>
              </a:rPr>
              <a:t>companies</a:t>
            </a:r>
            <a:r>
              <a:rPr sz="17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63636"/>
                </a:solidFill>
                <a:latin typeface="Calibri"/>
                <a:cs typeface="Calibri"/>
              </a:rPr>
              <a:t>assess</a:t>
            </a:r>
            <a:r>
              <a:rPr sz="1700" spc="75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83838"/>
                </a:solidFill>
                <a:latin typeface="Calibri"/>
                <a:cs typeface="Calibri"/>
              </a:rPr>
              <a:t>their</a:t>
            </a:r>
            <a:r>
              <a:rPr sz="1700" spc="4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alibri"/>
                <a:cs typeface="Calibri"/>
              </a:rPr>
              <a:t>employees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performance</a:t>
            </a:r>
            <a:r>
              <a:rPr sz="1700" spc="10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1700" spc="7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A3A3A"/>
                </a:solidFill>
                <a:latin typeface="Calibri"/>
                <a:cs typeface="Calibri"/>
              </a:rPr>
              <a:t>an</a:t>
            </a:r>
            <a:r>
              <a:rPr sz="1700" spc="7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3B3B"/>
                </a:solidFill>
                <a:latin typeface="Calibri"/>
                <a:cs typeface="Calibri"/>
              </a:rPr>
              <a:t>annual</a:t>
            </a:r>
            <a:r>
              <a:rPr sz="1700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D3D3D"/>
                </a:solidFill>
                <a:latin typeface="Calibri"/>
                <a:cs typeface="Calibri"/>
              </a:rPr>
              <a:t>or</a:t>
            </a:r>
            <a:r>
              <a:rPr sz="1700" spc="3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63636"/>
                </a:solidFill>
                <a:latin typeface="Calibri"/>
                <a:cs typeface="Calibri"/>
              </a:rPr>
              <a:t>quarterly </a:t>
            </a:r>
            <a:r>
              <a:rPr sz="1700" dirty="0">
                <a:solidFill>
                  <a:srgbClr val="313131"/>
                </a:solidFill>
                <a:latin typeface="Calibri"/>
                <a:cs typeface="Calibri"/>
              </a:rPr>
              <a:t>basis</a:t>
            </a:r>
            <a:r>
              <a:rPr sz="1700" spc="22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700" spc="11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82828"/>
                </a:solidFill>
                <a:latin typeface="Calibri"/>
                <a:cs typeface="Calibri"/>
              </a:rPr>
              <a:t>define</a:t>
            </a:r>
            <a:r>
              <a:rPr sz="1700" spc="9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63636"/>
                </a:solidFill>
                <a:latin typeface="Calibri"/>
                <a:cs typeface="Calibri"/>
              </a:rPr>
              <a:t>certain</a:t>
            </a:r>
            <a:r>
              <a:rPr sz="1700" spc="14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82828"/>
                </a:solidFill>
                <a:latin typeface="Calibri"/>
                <a:cs typeface="Calibri"/>
              </a:rPr>
              <a:t>areas.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1850" y="2643688"/>
            <a:ext cx="2282825" cy="10312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2540">
              <a:lnSpc>
                <a:spcPts val="1910"/>
              </a:lnSpc>
              <a:spcBef>
                <a:spcPts val="400"/>
              </a:spcBef>
            </a:pPr>
            <a:r>
              <a:rPr sz="1800" spc="-175" dirty="0">
                <a:solidFill>
                  <a:srgbClr val="3A3A3A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1800" spc="-130" dirty="0">
                <a:solidFill>
                  <a:srgbClr val="343434"/>
                </a:solidFill>
                <a:latin typeface="Arial MT"/>
                <a:cs typeface="Arial MT"/>
              </a:rPr>
              <a:t>Dataset</a:t>
            </a:r>
            <a:r>
              <a:rPr sz="180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363636"/>
                </a:solidFill>
                <a:latin typeface="Arial MT"/>
                <a:cs typeface="Arial MT"/>
              </a:rPr>
              <a:t>overview</a:t>
            </a:r>
            <a:r>
              <a:rPr sz="1800" spc="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363636"/>
                </a:solidFill>
                <a:latin typeface="Arial MT"/>
                <a:cs typeface="Arial MT"/>
              </a:rPr>
              <a:t>of </a:t>
            </a:r>
            <a:r>
              <a:rPr sz="1800" spc="-160" dirty="0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sz="1800" spc="-4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F2F2F"/>
                </a:solidFill>
                <a:latin typeface="Arial MT"/>
                <a:cs typeface="Arial MT"/>
              </a:rPr>
              <a:t>employee,</a:t>
            </a:r>
            <a:r>
              <a:rPr sz="1800" spc="7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Arial MT"/>
                <a:cs typeface="Arial MT"/>
              </a:rPr>
              <a:t>contains </a:t>
            </a:r>
            <a:r>
              <a:rPr sz="1800" spc="-6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800" spc="-1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363636"/>
                </a:solidFill>
                <a:latin typeface="Arial MT"/>
                <a:cs typeface="Arial MT"/>
              </a:rPr>
              <a:t>information</a:t>
            </a:r>
            <a:r>
              <a:rPr sz="1800" spc="-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D2D2D"/>
                </a:solidFill>
                <a:latin typeface="Arial MT"/>
                <a:cs typeface="Arial MT"/>
              </a:rPr>
              <a:t>about </a:t>
            </a:r>
            <a:r>
              <a:rPr sz="1800" spc="-155" dirty="0">
                <a:solidFill>
                  <a:srgbClr val="313131"/>
                </a:solidFill>
                <a:latin typeface="Arial MT"/>
                <a:cs typeface="Arial MT"/>
              </a:rPr>
              <a:t>employees</a:t>
            </a:r>
            <a:r>
              <a:rPr sz="1800" spc="6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83838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1800" spc="-180" dirty="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sz="1800" spc="-8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333333"/>
                </a:solidFill>
                <a:latin typeface="Arial MT"/>
                <a:cs typeface="Arial MT"/>
              </a:rPr>
              <a:t>company.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611" y="770636"/>
            <a:ext cx="2848789" cy="6015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4719" y="2644153"/>
            <a:ext cx="5375275" cy="19443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2540">
              <a:lnSpc>
                <a:spcPct val="91600"/>
              </a:lnSpc>
              <a:spcBef>
                <a:spcPts val="360"/>
              </a:spcBef>
            </a:pPr>
            <a:r>
              <a:rPr sz="2250" dirty="0">
                <a:latin typeface="Calibri"/>
                <a:cs typeface="Calibri"/>
              </a:rPr>
              <a:t>The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project</a:t>
            </a:r>
            <a:r>
              <a:rPr sz="2250" spc="7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involves</a:t>
            </a:r>
            <a:r>
              <a:rPr sz="2250" spc="3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analyzing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employee</a:t>
            </a:r>
            <a:r>
              <a:rPr sz="2250" spc="75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data </a:t>
            </a:r>
            <a:r>
              <a:rPr sz="2250" dirty="0">
                <a:latin typeface="Calibri"/>
                <a:cs typeface="Calibri"/>
              </a:rPr>
              <a:t>using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spc="75" dirty="0">
                <a:latin typeface="Calibri"/>
                <a:cs typeface="Calibri"/>
              </a:rPr>
              <a:t>Excel</a:t>
            </a:r>
            <a:r>
              <a:rPr sz="2250" spc="-1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which</a:t>
            </a:r>
            <a:r>
              <a:rPr sz="2250" spc="5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helps</a:t>
            </a:r>
            <a:r>
              <a:rPr sz="2250" spc="5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in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gaining</a:t>
            </a:r>
            <a:r>
              <a:rPr sz="2250" spc="4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the </a:t>
            </a:r>
            <a:r>
              <a:rPr sz="2250" dirty="0">
                <a:latin typeface="Calibri"/>
                <a:cs typeface="Calibri"/>
              </a:rPr>
              <a:t>knowledge</a:t>
            </a:r>
            <a:r>
              <a:rPr sz="2250" spc="7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regarding</a:t>
            </a:r>
            <a:r>
              <a:rPr sz="2250" spc="2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organizational</a:t>
            </a:r>
            <a:r>
              <a:rPr sz="2250" spc="-12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data, </a:t>
            </a:r>
            <a:r>
              <a:rPr sz="2250" dirty="0">
                <a:latin typeface="Calibri"/>
                <a:cs typeface="Calibri"/>
              </a:rPr>
              <a:t>performance</a:t>
            </a:r>
            <a:r>
              <a:rPr sz="2250" spc="19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statistical</a:t>
            </a:r>
            <a:r>
              <a:rPr sz="2250" spc="2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analysis</a:t>
            </a:r>
            <a:r>
              <a:rPr sz="2250" spc="18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by</a:t>
            </a:r>
            <a:r>
              <a:rPr sz="2250" spc="10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creating </a:t>
            </a:r>
            <a:r>
              <a:rPr sz="2250" dirty="0">
                <a:latin typeface="Calibri"/>
                <a:cs typeface="Calibri"/>
              </a:rPr>
              <a:t>visualizations</a:t>
            </a:r>
            <a:r>
              <a:rPr sz="2250" spc="-9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to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understand</a:t>
            </a:r>
            <a:r>
              <a:rPr sz="2250" spc="7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the</a:t>
            </a:r>
            <a:r>
              <a:rPr sz="2250" spc="-5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employee</a:t>
            </a:r>
            <a:r>
              <a:rPr sz="2250" spc="56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per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f</a:t>
            </a:r>
            <a:r>
              <a:rPr sz="2250" spc="-4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ormance</a:t>
            </a:r>
            <a:r>
              <a:rPr sz="2250" spc="50" dirty="0">
                <a:latin typeface="Calibri"/>
                <a:cs typeface="Calibri"/>
              </a:rPr>
              <a:t> </a:t>
            </a:r>
            <a:r>
              <a:rPr sz="2250" spc="30" dirty="0">
                <a:latin typeface="Calibri"/>
                <a:cs typeface="Calibri"/>
              </a:rPr>
              <a:t>s.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84294" cy="24394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611" y="770636"/>
            <a:ext cx="2840433" cy="60067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0898" y="2567803"/>
            <a:ext cx="5176520" cy="14312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70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700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end</a:t>
            </a:r>
            <a:r>
              <a:rPr sz="1700" spc="4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13131"/>
                </a:solidFill>
                <a:latin typeface="Calibri"/>
                <a:cs typeface="Calibri"/>
              </a:rPr>
              <a:t>users</a:t>
            </a:r>
            <a:r>
              <a:rPr sz="1700" spc="6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700" spc="1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63636"/>
                </a:solidFill>
                <a:latin typeface="Calibri"/>
                <a:cs typeface="Calibri"/>
              </a:rPr>
              <a:t>employee</a:t>
            </a:r>
            <a:r>
              <a:rPr sz="1700" spc="16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13131"/>
                </a:solidFill>
                <a:latin typeface="Calibri"/>
                <a:cs typeface="Calibri"/>
              </a:rPr>
              <a:t>performance</a:t>
            </a:r>
            <a:r>
              <a:rPr sz="1700" spc="10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analysis</a:t>
            </a:r>
            <a:r>
              <a:rPr sz="1700" spc="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63636"/>
                </a:solidFill>
                <a:latin typeface="Calibri"/>
                <a:cs typeface="Calibri"/>
              </a:rPr>
              <a:t>include:</a:t>
            </a:r>
            <a:endParaRPr sz="1700">
              <a:latin typeface="Calibri"/>
              <a:cs typeface="Calibri"/>
            </a:endParaRPr>
          </a:p>
          <a:p>
            <a:pPr marL="588645" indent="-233679">
              <a:lnSpc>
                <a:spcPct val="100000"/>
              </a:lnSpc>
              <a:spcBef>
                <a:spcPts val="720"/>
              </a:spcBef>
              <a:buClr>
                <a:srgbClr val="3A3A3A"/>
              </a:buClr>
              <a:buAutoNum type="arabicPeriod"/>
              <a:tabLst>
                <a:tab pos="588645" algn="l"/>
              </a:tabLst>
            </a:pPr>
            <a:r>
              <a:rPr sz="1700" spc="-10" dirty="0">
                <a:solidFill>
                  <a:srgbClr val="363636"/>
                </a:solidFill>
                <a:latin typeface="Calibri"/>
                <a:cs typeface="Calibri"/>
              </a:rPr>
              <a:t>Human</a:t>
            </a:r>
            <a:r>
              <a:rPr sz="1700" spc="35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33333"/>
                </a:solidFill>
                <a:latin typeface="Calibri"/>
                <a:cs typeface="Calibri"/>
              </a:rPr>
              <a:t>Resource</a:t>
            </a:r>
            <a:r>
              <a:rPr sz="17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F2F2F"/>
                </a:solidFill>
                <a:latin typeface="Calibri"/>
                <a:cs typeface="Calibri"/>
              </a:rPr>
              <a:t>management</a:t>
            </a:r>
            <a:r>
              <a:rPr sz="17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43434"/>
                </a:solidFill>
                <a:latin typeface="Calibri"/>
                <a:cs typeface="Calibri"/>
              </a:rPr>
              <a:t>professionals.</a:t>
            </a:r>
            <a:endParaRPr sz="1700">
              <a:latin typeface="Calibri"/>
              <a:cs typeface="Calibri"/>
            </a:endParaRPr>
          </a:p>
          <a:p>
            <a:pPr marL="588010" indent="-23558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88010" algn="l"/>
              </a:tabLst>
            </a:pP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Data</a:t>
            </a:r>
            <a:r>
              <a:rPr sz="1700" spc="65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F2F2F"/>
                </a:solidFill>
                <a:latin typeface="Calibri"/>
                <a:cs typeface="Calibri"/>
              </a:rPr>
              <a:t>Analysts.</a:t>
            </a:r>
            <a:endParaRPr sz="1700">
              <a:latin typeface="Calibri"/>
              <a:cs typeface="Calibri"/>
            </a:endParaRPr>
          </a:p>
          <a:p>
            <a:pPr marL="597535" indent="-243840">
              <a:lnSpc>
                <a:spcPct val="100000"/>
              </a:lnSpc>
              <a:spcBef>
                <a:spcPts val="670"/>
              </a:spcBef>
              <a:buClr>
                <a:srgbClr val="363636"/>
              </a:buClr>
              <a:buAutoNum type="arabicPeriod"/>
              <a:tabLst>
                <a:tab pos="597535" algn="l"/>
              </a:tabLst>
            </a:pPr>
            <a:r>
              <a:rPr sz="1750" dirty="0">
                <a:solidFill>
                  <a:srgbClr val="3D3D3D"/>
                </a:solidFill>
                <a:latin typeface="Calibri"/>
                <a:cs typeface="Calibri"/>
              </a:rPr>
              <a:t>Team</a:t>
            </a:r>
            <a:r>
              <a:rPr sz="1750" spc="-6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13131"/>
                </a:solidFill>
                <a:latin typeface="Calibri"/>
                <a:cs typeface="Calibri"/>
              </a:rPr>
              <a:t>Leaders.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75939" cy="24394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158" y="3310345"/>
            <a:ext cx="1161236" cy="1687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1654" y="1539232"/>
            <a:ext cx="1553884" cy="1695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6256" y="778990"/>
            <a:ext cx="2848789" cy="60067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4519" y="1447335"/>
            <a:ext cx="309106" cy="52632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918" y="2819593"/>
            <a:ext cx="3011805" cy="6826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3970" marR="5080" indent="-1905">
              <a:lnSpc>
                <a:spcPts val="2430"/>
              </a:lnSpc>
              <a:spcBef>
                <a:spcPts val="440"/>
              </a:spcBef>
            </a:pPr>
            <a:r>
              <a:rPr sz="2250" dirty="0">
                <a:solidFill>
                  <a:srgbClr val="343434"/>
                </a:solidFill>
              </a:rPr>
              <a:t>”Filtering-</a:t>
            </a:r>
            <a:r>
              <a:rPr sz="2250" spc="260" dirty="0">
                <a:solidFill>
                  <a:srgbClr val="343434"/>
                </a:solidFill>
              </a:rPr>
              <a:t> </a:t>
            </a:r>
            <a:r>
              <a:rPr sz="2250" dirty="0">
                <a:solidFill>
                  <a:srgbClr val="383838"/>
                </a:solidFill>
              </a:rPr>
              <a:t>purpose</a:t>
            </a:r>
            <a:r>
              <a:rPr sz="2250" spc="204" dirty="0">
                <a:solidFill>
                  <a:srgbClr val="383838"/>
                </a:solidFill>
              </a:rPr>
              <a:t> </a:t>
            </a:r>
            <a:r>
              <a:rPr sz="2250" dirty="0">
                <a:solidFill>
                  <a:srgbClr val="343434"/>
                </a:solidFill>
              </a:rPr>
              <a:t>to</a:t>
            </a:r>
            <a:r>
              <a:rPr sz="2250" spc="60" dirty="0">
                <a:solidFill>
                  <a:srgbClr val="343434"/>
                </a:solidFill>
              </a:rPr>
              <a:t> </a:t>
            </a:r>
            <a:r>
              <a:rPr sz="2250" spc="95" dirty="0">
                <a:solidFill>
                  <a:srgbClr val="333333"/>
                </a:solidFill>
              </a:rPr>
              <a:t>fill </a:t>
            </a:r>
            <a:r>
              <a:rPr sz="2250" dirty="0">
                <a:solidFill>
                  <a:srgbClr val="343434"/>
                </a:solidFill>
              </a:rPr>
              <a:t>the</a:t>
            </a:r>
            <a:r>
              <a:rPr sz="2250" spc="35" dirty="0">
                <a:solidFill>
                  <a:srgbClr val="343434"/>
                </a:solidFill>
              </a:rPr>
              <a:t> </a:t>
            </a:r>
            <a:r>
              <a:rPr sz="2250" dirty="0">
                <a:solidFill>
                  <a:srgbClr val="363636"/>
                </a:solidFill>
              </a:rPr>
              <a:t>missing</a:t>
            </a:r>
            <a:r>
              <a:rPr sz="2250" spc="225" dirty="0">
                <a:solidFill>
                  <a:srgbClr val="363636"/>
                </a:solidFill>
              </a:rPr>
              <a:t> </a:t>
            </a:r>
            <a:r>
              <a:rPr sz="2250" spc="-10" dirty="0">
                <a:solidFill>
                  <a:srgbClr val="2A2A2A"/>
                </a:solidFill>
              </a:rPr>
              <a:t>values.</a:t>
            </a:r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523510" y="3554772"/>
            <a:ext cx="2918460" cy="1519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" marR="5080" indent="6985">
              <a:lnSpc>
                <a:spcPct val="100000"/>
              </a:lnSpc>
              <a:spcBef>
                <a:spcPts val="135"/>
              </a:spcBef>
            </a:pPr>
            <a:r>
              <a:rPr sz="2250" dirty="0">
                <a:solidFill>
                  <a:srgbClr val="2A2A2A"/>
                </a:solidFill>
                <a:latin typeface="Calibri"/>
                <a:cs typeface="Calibri"/>
              </a:rPr>
              <a:t>”Conditional</a:t>
            </a:r>
            <a:r>
              <a:rPr sz="225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363636"/>
                </a:solidFill>
                <a:latin typeface="Calibri"/>
                <a:cs typeface="Calibri"/>
              </a:rPr>
              <a:t>formaŁting- </a:t>
            </a:r>
            <a:r>
              <a:rPr sz="2250" dirty="0">
                <a:solidFill>
                  <a:srgbClr val="313131"/>
                </a:solidFill>
                <a:latin typeface="Calibri"/>
                <a:cs typeface="Calibri"/>
              </a:rPr>
              <a:t>blank</a:t>
            </a:r>
            <a:r>
              <a:rPr sz="2250" spc="250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313131"/>
                </a:solidFill>
                <a:latin typeface="Calibri"/>
                <a:cs typeface="Calibri"/>
              </a:rPr>
              <a:t>values.</a:t>
            </a:r>
            <a:endParaRPr sz="2250">
              <a:latin typeface="Calibri"/>
              <a:cs typeface="Calibri"/>
            </a:endParaRPr>
          </a:p>
          <a:p>
            <a:pPr marL="12700" marR="158750" indent="1905">
              <a:lnSpc>
                <a:spcPct val="114399"/>
              </a:lnSpc>
              <a:spcBef>
                <a:spcPts val="5"/>
              </a:spcBef>
            </a:pPr>
            <a:r>
              <a:rPr sz="2300" spc="-100" dirty="0">
                <a:solidFill>
                  <a:srgbClr val="2F2F2F"/>
                </a:solidFill>
                <a:latin typeface="Cambria"/>
                <a:cs typeface="Cambria"/>
              </a:rPr>
              <a:t>•Using-</a:t>
            </a:r>
            <a:r>
              <a:rPr sz="2300" spc="35" dirty="0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solidFill>
                  <a:srgbClr val="313131"/>
                </a:solidFill>
                <a:latin typeface="Cambria"/>
                <a:cs typeface="Cambria"/>
              </a:rPr>
              <a:t>Pivot</a:t>
            </a:r>
            <a:r>
              <a:rPr sz="2300" spc="114" dirty="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363636"/>
                </a:solidFill>
                <a:latin typeface="Cambria"/>
                <a:cs typeface="Cambria"/>
              </a:rPr>
              <a:t>table</a:t>
            </a:r>
            <a:r>
              <a:rPr sz="2300" spc="1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2300" spc="-120" dirty="0">
                <a:solidFill>
                  <a:srgbClr val="363636"/>
                </a:solidFill>
                <a:latin typeface="Cambria"/>
                <a:cs typeface="Cambria"/>
              </a:rPr>
              <a:t>and </a:t>
            </a:r>
            <a:r>
              <a:rPr sz="2300" spc="-10" dirty="0">
                <a:solidFill>
                  <a:srgbClr val="313131"/>
                </a:solidFill>
                <a:latin typeface="Cambria"/>
                <a:cs typeface="Cambria"/>
              </a:rPr>
              <a:t>chart.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7925"/>
            <a:ext cx="384294" cy="24394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6675" y="3276927"/>
            <a:ext cx="1428570" cy="9523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4611" y="770636"/>
            <a:ext cx="2840433" cy="60067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6641" y="3285282"/>
            <a:ext cx="367585" cy="492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4582" y="2017578"/>
            <a:ext cx="2920365" cy="2159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 marR="415290" indent="-4445">
              <a:lnSpc>
                <a:spcPct val="116100"/>
              </a:lnSpc>
              <a:spcBef>
                <a:spcPts val="90"/>
              </a:spcBef>
            </a:pPr>
            <a:r>
              <a:rPr sz="1700" dirty="0">
                <a:solidFill>
                  <a:srgbClr val="2A2A2A"/>
                </a:solidFill>
                <a:latin typeface="Calibri"/>
                <a:cs typeface="Calibri"/>
              </a:rPr>
              <a:t>Employee</a:t>
            </a:r>
            <a:r>
              <a:rPr sz="1700" spc="1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83838"/>
                </a:solidFill>
                <a:latin typeface="Calibri"/>
                <a:cs typeface="Calibri"/>
              </a:rPr>
              <a:t>data</a:t>
            </a:r>
            <a:r>
              <a:rPr sz="1700" spc="10" dirty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D2D2D"/>
                </a:solidFill>
                <a:latin typeface="Calibri"/>
                <a:cs typeface="Calibri"/>
              </a:rPr>
              <a:t>set-</a:t>
            </a:r>
            <a:r>
              <a:rPr sz="1700" spc="19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alibri"/>
                <a:cs typeface="Calibri"/>
              </a:rPr>
              <a:t>Kaggle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There</a:t>
            </a:r>
            <a:r>
              <a:rPr sz="1700" spc="13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17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D2D2D"/>
                </a:solidFill>
                <a:latin typeface="Calibri"/>
                <a:cs typeface="Calibri"/>
              </a:rPr>
              <a:t>26</a:t>
            </a:r>
            <a:r>
              <a:rPr sz="1700" spc="15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33333"/>
                </a:solidFill>
                <a:latin typeface="Calibri"/>
                <a:cs typeface="Calibri"/>
              </a:rPr>
              <a:t>features</a:t>
            </a:r>
            <a:r>
              <a:rPr sz="17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43434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343434"/>
                </a:solidFill>
                <a:latin typeface="Calibri"/>
                <a:cs typeface="Calibri"/>
              </a:rPr>
              <a:t>important</a:t>
            </a:r>
            <a:r>
              <a:rPr sz="1700" spc="200" dirty="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63636"/>
                </a:solidFill>
                <a:latin typeface="Calibri"/>
                <a:cs typeface="Calibri"/>
              </a:rPr>
              <a:t>ten</a:t>
            </a:r>
            <a:r>
              <a:rPr sz="1700" spc="130" dirty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33333"/>
                </a:solidFill>
                <a:latin typeface="Calibri"/>
                <a:cs typeface="Calibri"/>
              </a:rPr>
              <a:t>features</a:t>
            </a:r>
            <a:r>
              <a:rPr sz="170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383838"/>
                </a:solidFill>
                <a:latin typeface="Calibri"/>
                <a:cs typeface="Calibri"/>
              </a:rPr>
              <a:t>are,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700">
              <a:latin typeface="Calibri"/>
              <a:cs typeface="Calibri"/>
            </a:endParaRPr>
          </a:p>
          <a:p>
            <a:pPr marR="43815" algn="r">
              <a:lnSpc>
                <a:spcPts val="1935"/>
              </a:lnSpc>
              <a:spcBef>
                <a:spcPts val="5"/>
              </a:spcBef>
            </a:pPr>
            <a:r>
              <a:rPr sz="1800" spc="-25" dirty="0">
                <a:solidFill>
                  <a:srgbClr val="343434"/>
                </a:solidFill>
                <a:latin typeface="Calibri"/>
                <a:cs typeface="Calibri"/>
              </a:rPr>
              <a:t>der</a:t>
            </a:r>
            <a:endParaRPr sz="1800">
              <a:latin typeface="Calibri"/>
              <a:cs typeface="Calibri"/>
            </a:endParaRPr>
          </a:p>
          <a:p>
            <a:pPr marR="26034" algn="r">
              <a:lnSpc>
                <a:spcPts val="1935"/>
              </a:lnSpc>
              <a:tabLst>
                <a:tab pos="363220" algn="l"/>
              </a:tabLst>
            </a:pPr>
            <a:r>
              <a:rPr sz="1800" spc="-50" dirty="0">
                <a:solidFill>
                  <a:srgbClr val="3D3D3D"/>
                </a:solidFill>
                <a:latin typeface="Calibri"/>
                <a:cs typeface="Calibri"/>
              </a:rPr>
              <a:t>›</a:t>
            </a:r>
            <a:r>
              <a:rPr sz="1800" dirty="0">
                <a:solidFill>
                  <a:srgbClr val="3D3D3D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mployee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850" spc="60" dirty="0">
                <a:solidFill>
                  <a:srgbClr val="343434"/>
                </a:solidFill>
                <a:latin typeface="Calibri"/>
                <a:cs typeface="Calibri"/>
              </a:rPr>
              <a:t>eratings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36414"/>
            <a:ext cx="2155388" cy="3040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611" y="770636"/>
            <a:ext cx="2840433" cy="60067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761" y="2640903"/>
            <a:ext cx="6057265" cy="140843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3690" marR="5080" indent="-301625">
              <a:lnSpc>
                <a:spcPct val="91100"/>
              </a:lnSpc>
              <a:spcBef>
                <a:spcPts val="439"/>
              </a:spcBef>
            </a:pPr>
            <a:r>
              <a:rPr sz="3200" spc="140" dirty="0">
                <a:solidFill>
                  <a:srgbClr val="C39987"/>
                </a:solidFill>
              </a:rPr>
              <a:t>*</a:t>
            </a:r>
            <a:r>
              <a:rPr sz="3200" spc="-185" dirty="0">
                <a:solidFill>
                  <a:srgbClr val="C39987"/>
                </a:solidFill>
              </a:rPr>
              <a:t> </a:t>
            </a:r>
            <a:r>
              <a:rPr sz="3200" spc="-90" dirty="0">
                <a:solidFill>
                  <a:srgbClr val="333333"/>
                </a:solidFill>
              </a:rPr>
              <a:t>Performance</a:t>
            </a:r>
            <a:r>
              <a:rPr sz="3200" spc="25" dirty="0">
                <a:solidFill>
                  <a:srgbClr val="333333"/>
                </a:solidFill>
              </a:rPr>
              <a:t> </a:t>
            </a:r>
            <a:r>
              <a:rPr sz="3200" spc="-265" dirty="0">
                <a:solidFill>
                  <a:srgbClr val="363636"/>
                </a:solidFill>
              </a:rPr>
              <a:t>Level—</a:t>
            </a:r>
            <a:r>
              <a:rPr sz="3200" spc="-20" dirty="0">
                <a:solidFill>
                  <a:srgbClr val="363636"/>
                </a:solidFill>
              </a:rPr>
              <a:t> </a:t>
            </a:r>
            <a:r>
              <a:rPr sz="3200" spc="-20" dirty="0">
                <a:solidFill>
                  <a:srgbClr val="343434"/>
                </a:solidFill>
              </a:rPr>
              <a:t>These</a:t>
            </a:r>
            <a:r>
              <a:rPr sz="3200" spc="-40" dirty="0">
                <a:solidFill>
                  <a:srgbClr val="343434"/>
                </a:solidFill>
              </a:rPr>
              <a:t> </a:t>
            </a:r>
            <a:r>
              <a:rPr sz="3200" spc="-10" dirty="0">
                <a:solidFill>
                  <a:srgbClr val="313131"/>
                </a:solidFill>
              </a:rPr>
              <a:t>include </a:t>
            </a:r>
            <a:r>
              <a:rPr sz="3200" spc="-120" dirty="0">
                <a:solidFill>
                  <a:srgbClr val="383838"/>
                </a:solidFill>
              </a:rPr>
              <a:t>the</a:t>
            </a:r>
            <a:r>
              <a:rPr sz="3200" spc="-65" dirty="0">
                <a:solidFill>
                  <a:srgbClr val="383838"/>
                </a:solidFill>
              </a:rPr>
              <a:t> </a:t>
            </a:r>
            <a:r>
              <a:rPr sz="3200" spc="-60" dirty="0">
                <a:solidFill>
                  <a:srgbClr val="343434"/>
                </a:solidFill>
              </a:rPr>
              <a:t>categories</a:t>
            </a:r>
            <a:r>
              <a:rPr sz="3200" spc="-80" dirty="0">
                <a:solidFill>
                  <a:srgbClr val="343434"/>
                </a:solidFill>
              </a:rPr>
              <a:t> </a:t>
            </a:r>
            <a:r>
              <a:rPr sz="3200" spc="-30" dirty="0">
                <a:solidFill>
                  <a:srgbClr val="313131"/>
                </a:solidFill>
              </a:rPr>
              <a:t>such</a:t>
            </a:r>
            <a:r>
              <a:rPr sz="3200" spc="-150" dirty="0">
                <a:solidFill>
                  <a:srgbClr val="313131"/>
                </a:solidFill>
              </a:rPr>
              <a:t> </a:t>
            </a:r>
            <a:r>
              <a:rPr sz="3200" dirty="0">
                <a:solidFill>
                  <a:srgbClr val="343434"/>
                </a:solidFill>
              </a:rPr>
              <a:t>as</a:t>
            </a:r>
            <a:r>
              <a:rPr sz="3200" spc="-180" dirty="0">
                <a:solidFill>
                  <a:srgbClr val="343434"/>
                </a:solidFill>
              </a:rPr>
              <a:t> </a:t>
            </a:r>
            <a:r>
              <a:rPr sz="3200" dirty="0">
                <a:solidFill>
                  <a:srgbClr val="343434"/>
                </a:solidFill>
              </a:rPr>
              <a:t>Levels</a:t>
            </a:r>
            <a:r>
              <a:rPr sz="3200" spc="-35" dirty="0">
                <a:solidFill>
                  <a:srgbClr val="343434"/>
                </a:solidFill>
              </a:rPr>
              <a:t> </a:t>
            </a:r>
            <a:r>
              <a:rPr sz="3200" spc="-80" dirty="0">
                <a:solidFill>
                  <a:srgbClr val="383838"/>
                </a:solidFill>
              </a:rPr>
              <a:t>in</a:t>
            </a:r>
            <a:r>
              <a:rPr sz="3200" spc="-100" dirty="0">
                <a:solidFill>
                  <a:srgbClr val="383838"/>
                </a:solidFill>
              </a:rPr>
              <a:t> </a:t>
            </a:r>
            <a:r>
              <a:rPr sz="3200" spc="-20" dirty="0">
                <a:solidFill>
                  <a:srgbClr val="333333"/>
                </a:solidFill>
              </a:rPr>
              <a:t>very </a:t>
            </a:r>
            <a:r>
              <a:rPr sz="3250" spc="-105" dirty="0">
                <a:solidFill>
                  <a:srgbClr val="383838"/>
                </a:solidFill>
              </a:rPr>
              <a:t>high,</a:t>
            </a:r>
            <a:r>
              <a:rPr sz="3250" spc="-80" dirty="0">
                <a:solidFill>
                  <a:srgbClr val="383838"/>
                </a:solidFill>
              </a:rPr>
              <a:t> </a:t>
            </a:r>
            <a:r>
              <a:rPr sz="3250" spc="-105" dirty="0">
                <a:solidFill>
                  <a:srgbClr val="343434"/>
                </a:solidFill>
              </a:rPr>
              <a:t>high,</a:t>
            </a:r>
            <a:r>
              <a:rPr sz="3250" spc="-80" dirty="0">
                <a:solidFill>
                  <a:srgbClr val="343434"/>
                </a:solidFill>
              </a:rPr>
              <a:t> </a:t>
            </a:r>
            <a:r>
              <a:rPr sz="3250" spc="-130" dirty="0">
                <a:solidFill>
                  <a:srgbClr val="333333"/>
                </a:solidFill>
              </a:rPr>
              <a:t>medium,</a:t>
            </a:r>
            <a:r>
              <a:rPr sz="3250" spc="5" dirty="0">
                <a:solidFill>
                  <a:srgbClr val="333333"/>
                </a:solidFill>
              </a:rPr>
              <a:t> </a:t>
            </a:r>
            <a:r>
              <a:rPr sz="3250" spc="-130" dirty="0">
                <a:solidFill>
                  <a:srgbClr val="333333"/>
                </a:solidFill>
              </a:rPr>
              <a:t>low,</a:t>
            </a:r>
            <a:r>
              <a:rPr sz="3250" spc="-55" dirty="0">
                <a:solidFill>
                  <a:srgbClr val="333333"/>
                </a:solidFill>
              </a:rPr>
              <a:t> </a:t>
            </a:r>
            <a:r>
              <a:rPr sz="3250" spc="-10" dirty="0">
                <a:solidFill>
                  <a:srgbClr val="2F2F2F"/>
                </a:solidFill>
              </a:rPr>
              <a:t>etc...</a:t>
            </a:r>
            <a:endParaRPr sz="3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338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Cambria</vt:lpstr>
      <vt:lpstr>Courier New</vt:lpstr>
      <vt:lpstr>Office Theme</vt:lpstr>
      <vt:lpstr>Employee Data Analysis using Excel</vt:lpstr>
      <vt:lpstr>EMPLOYEE PERFORMANCE ANALYSIS EXCEL</vt:lpstr>
      <vt:lpstr>1 Problem Statement Project Overview End Users</vt:lpstr>
      <vt:lpstr>PowerPoint Presentation</vt:lpstr>
      <vt:lpstr>PowerPoint Presentation</vt:lpstr>
      <vt:lpstr>PowerPoint Presentation</vt:lpstr>
      <vt:lpstr>”Filtering- purpose to fill the missing values.</vt:lpstr>
      <vt:lpstr>PowerPoint Presentation</vt:lpstr>
      <vt:lpstr>* Performance Level— These include the categories such as Levels in very high, high, medium, low, etc...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sheela bhawarlal</dc:creator>
  <cp:lastModifiedBy>sheela bhawarlal</cp:lastModifiedBy>
  <cp:revision>1</cp:revision>
  <dcterms:created xsi:type="dcterms:W3CDTF">2024-09-30T14:13:03Z</dcterms:created>
  <dcterms:modified xsi:type="dcterms:W3CDTF">2024-09-30T14:15:06Z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LastSaved">
    <vt:filetime>2024-09-30T00:00:00Z</vt:filetime>
  </property>
  <property fmtid="{D5CDD505-2E9C-101B-9397-08002B2CF9AE}" pid="4" name="Producer">
    <vt:lpwstr>iText® 5.5.1 ©2000-2014 iText Group NV (AGPL-version)</vt:lpwstr>
  </property>
</Properties>
</file>