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slides/slide13.xml" ContentType="application/vnd.openxmlformats-officedocument.presentationml.slide+xml"/>
  <Override PartName="/ppt/charts/chart2.xml" ContentType="application/vnd.openxmlformats-officedocument.drawingml.chart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 snapToGrid="0">
      <p:cViewPr varScale="1">
        <p:scale>
          <a:sx n="56" d="100"/>
          <a:sy n="56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150" b="1" i="0" u="none" strike="noStrike" baseline="0">
                <a:solidFill>
                  <a:srgbClr val="F2F2F2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PERFORMANCE LEVEL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</c:spPr>
    </c:floor>
    <c:sideWall>
      <c:thickness val="0"/>
      <c:spPr>
        <a:noFill/>
        <a:ln>
          <a:noFill/>
        </a:ln>
      </c:spPr>
    </c:sideWall>
    <c:backWall>
      <c:thickness val="0"/>
      <c:spPr>
        <a:noFill/>
        <a:ln>
          <a:noFill/>
        </a:ln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v>(Multiple Items)</c:v>
          </c:tx>
          <c:spPr>
            <a:gradFill>
              <a:gsLst>
                <a:gs pos="0">
                  <a:srgbClr val="4BBEE7"/>
                </a:gs>
                <a:gs pos="100000">
                  <a:srgbClr val="6CCDF0"/>
                </a:gs>
              </a:gsLst>
              <a:lin ang="5400000" scaled="1"/>
            </a:gradFill>
            <a:ln>
              <a:noFill/>
            </a:ln>
            <a:effectLst>
              <a:outerShdw dist="35921" dir="2700000" algn="br">
                <a:srgbClr val="000000"/>
              </a:outerShdw>
            </a:effectLst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4"/>
              <c:pt idx="1">
                <c:v>Count of FirstName</c:v>
              </c:pt>
              <c:pt idx="2">
                <c:v>ROW LABELS</c:v>
              </c:pt>
              <c:pt idx="3">
                <c:v>BPC</c:v>
              </c:pt>
              <c:pt idx="4">
                <c:v>CCDR</c:v>
              </c:pt>
              <c:pt idx="5">
                <c:v>EW</c:v>
              </c:pt>
              <c:pt idx="6">
                <c:v>MSC</c:v>
              </c:pt>
              <c:pt idx="7">
                <c:v>NEL</c:v>
              </c:pt>
              <c:pt idx="8">
                <c:v>PL</c:v>
              </c:pt>
              <c:pt idx="9">
                <c:v>PYZ</c:v>
              </c:pt>
              <c:pt idx="10">
                <c:v>SVG</c:v>
              </c:pt>
              <c:pt idx="11">
                <c:v>TNS</c:v>
              </c:pt>
              <c:pt idx="12">
                <c:v>WBL</c:v>
              </c:pt>
              <c:pt idx="13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1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2.0</c:v>
                </c:pt>
                <c:pt idx="4">
                  <c:v>8.0</c:v>
                </c:pt>
                <c:pt idx="5">
                  <c:v>3.0</c:v>
                </c:pt>
                <c:pt idx="6">
                  <c:v>8.0</c:v>
                </c:pt>
                <c:pt idx="7">
                  <c:v>12.0</c:v>
                </c:pt>
                <c:pt idx="8">
                  <c:v>8.0</c:v>
                </c:pt>
                <c:pt idx="9">
                  <c:v>4.0</c:v>
                </c:pt>
                <c:pt idx="10">
                  <c:v>6.0</c:v>
                </c:pt>
                <c:pt idx="11">
                  <c:v>7.0</c:v>
                </c:pt>
                <c:pt idx="12">
                  <c:v>6.0</c:v>
                </c:pt>
                <c:pt idx="13">
                  <c:v>64.0</c:v>
                </c:pt>
              </c:numCache>
            </c:numRef>
          </c:val>
        </c:ser>
        <c:ser>
          <c:idx val="1"/>
          <c:order val="1"/>
          <c:spPr>
            <a:gradFill>
              <a:gsLst>
                <a:gs pos="0">
                  <a:srgbClr val="2977B1"/>
                </a:gs>
                <a:gs pos="100000">
                  <a:srgbClr val="4A8BC6"/>
                </a:gs>
              </a:gsLst>
              <a:lin ang="5400000" scaled="1"/>
            </a:gradFill>
            <a:ln>
              <a:noFill/>
            </a:ln>
            <a:effectLst>
              <a:outerShdw dist="35921" dir="2700000" algn="br">
                <a:srgbClr val="000000"/>
              </a:outerShdw>
            </a:effectLst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4"/>
              <c:pt idx="1">
                <c:v>Count of FirstName</c:v>
              </c:pt>
              <c:pt idx="2">
                <c:v>ROW LABELS</c:v>
              </c:pt>
              <c:pt idx="3">
                <c:v>BPC</c:v>
              </c:pt>
              <c:pt idx="4">
                <c:v>CCDR</c:v>
              </c:pt>
              <c:pt idx="5">
                <c:v>EW</c:v>
              </c:pt>
              <c:pt idx="6">
                <c:v>MSC</c:v>
              </c:pt>
              <c:pt idx="7">
                <c:v>NEL</c:v>
              </c:pt>
              <c:pt idx="8">
                <c:v>PL</c:v>
              </c:pt>
              <c:pt idx="9">
                <c:v>PYZ</c:v>
              </c:pt>
              <c:pt idx="10">
                <c:v>SVG</c:v>
              </c:pt>
              <c:pt idx="11">
                <c:v>TNS</c:v>
              </c:pt>
              <c:pt idx="12">
                <c:v>WBL</c:v>
              </c:pt>
              <c:pt idx="13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1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7.0</c:v>
                </c:pt>
                <c:pt idx="4">
                  <c:v>13.0</c:v>
                </c:pt>
                <c:pt idx="5">
                  <c:v>9.0</c:v>
                </c:pt>
                <c:pt idx="6">
                  <c:v>10.0</c:v>
                </c:pt>
                <c:pt idx="7">
                  <c:v>11.0</c:v>
                </c:pt>
                <c:pt idx="8">
                  <c:v>9.0</c:v>
                </c:pt>
                <c:pt idx="9">
                  <c:v>12.0</c:v>
                </c:pt>
                <c:pt idx="10">
                  <c:v>12.0</c:v>
                </c:pt>
                <c:pt idx="11">
                  <c:v>9.0</c:v>
                </c:pt>
                <c:pt idx="12">
                  <c:v>16.0</c:v>
                </c:pt>
                <c:pt idx="13">
                  <c:v>108.0</c:v>
                </c:pt>
              </c:numCache>
            </c:numRef>
          </c:val>
        </c:ser>
        <c:ser>
          <c:idx val="2"/>
          <c:order val="2"/>
          <c:spPr>
            <a:gradFill>
              <a:gsLst>
                <a:gs pos="0">
                  <a:srgbClr val="36C498"/>
                </a:gs>
                <a:gs pos="100000">
                  <a:srgbClr val="56D2A9"/>
                </a:gs>
              </a:gsLst>
              <a:lin ang="5400000" scaled="1"/>
            </a:gradFill>
            <a:ln>
              <a:noFill/>
            </a:ln>
            <a:effectLst>
              <a:outerShdw dist="35921" dir="2700000" algn="br">
                <a:srgbClr val="000000"/>
              </a:outerShdw>
            </a:effectLst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4"/>
              <c:pt idx="1">
                <c:v>Count of FirstName</c:v>
              </c:pt>
              <c:pt idx="2">
                <c:v>ROW LABELS</c:v>
              </c:pt>
              <c:pt idx="3">
                <c:v>BPC</c:v>
              </c:pt>
              <c:pt idx="4">
                <c:v>CCDR</c:v>
              </c:pt>
              <c:pt idx="5">
                <c:v>EW</c:v>
              </c:pt>
              <c:pt idx="6">
                <c:v>MSC</c:v>
              </c:pt>
              <c:pt idx="7">
                <c:v>NEL</c:v>
              </c:pt>
              <c:pt idx="8">
                <c:v>PL</c:v>
              </c:pt>
              <c:pt idx="9">
                <c:v>PYZ</c:v>
              </c:pt>
              <c:pt idx="10">
                <c:v>SVG</c:v>
              </c:pt>
              <c:pt idx="11">
                <c:v>TNS</c:v>
              </c:pt>
              <c:pt idx="12">
                <c:v>WBL</c:v>
              </c:pt>
              <c:pt idx="13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1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16.0</c:v>
                </c:pt>
                <c:pt idx="4">
                  <c:v>14.0</c:v>
                </c:pt>
                <c:pt idx="5">
                  <c:v>23.0</c:v>
                </c:pt>
                <c:pt idx="6">
                  <c:v>22.0</c:v>
                </c:pt>
                <c:pt idx="7">
                  <c:v>27.0</c:v>
                </c:pt>
                <c:pt idx="8">
                  <c:v>17.0</c:v>
                </c:pt>
                <c:pt idx="9">
                  <c:v>30.0</c:v>
                </c:pt>
                <c:pt idx="10">
                  <c:v>25.0</c:v>
                </c:pt>
                <c:pt idx="11">
                  <c:v>23.0</c:v>
                </c:pt>
                <c:pt idx="12">
                  <c:v>28.0</c:v>
                </c:pt>
                <c:pt idx="13">
                  <c:v>225.0</c:v>
                </c:pt>
              </c:numCache>
            </c:numRef>
          </c:val>
        </c:ser>
        <c:ser>
          <c:idx val="3"/>
          <c:order val="3"/>
          <c:spPr>
            <a:gradFill>
              <a:gsLst>
                <a:gs pos="0">
                  <a:srgbClr val="298761"/>
                </a:gs>
                <a:gs pos="100000">
                  <a:srgbClr val="499B76"/>
                </a:gs>
              </a:gsLst>
              <a:lin ang="5400000" scaled="1"/>
            </a:gradFill>
            <a:ln>
              <a:noFill/>
            </a:ln>
            <a:effectLst>
              <a:outerShdw dist="35921" dir="2700000" algn="br">
                <a:srgbClr val="000000"/>
              </a:outerShdw>
            </a:effectLst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4"/>
              <c:pt idx="1">
                <c:v>Count of FirstName</c:v>
              </c:pt>
              <c:pt idx="2">
                <c:v>ROW LABELS</c:v>
              </c:pt>
              <c:pt idx="3">
                <c:v>BPC</c:v>
              </c:pt>
              <c:pt idx="4">
                <c:v>CCDR</c:v>
              </c:pt>
              <c:pt idx="5">
                <c:v>EW</c:v>
              </c:pt>
              <c:pt idx="6">
                <c:v>MSC</c:v>
              </c:pt>
              <c:pt idx="7">
                <c:v>NEL</c:v>
              </c:pt>
              <c:pt idx="8">
                <c:v>PL</c:v>
              </c:pt>
              <c:pt idx="9">
                <c:v>PYZ</c:v>
              </c:pt>
              <c:pt idx="10">
                <c:v>SVG</c:v>
              </c:pt>
              <c:pt idx="11">
                <c:v>TNS</c:v>
              </c:pt>
              <c:pt idx="12">
                <c:v>WBL</c:v>
              </c:pt>
              <c:pt idx="13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1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3.0</c:v>
                </c:pt>
                <c:pt idx="7">
                  <c:v>4.0</c:v>
                </c:pt>
                <c:pt idx="8">
                  <c:v>4.0</c:v>
                </c:pt>
                <c:pt idx="9">
                  <c:v>2.0</c:v>
                </c:pt>
                <c:pt idx="10">
                  <c:v>4.0</c:v>
                </c:pt>
                <c:pt idx="11">
                  <c:v>2.0</c:v>
                </c:pt>
                <c:pt idx="12">
                  <c:v>4.0</c:v>
                </c:pt>
                <c:pt idx="13">
                  <c:v>32.0</c:v>
                </c:pt>
              </c:numCache>
            </c:numRef>
          </c:val>
        </c:ser>
        <c:ser>
          <c:idx val="4"/>
          <c:order val="4"/>
          <c:spPr>
            <a:gradFill>
              <a:gsLst>
                <a:gs pos="0">
                  <a:srgbClr val="3CA04A"/>
                </a:gs>
                <a:gs pos="100000">
                  <a:srgbClr val="56B461"/>
                </a:gs>
              </a:gsLst>
              <a:lin ang="5400000" scaled="1"/>
            </a:gradFill>
            <a:ln>
              <a:noFill/>
            </a:ln>
            <a:effectLst>
              <a:outerShdw dist="35921" dir="2700000" algn="br">
                <a:srgbClr val="000000"/>
              </a:outerShdw>
            </a:effectLst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4"/>
              <c:pt idx="1">
                <c:v>Count of FirstName</c:v>
              </c:pt>
              <c:pt idx="2">
                <c:v>ROW LABELS</c:v>
              </c:pt>
              <c:pt idx="3">
                <c:v>BPC</c:v>
              </c:pt>
              <c:pt idx="4">
                <c:v>CCDR</c:v>
              </c:pt>
              <c:pt idx="5">
                <c:v>EW</c:v>
              </c:pt>
              <c:pt idx="6">
                <c:v>MSC</c:v>
              </c:pt>
              <c:pt idx="7">
                <c:v>NEL</c:v>
              </c:pt>
              <c:pt idx="8">
                <c:v>PL</c:v>
              </c:pt>
              <c:pt idx="9">
                <c:v>PYZ</c:v>
              </c:pt>
              <c:pt idx="10">
                <c:v>SVG</c:v>
              </c:pt>
              <c:pt idx="11">
                <c:v>TNS</c:v>
              </c:pt>
              <c:pt idx="12">
                <c:v>WBL</c:v>
              </c:pt>
              <c:pt idx="13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1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29.0</c:v>
                </c:pt>
                <c:pt idx="4">
                  <c:v>38.0</c:v>
                </c:pt>
                <c:pt idx="5">
                  <c:v>37.0</c:v>
                </c:pt>
                <c:pt idx="6">
                  <c:v>43.0</c:v>
                </c:pt>
                <c:pt idx="7">
                  <c:v>54.0</c:v>
                </c:pt>
                <c:pt idx="8">
                  <c:v>38.0</c:v>
                </c:pt>
                <c:pt idx="9">
                  <c:v>48.0</c:v>
                </c:pt>
                <c:pt idx="10">
                  <c:v>47.0</c:v>
                </c:pt>
                <c:pt idx="11">
                  <c:v>41.0</c:v>
                </c:pt>
                <c:pt idx="12">
                  <c:v>54.0</c:v>
                </c:pt>
                <c:pt idx="13">
                  <c:v>429.0</c:v>
                </c:pt>
              </c:numCache>
            </c:numRef>
          </c:val>
        </c:ser>
        <c:gapWidth val="150"/>
        <c:gapDepth val="150"/>
        <c:shape val="box"/>
        <c:axId val="0"/>
        <c:axId val="1"/>
      </c:bar3D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1200" b="0" i="0" u="none" strike="noStrike" baseline="0">
                <a:solidFill>
                  <a:srgbClr val="D8D8D8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0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808080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1200" b="0" i="0" u="none" strike="noStrike" baseline="0">
                <a:solidFill>
                  <a:srgbClr val="D8D8D8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1200" b="0" i="0" u="none" strike="noStrike" baseline="0">
              <a:solidFill>
                <a:srgbClr val="D8D8D8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gradFill>
      <a:gsLst>
        <a:gs pos="0">
          <a:srgbClr val="262626"/>
        </a:gs>
        <a:gs pos="100000">
          <a:srgbClr val="595959"/>
        </a:gs>
      </a:gsLst>
      <a:path path="shape">
        <a:fillToRect l="50000" t="50000" r="50000" b="50000"/>
      </a:path>
    </a:gradFill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150" b="1" i="0" u="none" strike="noStrike" baseline="0">
                <a:solidFill>
                  <a:srgbClr val="F2F2F2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EMPLOYEE PERFORMANCE LEVEL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view3D>
      <c:rotX val="30"/>
      <c:rotY val="0"/>
      <c:depthPercent val="100"/>
      <c:rAngAx val="0"/>
      <c:perspective val="0"/>
    </c:view3D>
    <c:floor>
      <c:thickness val="0"/>
      <c:spPr>
        <a:noFill/>
        <a:ln>
          <a:noFill/>
        </a:ln>
      </c:spPr>
    </c:floor>
    <c:sideWall>
      <c:thickness val="0"/>
      <c:spPr>
        <a:noFill/>
        <a:ln>
          <a:noFill/>
        </a:ln>
      </c:spPr>
    </c:sideWall>
    <c:backWall>
      <c:thickness val="0"/>
      <c:spPr>
        <a:noFill/>
        <a:ln>
          <a:noFill/>
        </a:ln>
      </c:spPr>
    </c:backWall>
    <c:plotArea>
      <c:layout>
        <c:manualLayout>
          <c:layoutTarget val="inner"/>
          <c:xMode val="edge"/>
          <c:yMode val="edge"/>
          <c:x val="0.10277778"/>
          <c:y val="0.18560185"/>
          <c:w val="0.8361111"/>
          <c:h val="0.59738374"/>
        </c:manualLayout>
      </c:layout>
      <c:pie3DChart>
        <c:varyColors val="1"/>
        <c:ser>
          <c:idx val="0"/>
          <c:order val="0"/>
          <c:tx>
            <c:v>Column Labels</c:v>
          </c:tx>
          <c:dPt>
            <c:idx val="0"/>
            <c:bubble3D val="0"/>
            <c:spPr>
              <a:gradFill>
                <a:gsLst>
                  <a:gs pos="0">
                    <a:srgbClr val="4BBEE7"/>
                  </a:gs>
                  <a:gs pos="100000">
                    <a:srgbClr val="6CCDF0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"/>
            <c:bubble3D val="0"/>
            <c:spPr>
              <a:gradFill>
                <a:gsLst>
                  <a:gs pos="0">
                    <a:srgbClr val="2977B1"/>
                  </a:gs>
                  <a:gs pos="100000">
                    <a:srgbClr val="4A8BC6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2"/>
            <c:bubble3D val="0"/>
            <c:spPr>
              <a:gradFill>
                <a:gsLst>
                  <a:gs pos="0">
                    <a:srgbClr val="36C498"/>
                  </a:gs>
                  <a:gs pos="100000">
                    <a:srgbClr val="56D2A9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3"/>
            <c:bubble3D val="0"/>
            <c:spPr>
              <a:gradFill>
                <a:gsLst>
                  <a:gs pos="0">
                    <a:srgbClr val="298761"/>
                  </a:gs>
                  <a:gs pos="100000">
                    <a:srgbClr val="499B76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4"/>
            <c:bubble3D val="0"/>
            <c:spPr>
              <a:gradFill>
                <a:gsLst>
                  <a:gs pos="0">
                    <a:srgbClr val="3CA04A"/>
                  </a:gs>
                  <a:gs pos="100000">
                    <a:srgbClr val="56B461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5"/>
            <c:bubble3D val="0"/>
            <c:spPr>
              <a:gradFill>
                <a:gsLst>
                  <a:gs pos="0">
                    <a:srgbClr val="8BC535"/>
                  </a:gs>
                  <a:gs pos="100000">
                    <a:srgbClr val="9DD355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6"/>
            <c:bubble3D val="0"/>
            <c:spPr>
              <a:gradFill>
                <a:gsLst>
                  <a:gs pos="0">
                    <a:srgbClr val="107FA6"/>
                  </a:gs>
                  <a:gs pos="100000">
                    <a:srgbClr val="3E91B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7"/>
            <c:bubble3D val="0"/>
            <c:spPr>
              <a:gradFill>
                <a:gsLst>
                  <a:gs pos="0">
                    <a:srgbClr val="18476A"/>
                  </a:gs>
                  <a:gs pos="100000">
                    <a:srgbClr val="405E7E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8"/>
            <c:bubble3D val="0"/>
            <c:spPr>
              <a:gradFill>
                <a:gsLst>
                  <a:gs pos="0">
                    <a:srgbClr val="1E785A"/>
                  </a:gs>
                  <a:gs pos="100000">
                    <a:srgbClr val="428C6E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9"/>
            <c:bubble3D val="0"/>
            <c:spPr>
              <a:gradFill>
                <a:gsLst>
                  <a:gs pos="0">
                    <a:srgbClr val="194F39"/>
                  </a:gs>
                  <a:gs pos="100000">
                    <a:srgbClr val="406654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0"/>
            <c:bubble3D val="0"/>
            <c:spPr>
              <a:gradFill>
                <a:gsLst>
                  <a:gs pos="0">
                    <a:srgbClr val="235F2A"/>
                  </a:gs>
                  <a:gs pos="100000">
                    <a:srgbClr val="45754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1"/>
            <c:bubble3D val="0"/>
            <c:spPr>
              <a:gradFill>
                <a:gsLst>
                  <a:gs pos="0">
                    <a:srgbClr val="54791D"/>
                  </a:gs>
                  <a:gs pos="100000">
                    <a:srgbClr val="698C42"/>
                  </a:gs>
                </a:gsLst>
                <a:lin ang="5400000" scaled="1"/>
              </a:gradFill>
              <a:ln>
                <a:noFill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2"/>
              <c:pt idx="0">
                <c:v>ROW LABELS</c:v>
              </c:pt>
              <c:pt idx="1">
                <c:v>BPC</c:v>
              </c:pt>
              <c:pt idx="2">
                <c:v>CCDR</c:v>
              </c:pt>
              <c:pt idx="3">
                <c:v>EW</c:v>
              </c:pt>
              <c:pt idx="4">
                <c:v>MSC</c:v>
              </c:pt>
              <c:pt idx="5">
                <c:v>NEL</c:v>
              </c:pt>
              <c:pt idx="6">
                <c:v>PL</c:v>
              </c:pt>
              <c:pt idx="7">
                <c:v>PYZ</c:v>
              </c:pt>
              <c:pt idx="8">
                <c:v>SVG</c:v>
              </c:pt>
              <c:pt idx="9">
                <c:v>TNS</c:v>
              </c:pt>
              <c:pt idx="10">
                <c:v>WBL</c:v>
              </c:pt>
              <c:pt idx="11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12"/>
                <c:pt idx="0">
                  <c:v>0.0</c:v>
                </c:pt>
                <c:pt idx="1">
                  <c:v>2.0</c:v>
                </c:pt>
                <c:pt idx="2">
                  <c:v>8.0</c:v>
                </c:pt>
                <c:pt idx="3">
                  <c:v>3.0</c:v>
                </c:pt>
                <c:pt idx="4">
                  <c:v>8.0</c:v>
                </c:pt>
                <c:pt idx="5">
                  <c:v>12.0</c:v>
                </c:pt>
                <c:pt idx="6">
                  <c:v>8.0</c:v>
                </c:pt>
                <c:pt idx="7">
                  <c:v>4.0</c:v>
                </c:pt>
                <c:pt idx="8">
                  <c:v>6.0</c:v>
                </c:pt>
                <c:pt idx="9">
                  <c:v>7.0</c:v>
                </c:pt>
                <c:pt idx="10">
                  <c:v>6.0</c:v>
                </c:pt>
                <c:pt idx="11">
                  <c:v>64.0</c:v>
                </c:pt>
              </c:numCache>
            </c:numRef>
          </c:val>
        </c:ser>
        <c:ser>
          <c:idx val="1"/>
          <c:order val="1"/>
          <c:dPt>
            <c:idx val="0"/>
            <c:marker>
              <c:symbol val="dot"/>
              <c:size val="5"/>
            </c:marker>
            <c:invertIfNegative val="0"/>
            <c:bubble3D val="0"/>
            <c:spPr>
              <a:gradFill>
                <a:gsLst>
                  <a:gs pos="0">
                    <a:srgbClr val="4BBEE7"/>
                  </a:gs>
                  <a:gs pos="100000">
                    <a:srgbClr val="6CCDF0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"/>
            <c:marker>
              <c:symbol val="dash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977B1"/>
                  </a:gs>
                  <a:gs pos="100000">
                    <a:srgbClr val="4A8BC6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2"/>
            <c:marker>
              <c:symbol val="diamond"/>
              <c:size val="5"/>
            </c:marker>
            <c:invertIfNegative val="0"/>
            <c:bubble3D val="0"/>
            <c:spPr>
              <a:gradFill>
                <a:gsLst>
                  <a:gs pos="0">
                    <a:srgbClr val="36C498"/>
                  </a:gs>
                  <a:gs pos="100000">
                    <a:srgbClr val="56D2A9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3"/>
            <c:marker>
              <c:symbol val="squar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98761"/>
                  </a:gs>
                  <a:gs pos="100000">
                    <a:srgbClr val="499B76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4"/>
            <c:marker>
              <c:symbol val="triang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3CA04A"/>
                  </a:gs>
                  <a:gs pos="100000">
                    <a:srgbClr val="56B461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5"/>
            <c:marker>
              <c:symbol val="x"/>
              <c:size val="5"/>
            </c:marker>
            <c:invertIfNegative val="0"/>
            <c:bubble3D val="0"/>
            <c:spPr>
              <a:gradFill>
                <a:gsLst>
                  <a:gs pos="0">
                    <a:srgbClr val="8BC535"/>
                  </a:gs>
                  <a:gs pos="100000">
                    <a:srgbClr val="9DD355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6"/>
            <c:marker>
              <c:symbol val="star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07FA6"/>
                  </a:gs>
                  <a:gs pos="100000">
                    <a:srgbClr val="3E91B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7"/>
            <c:marker>
              <c:symbol val="circ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8476A"/>
                  </a:gs>
                  <a:gs pos="100000">
                    <a:srgbClr val="405E7E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8"/>
            <c:marker>
              <c:symbol val="plus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E785A"/>
                  </a:gs>
                  <a:gs pos="100000">
                    <a:srgbClr val="428C6E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9"/>
            <c:marker>
              <c:symbol val="dot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94F39"/>
                  </a:gs>
                  <a:gs pos="100000">
                    <a:srgbClr val="406654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0"/>
            <c:marker>
              <c:symbol val="dash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35F2A"/>
                  </a:gs>
                  <a:gs pos="100000">
                    <a:srgbClr val="45754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1"/>
            <c:marker>
              <c:symbol val="diamond"/>
              <c:size val="5"/>
            </c:marker>
            <c:invertIfNegative val="0"/>
            <c:bubble3D val="0"/>
            <c:spPr>
              <a:gradFill>
                <a:gsLst>
                  <a:gs pos="0">
                    <a:srgbClr val="54791D"/>
                  </a:gs>
                  <a:gs pos="100000">
                    <a:srgbClr val="698C42"/>
                  </a:gs>
                </a:gsLst>
                <a:lin ang="5400000" scaled="1"/>
              </a:gradFill>
              <a:ln>
                <a:noFill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2"/>
              <c:pt idx="0">
                <c:v>ROW LABELS</c:v>
              </c:pt>
              <c:pt idx="1">
                <c:v>BPC</c:v>
              </c:pt>
              <c:pt idx="2">
                <c:v>CCDR</c:v>
              </c:pt>
              <c:pt idx="3">
                <c:v>EW</c:v>
              </c:pt>
              <c:pt idx="4">
                <c:v>MSC</c:v>
              </c:pt>
              <c:pt idx="5">
                <c:v>NEL</c:v>
              </c:pt>
              <c:pt idx="6">
                <c:v>PL</c:v>
              </c:pt>
              <c:pt idx="7">
                <c:v>PYZ</c:v>
              </c:pt>
              <c:pt idx="8">
                <c:v>SVG</c:v>
              </c:pt>
              <c:pt idx="9">
                <c:v>TNS</c:v>
              </c:pt>
              <c:pt idx="10">
                <c:v>WBL</c:v>
              </c:pt>
              <c:pt idx="11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12"/>
                <c:pt idx="0">
                  <c:v>0.0</c:v>
                </c:pt>
                <c:pt idx="1">
                  <c:v>7.0</c:v>
                </c:pt>
                <c:pt idx="2">
                  <c:v>13.0</c:v>
                </c:pt>
                <c:pt idx="3">
                  <c:v>9.0</c:v>
                </c:pt>
                <c:pt idx="4">
                  <c:v>10.0</c:v>
                </c:pt>
                <c:pt idx="5">
                  <c:v>11.0</c:v>
                </c:pt>
                <c:pt idx="6">
                  <c:v>9.0</c:v>
                </c:pt>
                <c:pt idx="7">
                  <c:v>12.0</c:v>
                </c:pt>
                <c:pt idx="8">
                  <c:v>12.0</c:v>
                </c:pt>
                <c:pt idx="9">
                  <c:v>9.0</c:v>
                </c:pt>
                <c:pt idx="10">
                  <c:v>16.0</c:v>
                </c:pt>
                <c:pt idx="11">
                  <c:v>108.0</c:v>
                </c:pt>
              </c:numCache>
            </c:numRef>
          </c:val>
        </c:ser>
        <c:ser>
          <c:idx val="2"/>
          <c:order val="2"/>
          <c:dPt>
            <c:idx val="0"/>
            <c:marker>
              <c:symbol val="circ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4BBEE7"/>
                  </a:gs>
                  <a:gs pos="100000">
                    <a:srgbClr val="6CCDF0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"/>
            <c:marker>
              <c:symbol val="plus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977B1"/>
                  </a:gs>
                  <a:gs pos="100000">
                    <a:srgbClr val="4A8BC6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2"/>
            <c:marker>
              <c:symbol val="dot"/>
              <c:size val="5"/>
            </c:marker>
            <c:invertIfNegative val="0"/>
            <c:bubble3D val="0"/>
            <c:spPr>
              <a:gradFill>
                <a:gsLst>
                  <a:gs pos="0">
                    <a:srgbClr val="36C498"/>
                  </a:gs>
                  <a:gs pos="100000">
                    <a:srgbClr val="56D2A9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3"/>
            <c:marker>
              <c:symbol val="dash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98761"/>
                  </a:gs>
                  <a:gs pos="100000">
                    <a:srgbClr val="499B76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4"/>
            <c:marker>
              <c:symbol val="diamond"/>
              <c:size val="5"/>
            </c:marker>
            <c:invertIfNegative val="0"/>
            <c:bubble3D val="0"/>
            <c:spPr>
              <a:gradFill>
                <a:gsLst>
                  <a:gs pos="0">
                    <a:srgbClr val="3CA04A"/>
                  </a:gs>
                  <a:gs pos="100000">
                    <a:srgbClr val="56B461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5"/>
            <c:marker>
              <c:symbol val="squar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8BC535"/>
                  </a:gs>
                  <a:gs pos="100000">
                    <a:srgbClr val="9DD355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6"/>
            <c:marker>
              <c:symbol val="triang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07FA6"/>
                  </a:gs>
                  <a:gs pos="100000">
                    <a:srgbClr val="3E91B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7"/>
            <c:marker>
              <c:symbol val="x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8476A"/>
                  </a:gs>
                  <a:gs pos="100000">
                    <a:srgbClr val="405E7E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8"/>
            <c:marker>
              <c:symbol val="star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E785A"/>
                  </a:gs>
                  <a:gs pos="100000">
                    <a:srgbClr val="428C6E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9"/>
            <c:marker>
              <c:symbol val="circ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94F39"/>
                  </a:gs>
                  <a:gs pos="100000">
                    <a:srgbClr val="406654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0"/>
            <c:marker>
              <c:symbol val="plus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35F2A"/>
                  </a:gs>
                  <a:gs pos="100000">
                    <a:srgbClr val="45754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1"/>
            <c:marker>
              <c:symbol val="dot"/>
              <c:size val="5"/>
            </c:marker>
            <c:invertIfNegative val="0"/>
            <c:bubble3D val="0"/>
            <c:spPr>
              <a:gradFill>
                <a:gsLst>
                  <a:gs pos="0">
                    <a:srgbClr val="54791D"/>
                  </a:gs>
                  <a:gs pos="100000">
                    <a:srgbClr val="698C42"/>
                  </a:gs>
                </a:gsLst>
                <a:lin ang="5400000" scaled="1"/>
              </a:gradFill>
              <a:ln>
                <a:noFill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2"/>
              <c:pt idx="0">
                <c:v>ROW LABELS</c:v>
              </c:pt>
              <c:pt idx="1">
                <c:v>BPC</c:v>
              </c:pt>
              <c:pt idx="2">
                <c:v>CCDR</c:v>
              </c:pt>
              <c:pt idx="3">
                <c:v>EW</c:v>
              </c:pt>
              <c:pt idx="4">
                <c:v>MSC</c:v>
              </c:pt>
              <c:pt idx="5">
                <c:v>NEL</c:v>
              </c:pt>
              <c:pt idx="6">
                <c:v>PL</c:v>
              </c:pt>
              <c:pt idx="7">
                <c:v>PYZ</c:v>
              </c:pt>
              <c:pt idx="8">
                <c:v>SVG</c:v>
              </c:pt>
              <c:pt idx="9">
                <c:v>TNS</c:v>
              </c:pt>
              <c:pt idx="10">
                <c:v>WBL</c:v>
              </c:pt>
              <c:pt idx="11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12"/>
                <c:pt idx="0">
                  <c:v>0.0</c:v>
                </c:pt>
                <c:pt idx="1">
                  <c:v>16.0</c:v>
                </c:pt>
                <c:pt idx="2">
                  <c:v>14.0</c:v>
                </c:pt>
                <c:pt idx="3">
                  <c:v>23.0</c:v>
                </c:pt>
                <c:pt idx="4">
                  <c:v>22.0</c:v>
                </c:pt>
                <c:pt idx="5">
                  <c:v>27.0</c:v>
                </c:pt>
                <c:pt idx="6">
                  <c:v>17.0</c:v>
                </c:pt>
                <c:pt idx="7">
                  <c:v>30.0</c:v>
                </c:pt>
                <c:pt idx="8">
                  <c:v>25.0</c:v>
                </c:pt>
                <c:pt idx="9">
                  <c:v>23.0</c:v>
                </c:pt>
                <c:pt idx="10">
                  <c:v>28.0</c:v>
                </c:pt>
                <c:pt idx="11">
                  <c:v>225.0</c:v>
                </c:pt>
              </c:numCache>
            </c:numRef>
          </c:val>
        </c:ser>
        <c:ser>
          <c:idx val="3"/>
          <c:order val="3"/>
          <c:dPt>
            <c:idx val="0"/>
            <c:marker>
              <c:symbol val="x"/>
              <c:size val="5"/>
            </c:marker>
            <c:invertIfNegative val="0"/>
            <c:bubble3D val="0"/>
            <c:spPr>
              <a:gradFill>
                <a:gsLst>
                  <a:gs pos="0">
                    <a:srgbClr val="4BBEE7"/>
                  </a:gs>
                  <a:gs pos="100000">
                    <a:srgbClr val="6CCDF0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"/>
            <c:marker>
              <c:symbol val="star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977B1"/>
                  </a:gs>
                  <a:gs pos="100000">
                    <a:srgbClr val="4A8BC6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2"/>
            <c:marker>
              <c:symbol val="circ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36C498"/>
                  </a:gs>
                  <a:gs pos="100000">
                    <a:srgbClr val="56D2A9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3"/>
            <c:marker>
              <c:symbol val="plus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98761"/>
                  </a:gs>
                  <a:gs pos="100000">
                    <a:srgbClr val="499B76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4"/>
            <c:marker>
              <c:symbol val="dot"/>
              <c:size val="5"/>
            </c:marker>
            <c:invertIfNegative val="0"/>
            <c:bubble3D val="0"/>
            <c:spPr>
              <a:gradFill>
                <a:gsLst>
                  <a:gs pos="0">
                    <a:srgbClr val="3CA04A"/>
                  </a:gs>
                  <a:gs pos="100000">
                    <a:srgbClr val="56B461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5"/>
            <c:marker>
              <c:symbol val="dash"/>
              <c:size val="5"/>
            </c:marker>
            <c:invertIfNegative val="0"/>
            <c:bubble3D val="0"/>
            <c:spPr>
              <a:gradFill>
                <a:gsLst>
                  <a:gs pos="0">
                    <a:srgbClr val="8BC535"/>
                  </a:gs>
                  <a:gs pos="100000">
                    <a:srgbClr val="9DD355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6"/>
            <c:marker>
              <c:symbol val="diamond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07FA6"/>
                  </a:gs>
                  <a:gs pos="100000">
                    <a:srgbClr val="3E91B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7"/>
            <c:marker>
              <c:symbol val="squar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8476A"/>
                  </a:gs>
                  <a:gs pos="100000">
                    <a:srgbClr val="405E7E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8"/>
            <c:marker>
              <c:symbol val="triang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E785A"/>
                  </a:gs>
                  <a:gs pos="100000">
                    <a:srgbClr val="428C6E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9"/>
            <c:marker>
              <c:symbol val="x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94F39"/>
                  </a:gs>
                  <a:gs pos="100000">
                    <a:srgbClr val="406654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0"/>
            <c:marker>
              <c:symbol val="star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35F2A"/>
                  </a:gs>
                  <a:gs pos="100000">
                    <a:srgbClr val="45754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1"/>
            <c:marker>
              <c:symbol val="circ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54791D"/>
                  </a:gs>
                  <a:gs pos="100000">
                    <a:srgbClr val="698C42"/>
                  </a:gs>
                </a:gsLst>
                <a:lin ang="5400000" scaled="1"/>
              </a:gradFill>
              <a:ln>
                <a:noFill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2"/>
              <c:pt idx="0">
                <c:v>ROW LABELS</c:v>
              </c:pt>
              <c:pt idx="1">
                <c:v>BPC</c:v>
              </c:pt>
              <c:pt idx="2">
                <c:v>CCDR</c:v>
              </c:pt>
              <c:pt idx="3">
                <c:v>EW</c:v>
              </c:pt>
              <c:pt idx="4">
                <c:v>MSC</c:v>
              </c:pt>
              <c:pt idx="5">
                <c:v>NEL</c:v>
              </c:pt>
              <c:pt idx="6">
                <c:v>PL</c:v>
              </c:pt>
              <c:pt idx="7">
                <c:v>PYZ</c:v>
              </c:pt>
              <c:pt idx="8">
                <c:v>SVG</c:v>
              </c:pt>
              <c:pt idx="9">
                <c:v>TNS</c:v>
              </c:pt>
              <c:pt idx="10">
                <c:v>WBL</c:v>
              </c:pt>
              <c:pt idx="11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12"/>
                <c:pt idx="0">
                  <c:v>0.0</c:v>
                </c:pt>
                <c:pt idx="1">
                  <c:v>4.0</c:v>
                </c:pt>
                <c:pt idx="2">
                  <c:v>3.0</c:v>
                </c:pt>
                <c:pt idx="3">
                  <c:v>2.0</c:v>
                </c:pt>
                <c:pt idx="4">
                  <c:v>3.0</c:v>
                </c:pt>
                <c:pt idx="5">
                  <c:v>4.0</c:v>
                </c:pt>
                <c:pt idx="6">
                  <c:v>4.0</c:v>
                </c:pt>
                <c:pt idx="7">
                  <c:v>2.0</c:v>
                </c:pt>
                <c:pt idx="8">
                  <c:v>4.0</c:v>
                </c:pt>
                <c:pt idx="9">
                  <c:v>2.0</c:v>
                </c:pt>
                <c:pt idx="10">
                  <c:v>4.0</c:v>
                </c:pt>
                <c:pt idx="11">
                  <c:v>32.0</c:v>
                </c:pt>
              </c:numCache>
            </c:numRef>
          </c:val>
        </c:ser>
        <c:ser>
          <c:idx val="4"/>
          <c:order val="4"/>
          <c:dPt>
            <c:idx val="0"/>
            <c:marker>
              <c:symbol val="squar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4BBEE7"/>
                  </a:gs>
                  <a:gs pos="100000">
                    <a:srgbClr val="6CCDF0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"/>
            <c:marker>
              <c:symbol val="triang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977B1"/>
                  </a:gs>
                  <a:gs pos="100000">
                    <a:srgbClr val="4A8BC6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2"/>
            <c:marker>
              <c:symbol val="x"/>
              <c:size val="5"/>
            </c:marker>
            <c:invertIfNegative val="0"/>
            <c:bubble3D val="0"/>
            <c:spPr>
              <a:gradFill>
                <a:gsLst>
                  <a:gs pos="0">
                    <a:srgbClr val="36C498"/>
                  </a:gs>
                  <a:gs pos="100000">
                    <a:srgbClr val="56D2A9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3"/>
            <c:marker>
              <c:symbol val="star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98761"/>
                  </a:gs>
                  <a:gs pos="100000">
                    <a:srgbClr val="499B76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4"/>
            <c:marker>
              <c:symbol val="circ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3CA04A"/>
                  </a:gs>
                  <a:gs pos="100000">
                    <a:srgbClr val="56B461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5"/>
            <c:marker>
              <c:symbol val="plus"/>
              <c:size val="5"/>
            </c:marker>
            <c:invertIfNegative val="0"/>
            <c:bubble3D val="0"/>
            <c:spPr>
              <a:gradFill>
                <a:gsLst>
                  <a:gs pos="0">
                    <a:srgbClr val="8BC535"/>
                  </a:gs>
                  <a:gs pos="100000">
                    <a:srgbClr val="9DD355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6"/>
            <c:marker>
              <c:symbol val="dot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07FA6"/>
                  </a:gs>
                  <a:gs pos="100000">
                    <a:srgbClr val="3E91B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7"/>
            <c:marker>
              <c:symbol val="dash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8476A"/>
                  </a:gs>
                  <a:gs pos="100000">
                    <a:srgbClr val="405E7E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8"/>
            <c:marker>
              <c:symbol val="diamond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E785A"/>
                  </a:gs>
                  <a:gs pos="100000">
                    <a:srgbClr val="428C6E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9"/>
            <c:marker>
              <c:symbol val="squar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94F39"/>
                  </a:gs>
                  <a:gs pos="100000">
                    <a:srgbClr val="406654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0"/>
            <c:marker>
              <c:symbol val="triang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35F2A"/>
                  </a:gs>
                  <a:gs pos="100000">
                    <a:srgbClr val="45754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1"/>
            <c:marker>
              <c:symbol val="x"/>
              <c:size val="5"/>
            </c:marker>
            <c:invertIfNegative val="0"/>
            <c:bubble3D val="0"/>
            <c:spPr>
              <a:gradFill>
                <a:gsLst>
                  <a:gs pos="0">
                    <a:srgbClr val="54791D"/>
                  </a:gs>
                  <a:gs pos="100000">
                    <a:srgbClr val="698C42"/>
                  </a:gs>
                </a:gsLst>
                <a:lin ang="5400000" scaled="1"/>
              </a:gradFill>
              <a:ln>
                <a:noFill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2"/>
              <c:pt idx="0">
                <c:v>ROW LABELS</c:v>
              </c:pt>
              <c:pt idx="1">
                <c:v>BPC</c:v>
              </c:pt>
              <c:pt idx="2">
                <c:v>CCDR</c:v>
              </c:pt>
              <c:pt idx="3">
                <c:v>EW</c:v>
              </c:pt>
              <c:pt idx="4">
                <c:v>MSC</c:v>
              </c:pt>
              <c:pt idx="5">
                <c:v>NEL</c:v>
              </c:pt>
              <c:pt idx="6">
                <c:v>PL</c:v>
              </c:pt>
              <c:pt idx="7">
                <c:v>PYZ</c:v>
              </c:pt>
              <c:pt idx="8">
                <c:v>SVG</c:v>
              </c:pt>
              <c:pt idx="9">
                <c:v>TNS</c:v>
              </c:pt>
              <c:pt idx="10">
                <c:v>WBL</c:v>
              </c:pt>
              <c:pt idx="11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12"/>
                <c:pt idx="0">
                  <c:v>0.0</c:v>
                </c:pt>
                <c:pt idx="1">
                  <c:v>29.0</c:v>
                </c:pt>
                <c:pt idx="2">
                  <c:v>38.0</c:v>
                </c:pt>
                <c:pt idx="3">
                  <c:v>37.0</c:v>
                </c:pt>
                <c:pt idx="4">
                  <c:v>43.0</c:v>
                </c:pt>
                <c:pt idx="5">
                  <c:v>54.0</c:v>
                </c:pt>
                <c:pt idx="6">
                  <c:v>38.0</c:v>
                </c:pt>
                <c:pt idx="7">
                  <c:v>48.0</c:v>
                </c:pt>
                <c:pt idx="8">
                  <c:v>47.0</c:v>
                </c:pt>
                <c:pt idx="9">
                  <c:v>41.0</c:v>
                </c:pt>
                <c:pt idx="10">
                  <c:v>54.0</c:v>
                </c:pt>
                <c:pt idx="11">
                  <c:v>429.0</c:v>
                </c:pt>
              </c:numCache>
            </c:numRef>
          </c:val>
        </c:ser>
        <c:gapDepth val="150"/>
        <c:firstSliceAng val="0"/>
      </c:pie3DChart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1200" b="0" i="0" u="none" strike="noStrike" baseline="0">
              <a:solidFill>
                <a:srgbClr val="D8D8D8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gradFill>
      <a:gsLst>
        <a:gs pos="0">
          <a:srgbClr val="262626"/>
        </a:gs>
        <a:gs pos="100000">
          <a:srgbClr val="595959"/>
        </a:gs>
      </a:gsLst>
      <a:path path="shape">
        <a:fillToRect l="50000" t="50000" r="50000" b="50000"/>
      </a:path>
    </a:gradFill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>
            <a:grpSpLocks/>
          </p:cNvGrpSpPr>
          <p:nvPr/>
        </p:nvGrpSpPr>
        <p:grpSpPr>
          <a:xfrm>
            <a:off x="0" y="-8467"/>
            <a:ext cx="12192000" cy="6866468"/>
            <a:chOff x="0" y="-8467"/>
            <a:chExt cx="12192000" cy="6866468"/>
          </a:xfrm>
        </p:grpSpPr>
        <p:sp>
          <p:nvSpPr>
            <p:cNvPr id="18" name="曲线"/>
            <p:cNvSpPr>
              <a:spLocks/>
            </p:cNvSpPr>
            <p:nvPr/>
          </p:nvSpPr>
          <p:spPr>
            <a:xfrm rot="0">
              <a:off x="0" y="-7862"/>
              <a:ext cx="863600" cy="56980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32"/>
                  </a:moveTo>
                  <a:lnTo>
                    <a:pt x="21600" y="0"/>
                  </a:lnTo>
                  <a:lnTo>
                    <a:pt x="21600" y="64"/>
                  </a:lnTo>
                  <a:lnTo>
                    <a:pt x="0" y="2160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9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20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21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2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3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4" name="曲线"/>
            <p:cNvSpPr>
              <a:spLocks/>
            </p:cNvSpPr>
            <p:nvPr/>
          </p:nvSpPr>
          <p:spPr>
            <a:xfrm rot="0">
              <a:off x="9334500" y="-8467"/>
              <a:ext cx="2854325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EE3">
                <a:alpha val="5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5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6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7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29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30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2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13140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62515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4523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56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46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47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4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5FCBEF">
                <a:alpha val="3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4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5FCBEF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0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17AEE3">
                <a:alpha val="6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17AEE3">
                <a:alpha val="5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2E83C3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226292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4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17AEE3">
                <a:alpha val="6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5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5FCBEF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41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5" y="2700867"/>
            <a:ext cx="8596668" cy="18265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r>
              <a:rPr lang="en-US" altLang="zh-CN" sz="4000" b="0" cap="none"/>
              <a:t>Click to edit Master title style</a:t>
            </a:r>
            <a:endParaRPr lang="zh-CN" altLang="en-US" sz="4000" b="0" cap="none"/>
          </a:p>
        </p:txBody>
      </p:sp>
      <p:sp>
        <p:nvSpPr>
          <p:cNvPr id="42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5" y="4527448"/>
            <a:ext cx="8596668" cy="8604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buNone/>
            </a:pPr>
            <a:r>
              <a:rPr lang="en-US" altLang="zh-CN" sz="2000">
                <a:solidFill>
                  <a:srgbClr val="808080"/>
                </a:solidFill>
              </a:rPr>
              <a:t>Click to edit Master text styles</a:t>
            </a:r>
            <a:endParaRPr lang="zh-CN" altLang="en-US" sz="2000">
              <a:solidFill>
                <a:srgbClr val="808080"/>
              </a:solidFill>
            </a:endParaRPr>
          </a:p>
        </p:txBody>
      </p:sp>
      <p:sp>
        <p:nvSpPr>
          <p:cNvPr id="43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4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5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322551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77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67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68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6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5FCBEF">
                <a:alpha val="3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5FCBEF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1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17AEE3">
                <a:alpha val="6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17AEE3">
                <a:alpha val="5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2E83C3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226292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5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17AEE3">
                <a:alpha val="6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6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5FCBEF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6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6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4" y="2160589"/>
            <a:ext cx="8596668" cy="38807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4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65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66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99712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59247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053898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63249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88699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39288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85206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68963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19352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 rot="0">
              <a:off x="9334500" y="-8467"/>
              <a:ext cx="2854325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EE3">
                <a:alpha val="5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10/4/2024</a:t>
            </a:fld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48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7.jpg"/><Relationship Id="rId2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jpg"/><Relationship Id="rId3" Type="http://schemas.openxmlformats.org/officeDocument/2006/relationships/image" Target="../media/3.png"/><Relationship Id="rId4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6.jpg"/><Relationship Id="rId2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"/>
          <p:cNvSpPr>
            <a:spLocks noGrp="1"/>
          </p:cNvSpPr>
          <p:nvPr>
            <p:ph type="ctrTitle"/>
          </p:nvPr>
        </p:nvSpPr>
        <p:spPr>
          <a:xfrm rot="0">
            <a:off x="1507066" y="-64007"/>
            <a:ext cx="7344324" cy="84129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Employee Data Analysis using </a:t>
            </a:r>
            <a:r>
              <a:rPr lang="en-US" altLang="zh-CN" sz="32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Excel</a:t>
            </a:r>
            <a:endParaRPr lang="zh-CN" altLang="en-US" sz="32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35" name="文本框"/>
          <p:cNvSpPr>
            <a:spLocks noGrp="1"/>
          </p:cNvSpPr>
          <p:nvPr>
            <p:ph type="subTitle" idx="1"/>
          </p:nvPr>
        </p:nvSpPr>
        <p:spPr>
          <a:xfrm rot="0">
            <a:off x="772286" y="3147014"/>
            <a:ext cx="11731752" cy="210549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STUDENT NAME          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L.Deepika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REGISTER NO          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3122102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25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DEPARTMENT              : B.COM ACCOUNTING &amp; FINANCE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COLLEGE                       : GURU SHREE SHANTIVIJAI JAIN COLLEGE FOR WOMEN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grpSp>
        <p:nvGrpSpPr>
          <p:cNvPr id="38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6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7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39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0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41026962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6912185" cy="77114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THE “WOW” IN OUR SOLUTION</a:t>
            </a:r>
            <a:endParaRPr lang="zh-CN" altLang="en-US" sz="360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14" name="文本框"/>
          <p:cNvSpPr>
            <a:spLocks noGrp="1"/>
          </p:cNvSpPr>
          <p:nvPr>
            <p:ph type="body" idx="1"/>
          </p:nvPr>
        </p:nvSpPr>
        <p:spPr>
          <a:xfrm rot="0">
            <a:off x="1590294" y="2334006"/>
            <a:ext cx="8220457" cy="13327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 = IFS(Z4&gt;=5,”VERY HIGH”,</a:t>
            </a: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Z4&gt;=4,”HIGH”,Z4&gt;=3,”MED”,”TRUE”,”LOW”)</a:t>
            </a:r>
            <a:endParaRPr lang="zh-CN" altLang="en-US" sz="28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  <p:pic>
        <p:nvPicPr>
          <p:cNvPr id="11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1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79772396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677334" y="481583"/>
            <a:ext cx="3291162" cy="83515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MODELLING</a:t>
            </a:r>
            <a:endParaRPr lang="zh-CN" altLang="en-US" sz="360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20" name="文本框"/>
          <p:cNvSpPr>
            <a:spLocks noGrp="1"/>
          </p:cNvSpPr>
          <p:nvPr>
            <p:ph type="body" idx="1"/>
          </p:nvPr>
        </p:nvSpPr>
        <p:spPr>
          <a:xfrm rot="0">
            <a:off x="677334" y="1600200"/>
            <a:ext cx="8596668" cy="47000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7030A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 Collection</a:t>
            </a: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Kaggle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Search employment performance dataset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Then download employment data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7030A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Feature Collection</a:t>
            </a: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Feature identify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Colour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filled blank values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7030A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 Cleaning</a:t>
            </a: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Missing values identify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Missing vale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filterout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  <p:sp>
        <p:nvSpPr>
          <p:cNvPr id="12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2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24895568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"/>
          <p:cNvSpPr>
            <a:spLocks noGrp="1"/>
          </p:cNvSpPr>
          <p:nvPr>
            <p:ph type="body" idx="1"/>
          </p:nvPr>
        </p:nvSpPr>
        <p:spPr>
          <a:xfrm rot="0">
            <a:off x="677334" y="795529"/>
            <a:ext cx="8596668" cy="52458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7030A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Level:</a:t>
            </a: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Calculate performance level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Using formula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7030A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Summary: </a:t>
            </a: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Open pivot table.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Drag rows, cols, filters, values, respectively business unit performance level, gender code, count of first name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Remove the blank option.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7030A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Visualization:</a:t>
            </a: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Put recommended graph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Filterout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the linear and exponential features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To get pie chart for our reference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  <p:sp>
        <p:nvSpPr>
          <p:cNvPr id="12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373715374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604182" y="280416"/>
            <a:ext cx="2102441" cy="7894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RESULT</a:t>
            </a:r>
            <a:endParaRPr lang="zh-CN" altLang="en-US" sz="400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graphicFrame>
        <p:nvGraphicFramePr>
          <p:cNvPr id="127" name="图表"/>
          <p:cNvGraphicFramePr/>
          <p:nvPr/>
        </p:nvGraphicFramePr>
        <p:xfrm>
          <a:off x="924751" y="1694244"/>
          <a:ext cx="8596312" cy="3881436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128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 rot="0">
            <a:off x="7848218" y="982341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403353028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文本框"/>
          <p:cNvSpPr>
            <a:spLocks noGrp="1"/>
          </p:cNvSpPr>
          <p:nvPr>
            <p:ph type="title"/>
          </p:nvPr>
        </p:nvSpPr>
        <p:spPr>
          <a:xfrm rot="0">
            <a:off x="677334" y="554736"/>
            <a:ext cx="2047577" cy="71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RESULT</a:t>
            </a:r>
            <a:endParaRPr lang="zh-CN" altLang="en-US" sz="360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graphicFrame>
        <p:nvGraphicFramePr>
          <p:cNvPr id="132" name="图表"/>
          <p:cNvGraphicFramePr/>
          <p:nvPr/>
        </p:nvGraphicFramePr>
        <p:xfrm>
          <a:off x="1252728" y="1810512"/>
          <a:ext cx="7786497" cy="4379976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133" name="曲线"/>
          <p:cNvSpPr>
            <a:spLocks/>
          </p:cNvSpPr>
          <p:nvPr/>
        </p:nvSpPr>
        <p:spPr>
          <a:xfrm rot="0">
            <a:off x="7976235" y="1109091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108652637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3757506" cy="844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CONCLUSION</a:t>
            </a:r>
            <a:endParaRPr lang="zh-CN" altLang="en-US" sz="360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37" name="文本框"/>
          <p:cNvSpPr>
            <a:spLocks noGrp="1"/>
          </p:cNvSpPr>
          <p:nvPr>
            <p:ph type="body" idx="1"/>
          </p:nvPr>
        </p:nvSpPr>
        <p:spPr>
          <a:xfrm rot="0">
            <a:off x="1856910" y="2015202"/>
            <a:ext cx="6610434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Analyzing the employment performance dataset provides valuable insights into employee productivity, efficiency and overall contribution to organizational goals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Graphs play a crucial role in visualizing the data and useful for comparing individual employee performances.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 rot="0">
            <a:off x="7976235" y="1109091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2830712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"/>
          <p:cNvSpPr>
            <a:spLocks noGrp="1"/>
          </p:cNvSpPr>
          <p:nvPr>
            <p:ph type="title"/>
          </p:nvPr>
        </p:nvSpPr>
        <p:spPr>
          <a:xfrm rot="0">
            <a:off x="677335" y="685800"/>
            <a:ext cx="4397585" cy="63210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PROJECT</a:t>
            </a:r>
            <a:r>
              <a:rPr lang="en-US" altLang="zh-CN" sz="4250" b="1" i="0" u="none" strike="noStrike" kern="1200" cap="none" spc="-85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4250" b="1" i="0" u="none" strike="noStrike" kern="1200" cap="none" spc="25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TITLE</a:t>
            </a:r>
            <a:endParaRPr lang="zh-CN" altLang="en-US" sz="425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58" name="文本框"/>
          <p:cNvSpPr>
            <a:spLocks noGrp="1"/>
          </p:cNvSpPr>
          <p:nvPr>
            <p:ph type="body" idx="1"/>
          </p:nvPr>
        </p:nvSpPr>
        <p:spPr>
          <a:xfrm rot="0">
            <a:off x="677335" y="2021992"/>
            <a:ext cx="8596668" cy="16081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Employee Performance Analysis using E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xcel</a:t>
            </a:r>
            <a:endParaRPr lang="zh-CN" altLang="en-US" sz="4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  <p:sp>
        <p:nvSpPr>
          <p:cNvPr id="5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6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6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312719821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2861394" cy="8717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AGENDA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79" name="文本框"/>
          <p:cNvSpPr>
            <a:spLocks noGrp="1"/>
          </p:cNvSpPr>
          <p:nvPr>
            <p:ph type="body" idx="1"/>
          </p:nvPr>
        </p:nvSpPr>
        <p:spPr>
          <a:xfrm rot="0">
            <a:off x="2423160" y="1045464"/>
            <a:ext cx="7152594" cy="46882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Results and 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grpSp>
        <p:nvGrpSpPr>
          <p:cNvPr id="8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8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1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3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8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9336979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5174825" cy="7894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1200" cap="none" spc="-2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</a:t>
            </a:r>
            <a:r>
              <a:rPr lang="en-US" altLang="zh-CN" sz="4250" b="0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ROB</a:t>
            </a:r>
            <a:r>
              <a:rPr lang="en-US" altLang="zh-CN" sz="4250" b="0" i="0" u="none" strike="noStrike" kern="1200" cap="none" spc="55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</a:t>
            </a:r>
            <a:r>
              <a:rPr lang="en-US" altLang="zh-CN" sz="4250" b="0" i="0" u="none" strike="noStrike" kern="1200" cap="none" spc="-2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4250" b="0" i="0" u="none" strike="noStrike" kern="1200" cap="none" spc="2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M</a:t>
            </a:r>
            <a:r>
              <a:rPr lang="en-US" altLang="zh-CN" sz="425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	</a:t>
            </a:r>
            <a:r>
              <a:rPr lang="en-US" altLang="zh-CN" sz="4250" b="0" i="0" u="none" strike="noStrike" kern="1200" cap="none" spc="1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lang="en-US" altLang="zh-CN" sz="4250" b="0" i="0" u="none" strike="noStrike" kern="1200" cap="none" spc="-37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4250" b="0" i="0" u="none" strike="noStrike" kern="1200" cap="none" spc="-375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</a:t>
            </a:r>
            <a:r>
              <a:rPr lang="en-US" altLang="zh-CN" sz="4250" b="0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4250" b="0" i="0" u="none" strike="noStrike" kern="1200" cap="none" spc="-1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4250" b="0" i="0" u="none" strike="noStrike" kern="1200" cap="none" spc="-2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ME</a:t>
            </a:r>
            <a:r>
              <a:rPr lang="en-US" altLang="zh-CN" sz="4250" b="0" i="0" u="none" strike="noStrike" kern="1200" cap="none" spc="1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NT</a:t>
            </a:r>
            <a:endParaRPr lang="zh-CN" altLang="en-US" sz="425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86" name="文本框"/>
          <p:cNvSpPr>
            <a:spLocks noGrp="1"/>
          </p:cNvSpPr>
          <p:nvPr>
            <p:ph type="body" idx="1"/>
          </p:nvPr>
        </p:nvSpPr>
        <p:spPr>
          <a:xfrm rot="0">
            <a:off x="1965960" y="2160589"/>
            <a:ext cx="664768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Track employee performance raring overtime.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Identify top performers and under performers.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Analyze performance by department, job, role and other categories.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Visualize trends and correlations in performance data.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Enable filtering and drill-down capabilities for in-depth analysis.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grpSp>
        <p:nvGrpSpPr>
          <p:cNvPr id="90" name="组合"/>
          <p:cNvGrpSpPr>
            <a:grpSpLocks/>
          </p:cNvGrpSpPr>
          <p:nvPr/>
        </p:nvGrpSpPr>
        <p:grpSpPr>
          <a:xfrm>
            <a:off x="8439531" y="2160589"/>
            <a:ext cx="2762249" cy="3257550"/>
            <a:chOff x="8439531" y="2160589"/>
            <a:chExt cx="2762249" cy="3257550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801606" y="4589464"/>
              <a:ext cx="457200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801606" y="5122864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8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439531" y="2160589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91" name="曲线"/>
          <p:cNvSpPr>
            <a:spLocks/>
          </p:cNvSpPr>
          <p:nvPr/>
        </p:nvSpPr>
        <p:spPr>
          <a:xfrm rot="0">
            <a:off x="6750939" y="1399032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03134856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5476577" cy="79857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PROJECT </a:t>
            </a:r>
            <a:r>
              <a:rPr lang="en-US" altLang="zh-CN" sz="4250" b="1" i="0" u="none" strike="noStrike" kern="1200" cap="none" spc="-2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OVERVIEW</a:t>
            </a:r>
            <a:endParaRPr lang="zh-CN" altLang="en-US" sz="425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93" name="文本框"/>
          <p:cNvSpPr>
            <a:spLocks noGrp="1"/>
          </p:cNvSpPr>
          <p:nvPr>
            <p:ph type="body" idx="1"/>
          </p:nvPr>
        </p:nvSpPr>
        <p:spPr>
          <a:xfrm rot="0">
            <a:off x="1737360" y="2160589"/>
            <a:ext cx="7260335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Effective employee performance management is crucial for </a:t>
            </a: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organisations</a:t>
            </a: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to achieve  their goals and objectives.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This project will </a:t>
            </a: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involove</a:t>
            </a: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collecting and clearing employee performance data, designing and developing an interactive Excel dashboard, and creating a user guide and data dictionary for easy adoption. 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  <p:sp>
        <p:nvSpPr>
          <p:cNvPr id="9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grpSp>
        <p:nvGrpSpPr>
          <p:cNvPr id="98" name="组合"/>
          <p:cNvGrpSpPr>
            <a:grpSpLocks/>
          </p:cNvGrpSpPr>
          <p:nvPr/>
        </p:nvGrpSpPr>
        <p:grpSpPr>
          <a:xfrm>
            <a:off x="8658225" y="2160589"/>
            <a:ext cx="3533775" cy="3809999"/>
            <a:chOff x="8658225" y="2160589"/>
            <a:chExt cx="3533775" cy="3809999"/>
          </a:xfrm>
        </p:grpSpPr>
        <p:sp>
          <p:nvSpPr>
            <p:cNvPr id="95" name="曲线"/>
            <p:cNvSpPr>
              <a:spLocks/>
            </p:cNvSpPr>
            <p:nvPr/>
          </p:nvSpPr>
          <p:spPr>
            <a:xfrm rot="0">
              <a:off x="9353550" y="4875214"/>
              <a:ext cx="457199" cy="4571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9353550" y="5408613"/>
              <a:ext cx="180975" cy="180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9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160589"/>
              <a:ext cx="3533775" cy="380999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</p:spTree>
    <p:extLst>
      <p:ext uri="{BB962C8B-B14F-4D97-AF65-F5344CB8AC3E}">
        <p14:creationId xmlns:p14="http://schemas.microsoft.com/office/powerpoint/2010/main" val="187207637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7040202" cy="7437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WHO ARE THE END USERS ?</a:t>
            </a:r>
            <a:endParaRPr lang="zh-CN" altLang="en-US" sz="425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0" name="文本框"/>
          <p:cNvSpPr>
            <a:spLocks noGrp="1"/>
          </p:cNvSpPr>
          <p:nvPr>
            <p:ph type="body" idx="1"/>
          </p:nvPr>
        </p:nvSpPr>
        <p:spPr>
          <a:xfrm rot="0">
            <a:off x="2085509" y="1730821"/>
            <a:ext cx="5787473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HR Managers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Department Heads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Team Leads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Line Managers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Talent Management 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Business Analysts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Executives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  <p:sp>
        <p:nvSpPr>
          <p:cNvPr id="10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0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0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04604657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文本框"/>
          <p:cNvSpPr>
            <a:spLocks noGrp="1"/>
          </p:cNvSpPr>
          <p:nvPr>
            <p:ph type="title"/>
          </p:nvPr>
        </p:nvSpPr>
        <p:spPr>
          <a:xfrm rot="0">
            <a:off x="174414" y="316992"/>
            <a:ext cx="8713554" cy="6614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OUR SOLUTION AND ITS VALUE PROPOSITION </a:t>
            </a:r>
            <a:endParaRPr lang="zh-CN" altLang="en-US" sz="320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5" name="文本框"/>
          <p:cNvSpPr>
            <a:spLocks noGrp="1"/>
          </p:cNvSpPr>
          <p:nvPr>
            <p:ph type="body" idx="1"/>
          </p:nvPr>
        </p:nvSpPr>
        <p:spPr>
          <a:xfrm rot="0">
            <a:off x="1553172" y="2015202"/>
            <a:ext cx="6868451" cy="43124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Conditional Formatting – Mission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Filter – Remove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Formula – Performance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Pivot – Summary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Graph – Data Visualization 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7030A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Conditional Formatting: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Our excel based Employee performance Analysis Solution utilizes conditional formatting to provide a clear and intuitive visualization of Employee performance data.</a:t>
            </a:r>
            <a:endParaRPr lang="zh-CN" altLang="en-US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  <p:pic>
        <p:nvPicPr>
          <p:cNvPr id="10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9061704" y="1695450"/>
            <a:ext cx="2606040" cy="3123057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7" name="曲线"/>
          <p:cNvSpPr>
            <a:spLocks/>
          </p:cNvSpPr>
          <p:nvPr/>
        </p:nvSpPr>
        <p:spPr>
          <a:xfrm rot="0">
            <a:off x="7089267" y="1255965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0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0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65653841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文本框"/>
          <p:cNvSpPr>
            <a:spLocks noGrp="1"/>
          </p:cNvSpPr>
          <p:nvPr>
            <p:ph type="body" idx="1"/>
          </p:nvPr>
        </p:nvSpPr>
        <p:spPr>
          <a:xfrm rot="0">
            <a:off x="1152144" y="777240"/>
            <a:ext cx="7955280" cy="565099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7030A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Pivot – Summary: </a:t>
            </a: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7030A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Graph-data Visualization:</a:t>
            </a: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90070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5138250" cy="71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DATASET DESCRIPTION</a:t>
            </a:r>
            <a:endParaRPr lang="zh-CN" altLang="en-US" sz="360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12" name="文本框"/>
          <p:cNvSpPr>
            <a:spLocks noGrp="1"/>
          </p:cNvSpPr>
          <p:nvPr>
            <p:ph type="body" idx="1"/>
          </p:nvPr>
        </p:nvSpPr>
        <p:spPr>
          <a:xfrm rot="0">
            <a:off x="2030646" y="1749108"/>
            <a:ext cx="4251282" cy="41579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Employee = 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kaggle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26- Features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9- F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atures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Emp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id-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num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Name- text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Name- text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Emp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- type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Gender – male female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Employee rating 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num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9148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159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Analysis using Excel</dc:title>
  <dc:creator>Microsoft account</dc:creator>
  <cp:lastModifiedBy>root</cp:lastModifiedBy>
  <cp:revision>15</cp:revision>
  <dcterms:created xsi:type="dcterms:W3CDTF">2024-10-02T05:38:50Z</dcterms:created>
  <dcterms:modified xsi:type="dcterms:W3CDTF">2024-10-04T05:13:17Z</dcterms:modified>
</cp:coreProperties>
</file>