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ravi\OneDrive\Desktop\Employee%20Performance%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 Performance Analysis.xlsx]Sheet2'!$B$3:$B$4</c:f>
              <c:strCache>
                <c:ptCount val="1"/>
                <c:pt idx="0">
                  <c:v>BPC</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Analysis.xlsx]Sheet2'!$B$5:$B$8</c:f>
              <c:numCache>
                <c:formatCode>General</c:formatCode>
                <c:ptCount val="3"/>
                <c:pt idx="0">
                  <c:v>41</c:v>
                </c:pt>
                <c:pt idx="1">
                  <c:v>40</c:v>
                </c:pt>
                <c:pt idx="2">
                  <c:v>69</c:v>
                </c:pt>
              </c:numCache>
            </c:numRef>
          </c:val>
          <c:extLst>
            <c:ext xmlns:c16="http://schemas.microsoft.com/office/drawing/2014/chart" uri="{C3380CC4-5D6E-409C-BE32-E72D297353CC}">
              <c16:uniqueId val="{00000000-EC18-694E-B374-2CF8D4C84B36}"/>
            </c:ext>
          </c:extLst>
        </c:ser>
        <c:ser>
          <c:idx val="1"/>
          <c:order val="1"/>
          <c:tx>
            <c:strRef>
              <c:f>'[Employee Performance Analysis.xlsx]Sheet2'!$C$3:$C$4</c:f>
              <c:strCache>
                <c:ptCount val="1"/>
                <c:pt idx="0">
                  <c:v>CCDR</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Analysis.xlsx]Sheet2'!$C$5:$C$8</c:f>
              <c:numCache>
                <c:formatCode>General</c:formatCode>
                <c:ptCount val="3"/>
                <c:pt idx="0">
                  <c:v>57</c:v>
                </c:pt>
                <c:pt idx="1">
                  <c:v>44</c:v>
                </c:pt>
                <c:pt idx="2">
                  <c:v>44</c:v>
                </c:pt>
              </c:numCache>
            </c:numRef>
          </c:val>
          <c:extLst>
            <c:ext xmlns:c16="http://schemas.microsoft.com/office/drawing/2014/chart" uri="{C3380CC4-5D6E-409C-BE32-E72D297353CC}">
              <c16:uniqueId val="{00000002-EC18-694E-B374-2CF8D4C84B36}"/>
            </c:ext>
          </c:extLst>
        </c:ser>
        <c:ser>
          <c:idx val="2"/>
          <c:order val="2"/>
          <c:tx>
            <c:strRef>
              <c:f>'[Employee Performance Analysis.xlsx]Sheet2'!$D$3:$D$4</c:f>
              <c:strCache>
                <c:ptCount val="1"/>
                <c:pt idx="0">
                  <c:v>EW</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Analysis.xlsx]Sheet2'!$D$5:$D$8</c:f>
              <c:numCache>
                <c:formatCode>General</c:formatCode>
                <c:ptCount val="3"/>
                <c:pt idx="0">
                  <c:v>54</c:v>
                </c:pt>
                <c:pt idx="1">
                  <c:v>53</c:v>
                </c:pt>
                <c:pt idx="2">
                  <c:v>47</c:v>
                </c:pt>
              </c:numCache>
            </c:numRef>
          </c:val>
          <c:extLst>
            <c:ext xmlns:c16="http://schemas.microsoft.com/office/drawing/2014/chart" uri="{C3380CC4-5D6E-409C-BE32-E72D297353CC}">
              <c16:uniqueId val="{00000004-EC18-694E-B374-2CF8D4C84B36}"/>
            </c:ext>
          </c:extLst>
        </c:ser>
        <c:ser>
          <c:idx val="3"/>
          <c:order val="3"/>
          <c:tx>
            <c:strRef>
              <c:f>'[Employee Performance Analysis.xlsx]Sheet2'!$E$3:$E$4</c:f>
              <c:strCache>
                <c:ptCount val="1"/>
                <c:pt idx="0">
                  <c:v>MSC</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Analysis.xlsx]Sheet2'!$E$5:$E$8</c:f>
              <c:numCache>
                <c:formatCode>General</c:formatCode>
                <c:ptCount val="3"/>
                <c:pt idx="0">
                  <c:v>39</c:v>
                </c:pt>
                <c:pt idx="1">
                  <c:v>55</c:v>
                </c:pt>
                <c:pt idx="2">
                  <c:v>63</c:v>
                </c:pt>
              </c:numCache>
            </c:numRef>
          </c:val>
          <c:extLst>
            <c:ext xmlns:c16="http://schemas.microsoft.com/office/drawing/2014/chart" uri="{C3380CC4-5D6E-409C-BE32-E72D297353CC}">
              <c16:uniqueId val="{00000005-EC18-694E-B374-2CF8D4C84B36}"/>
            </c:ext>
          </c:extLst>
        </c:ser>
        <c:ser>
          <c:idx val="4"/>
          <c:order val="4"/>
          <c:tx>
            <c:strRef>
              <c:f>'[Employee Performance Analysis.xlsx]Sheet2'!$F$3:$F$4</c:f>
              <c:strCache>
                <c:ptCount val="1"/>
                <c:pt idx="0">
                  <c:v>NEL</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Analysis.xlsx]Sheet2'!$F$5:$F$8</c:f>
              <c:numCache>
                <c:formatCode>General</c:formatCode>
                <c:ptCount val="3"/>
                <c:pt idx="0">
                  <c:v>50</c:v>
                </c:pt>
                <c:pt idx="1">
                  <c:v>50</c:v>
                </c:pt>
                <c:pt idx="2">
                  <c:v>54</c:v>
                </c:pt>
              </c:numCache>
            </c:numRef>
          </c:val>
          <c:extLst>
            <c:ext xmlns:c16="http://schemas.microsoft.com/office/drawing/2014/chart" uri="{C3380CC4-5D6E-409C-BE32-E72D297353CC}">
              <c16:uniqueId val="{00000006-EC18-694E-B374-2CF8D4C84B36}"/>
            </c:ext>
          </c:extLst>
        </c:ser>
        <c:ser>
          <c:idx val="5"/>
          <c:order val="5"/>
          <c:tx>
            <c:strRef>
              <c:f>'[Employee Performance Analysis.xlsx]Sheet2'!$G$3:$G$4</c:f>
              <c:strCache>
                <c:ptCount val="1"/>
                <c:pt idx="0">
                  <c:v>PL</c:v>
                </c:pt>
              </c:strCache>
            </c:strRef>
          </c:tx>
          <c:spPr>
            <a:solidFill>
              <a:schemeClr val="accent6"/>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Analysis.xlsx]Sheet2'!$G$5:$G$8</c:f>
              <c:numCache>
                <c:formatCode>General</c:formatCode>
                <c:ptCount val="3"/>
                <c:pt idx="0">
                  <c:v>57</c:v>
                </c:pt>
                <c:pt idx="1">
                  <c:v>40</c:v>
                </c:pt>
                <c:pt idx="2">
                  <c:v>46</c:v>
                </c:pt>
              </c:numCache>
            </c:numRef>
          </c:val>
          <c:extLst>
            <c:ext xmlns:c16="http://schemas.microsoft.com/office/drawing/2014/chart" uri="{C3380CC4-5D6E-409C-BE32-E72D297353CC}">
              <c16:uniqueId val="{00000007-EC18-694E-B374-2CF8D4C84B36}"/>
            </c:ext>
          </c:extLst>
        </c:ser>
        <c:ser>
          <c:idx val="6"/>
          <c:order val="6"/>
          <c:tx>
            <c:strRef>
              <c:f>'[Employee Performance Analysis.xlsx]Sheet2'!$H$3:$H$4</c:f>
              <c:strCache>
                <c:ptCount val="1"/>
                <c:pt idx="0">
                  <c:v>PYZ</c:v>
                </c:pt>
              </c:strCache>
            </c:strRef>
          </c:tx>
          <c:spPr>
            <a:solidFill>
              <a:schemeClr val="accent1">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Analysis.xlsx]Sheet2'!$H$5:$H$8</c:f>
              <c:numCache>
                <c:formatCode>General</c:formatCode>
                <c:ptCount val="3"/>
                <c:pt idx="0">
                  <c:v>50</c:v>
                </c:pt>
                <c:pt idx="1">
                  <c:v>51</c:v>
                </c:pt>
                <c:pt idx="2">
                  <c:v>56</c:v>
                </c:pt>
              </c:numCache>
            </c:numRef>
          </c:val>
          <c:extLst>
            <c:ext xmlns:c16="http://schemas.microsoft.com/office/drawing/2014/chart" uri="{C3380CC4-5D6E-409C-BE32-E72D297353CC}">
              <c16:uniqueId val="{00000008-EC18-694E-B374-2CF8D4C84B36}"/>
            </c:ext>
          </c:extLst>
        </c:ser>
        <c:ser>
          <c:idx val="7"/>
          <c:order val="7"/>
          <c:tx>
            <c:strRef>
              <c:f>'[Employee Performance Analysis.xlsx]Sheet2'!$I$3:$I$4</c:f>
              <c:strCache>
                <c:ptCount val="1"/>
                <c:pt idx="0">
                  <c:v>SVG</c:v>
                </c:pt>
              </c:strCache>
            </c:strRef>
          </c:tx>
          <c:spPr>
            <a:solidFill>
              <a:schemeClr val="accent2">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Analysis.xlsx]Sheet2'!$I$5:$I$8</c:f>
              <c:numCache>
                <c:formatCode>General</c:formatCode>
                <c:ptCount val="3"/>
                <c:pt idx="0">
                  <c:v>56</c:v>
                </c:pt>
                <c:pt idx="1">
                  <c:v>48</c:v>
                </c:pt>
                <c:pt idx="2">
                  <c:v>63</c:v>
                </c:pt>
              </c:numCache>
            </c:numRef>
          </c:val>
          <c:extLst>
            <c:ext xmlns:c16="http://schemas.microsoft.com/office/drawing/2014/chart" uri="{C3380CC4-5D6E-409C-BE32-E72D297353CC}">
              <c16:uniqueId val="{00000009-EC18-694E-B374-2CF8D4C84B36}"/>
            </c:ext>
          </c:extLst>
        </c:ser>
        <c:ser>
          <c:idx val="8"/>
          <c:order val="8"/>
          <c:tx>
            <c:strRef>
              <c:f>'[Employee Performance Analysis.xlsx]Sheet2'!$J$3:$J$4</c:f>
              <c:strCache>
                <c:ptCount val="1"/>
                <c:pt idx="0">
                  <c:v>TNS</c:v>
                </c:pt>
              </c:strCache>
            </c:strRef>
          </c:tx>
          <c:spPr>
            <a:solidFill>
              <a:schemeClr val="accent3">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Analysis.xlsx]Sheet2'!$J$5:$J$8</c:f>
              <c:numCache>
                <c:formatCode>General</c:formatCode>
                <c:ptCount val="3"/>
                <c:pt idx="0">
                  <c:v>52</c:v>
                </c:pt>
                <c:pt idx="1">
                  <c:v>49</c:v>
                </c:pt>
                <c:pt idx="2">
                  <c:v>49</c:v>
                </c:pt>
              </c:numCache>
            </c:numRef>
          </c:val>
          <c:extLst>
            <c:ext xmlns:c16="http://schemas.microsoft.com/office/drawing/2014/chart" uri="{C3380CC4-5D6E-409C-BE32-E72D297353CC}">
              <c16:uniqueId val="{0000000A-EC18-694E-B374-2CF8D4C84B36}"/>
            </c:ext>
          </c:extLst>
        </c:ser>
        <c:ser>
          <c:idx val="9"/>
          <c:order val="9"/>
          <c:tx>
            <c:strRef>
              <c:f>'[Employee Performance Analysis.xlsx]Sheet2'!$K$3:$K$4</c:f>
              <c:strCache>
                <c:ptCount val="1"/>
                <c:pt idx="0">
                  <c:v>WBL</c:v>
                </c:pt>
              </c:strCache>
            </c:strRef>
          </c:tx>
          <c:spPr>
            <a:solidFill>
              <a:schemeClr val="accent4">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Analysis.xlsx]Sheet2'!$K$5:$K$8</c:f>
              <c:numCache>
                <c:formatCode>General</c:formatCode>
                <c:ptCount val="3"/>
                <c:pt idx="0">
                  <c:v>48</c:v>
                </c:pt>
                <c:pt idx="1">
                  <c:v>47</c:v>
                </c:pt>
                <c:pt idx="2">
                  <c:v>61</c:v>
                </c:pt>
              </c:numCache>
            </c:numRef>
          </c:val>
          <c:extLst>
            <c:ext xmlns:c16="http://schemas.microsoft.com/office/drawing/2014/chart" uri="{C3380CC4-5D6E-409C-BE32-E72D297353CC}">
              <c16:uniqueId val="{0000000B-EC18-694E-B374-2CF8D4C84B36}"/>
            </c:ext>
          </c:extLst>
        </c:ser>
        <c:dLbls>
          <c:showLegendKey val="0"/>
          <c:showVal val="1"/>
          <c:showCatName val="0"/>
          <c:showSerName val="0"/>
          <c:showPercent val="0"/>
          <c:showBubbleSize val="0"/>
        </c:dLbls>
        <c:gapWidth val="246"/>
        <c:overlap val="-28"/>
        <c:axId val="777161573"/>
        <c:axId val="297782439"/>
      </c:barChart>
      <c:catAx>
        <c:axId val="777161573"/>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EMPLOYEE CLASSIFICATION TYPE</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97782439"/>
        <c:crosses val="autoZero"/>
        <c:auto val="1"/>
        <c:lblAlgn val="ctr"/>
        <c:lblOffset val="100"/>
        <c:noMultiLvlLbl val="0"/>
      </c:catAx>
      <c:valAx>
        <c:axId val="29778243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Number of employees</a:t>
                </a:r>
              </a:p>
            </c:rich>
          </c:tx>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77161573"/>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slideLayout" Target="../slideLayouts/slideLayout4.xml" /><Relationship Id="rId1" Type="http://schemas.openxmlformats.org/officeDocument/2006/relationships/tags" Target="../tags/tag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893947" y="2989719"/>
            <a:ext cx="8610600" cy="1938992"/>
          </a:xfrm>
          <a:prstGeom prst="rect">
            <a:avLst/>
          </a:prstGeom>
          <a:noFill/>
        </p:spPr>
        <p:txBody>
          <a:bodyPr wrap="square" rtlCol="0">
            <a:spAutoFit/>
          </a:bodyPr>
          <a:lstStyle/>
          <a:p>
            <a:r>
              <a:rPr lang="en-US" sz="2400"/>
              <a:t>STUDENT NAME: KEERTHIKA .R</a:t>
            </a:r>
          </a:p>
          <a:p>
            <a:r>
              <a:rPr lang="en-US" sz="2400" dirty="0"/>
              <a:t>REGISTER NO: 312211102</a:t>
            </a:r>
          </a:p>
          <a:p>
            <a:r>
              <a:rPr lang="en-US" sz="2400" dirty="0"/>
              <a:t>DEPARTMENT: DEPARTMENT OF ACCOUNTING AND FINANCE</a:t>
            </a:r>
          </a:p>
          <a:p>
            <a:r>
              <a:rPr lang="en-US" sz="2400" dirty="0"/>
              <a:t>COLLEGE:  DR.MGR JANAKI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609600" y="765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Box 2"/>
          <p:cNvSpPr txBox="1"/>
          <p:nvPr/>
        </p:nvSpPr>
        <p:spPr>
          <a:xfrm>
            <a:off x="838200" y="914400"/>
            <a:ext cx="8620760" cy="5939155"/>
          </a:xfrm>
          <a:prstGeom prst="rect">
            <a:avLst/>
          </a:prstGeom>
          <a:noFill/>
        </p:spPr>
        <p:txBody>
          <a:bodyPr wrap="square" rtlCol="0">
            <a:spAutoFit/>
          </a:bodyPr>
          <a:lstStyle/>
          <a:p>
            <a:r>
              <a:rPr lang="en-US" sz="2000"/>
              <a:t>❑ Data collection:</a:t>
            </a:r>
          </a:p>
          <a:p>
            <a:r>
              <a:rPr lang="en-US" sz="2000"/>
              <a:t> The employee dataset is collected from the Edunet dashboard.</a:t>
            </a:r>
          </a:p>
          <a:p>
            <a:r>
              <a:rPr lang="en-US" sz="2000"/>
              <a:t>❑ Features collection:</a:t>
            </a:r>
          </a:p>
          <a:p>
            <a:r>
              <a:rPr lang="en-US" sz="2000"/>
              <a:t> Then, the features for the project is selected from the dataset.</a:t>
            </a:r>
          </a:p>
          <a:p>
            <a:r>
              <a:rPr lang="en-US" sz="2000"/>
              <a:t>❑ Conversion:</a:t>
            </a:r>
          </a:p>
          <a:p>
            <a:r>
              <a:rPr lang="en-US" sz="2000"/>
              <a:t> Then, the rating is converted into text by using formula.</a:t>
            </a:r>
          </a:p>
          <a:p>
            <a:r>
              <a:rPr lang="en-US" sz="2000"/>
              <a:t>❑ Creation of Pivot table:</a:t>
            </a:r>
          </a:p>
          <a:p>
            <a:r>
              <a:rPr lang="en-US" sz="2000"/>
              <a:t> Then, created a pivot table using the insert tool.</a:t>
            </a:r>
          </a:p>
          <a:p>
            <a:r>
              <a:rPr lang="en-US" sz="2000"/>
              <a:t>➢ Where,</a:t>
            </a:r>
          </a:p>
          <a:p>
            <a:r>
              <a:rPr lang="en-US" sz="2000"/>
              <a:t>1. The business unit is used in the rows.</a:t>
            </a:r>
          </a:p>
          <a:p>
            <a:r>
              <a:rPr lang="en-US" sz="2000"/>
              <a:t>2. The gender code is used as filter.</a:t>
            </a:r>
          </a:p>
          <a:p>
            <a:r>
              <a:rPr lang="en-US" sz="2000"/>
              <a:t>3. The performance category is used as the values.</a:t>
            </a:r>
          </a:p>
          <a:p>
            <a:r>
              <a:rPr lang="en-US" sz="2000"/>
              <a:t>4. The employee classification type is used in columns.</a:t>
            </a:r>
          </a:p>
          <a:p>
            <a:r>
              <a:rPr lang="en-US" sz="2000"/>
              <a:t>❑ Creation of chart:</a:t>
            </a:r>
          </a:p>
          <a:p>
            <a:r>
              <a:rPr lang="en-US" sz="2000"/>
              <a:t> The chart is created by using the insert tool.</a:t>
            </a:r>
          </a:p>
          <a:p>
            <a:r>
              <a:rPr lang="en-US" sz="2000"/>
              <a:t>➢ Where,</a:t>
            </a:r>
          </a:p>
          <a:p>
            <a:r>
              <a:rPr lang="en-US" sz="2000"/>
              <a:t>1. Number of employees are in the Y axis and the business unit in the X axis. The chart </a:t>
            </a:r>
          </a:p>
          <a:p>
            <a:r>
              <a:rPr lang="en-US" sz="2000"/>
              <a:t>is used to classify the male and female employees performances separately.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hart 1"/>
          <p:cNvGraphicFramePr/>
          <p:nvPr/>
        </p:nvGraphicFramePr>
        <p:xfrm>
          <a:off x="577850" y="1628775"/>
          <a:ext cx="11249025" cy="492379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7"/>
          <p:cNvSpPr txBox="1"/>
          <p:nvPr/>
        </p:nvSpPr>
        <p:spPr>
          <a:xfrm>
            <a:off x="777875" y="1066800"/>
            <a:ext cx="5918200" cy="398780"/>
          </a:xfrm>
          <a:prstGeom prst="rect">
            <a:avLst/>
          </a:prstGeom>
          <a:noFill/>
        </p:spPr>
        <p:txBody>
          <a:bodyPr wrap="square" rtlCol="0">
            <a:spAutoFit/>
          </a:bodyPr>
          <a:lstStyle/>
          <a:p>
            <a:r>
              <a:rPr lang="en-US" sz="2000" b="1"/>
              <a:t>CHART FOR EMPLOYEE PERFORMANCE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066800" y="1524000"/>
            <a:ext cx="9559925" cy="4831080"/>
          </a:xfrm>
          <a:prstGeom prst="rect">
            <a:avLst/>
          </a:prstGeom>
          <a:noFill/>
        </p:spPr>
        <p:txBody>
          <a:bodyPr wrap="square" rtlCol="0">
            <a:spAutoFit/>
          </a:bodyPr>
          <a:lstStyle/>
          <a:p>
            <a:r>
              <a:rPr lang="en-US" sz="2800"/>
              <a:t>❑The conclusion of EMPLOYEE PERFORMANCE analysis is that the BPC UNIT employees are performing more than </a:t>
            </a:r>
          </a:p>
          <a:p>
            <a:r>
              <a:rPr lang="en-US" sz="2800"/>
              <a:t>the other employees.</a:t>
            </a:r>
          </a:p>
          <a:p>
            <a:r>
              <a:rPr lang="en-US" sz="2800"/>
              <a:t>❑It shows that the number of employees in the BPC UNIT job is between 40 and 69.</a:t>
            </a:r>
          </a:p>
          <a:p>
            <a:r>
              <a:rPr lang="en-US" sz="2800"/>
              <a:t>❑The number of employees in the MSC unit job is </a:t>
            </a:r>
          </a:p>
          <a:p>
            <a:r>
              <a:rPr lang="en-US" sz="2800"/>
              <a:t>between 39 and 63.</a:t>
            </a:r>
          </a:p>
          <a:p>
            <a:r>
              <a:rPr lang="en-US" sz="2800"/>
              <a:t>❑Lastly the number of employees in the temporary job is </a:t>
            </a:r>
          </a:p>
          <a:p>
            <a:r>
              <a:rPr lang="en-US" sz="2800"/>
              <a:t>48 and 56.</a:t>
            </a:r>
          </a:p>
          <a:p>
            <a:r>
              <a:rPr lang="en-US" sz="2800"/>
              <a:t>❑Therefore, the company may prefer BPC unit job </a:t>
            </a:r>
          </a:p>
          <a:p>
            <a:r>
              <a:rPr lang="en-US" sz="2800"/>
              <a:t>persons more than others to get a good outcome.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914400" y="1676400"/>
            <a:ext cx="8121650" cy="5015865"/>
          </a:xfrm>
          <a:prstGeom prst="rect">
            <a:avLst/>
          </a:prstGeom>
          <a:noFill/>
        </p:spPr>
        <p:txBody>
          <a:bodyPr wrap="square" rtlCol="0">
            <a:spAutoFit/>
          </a:bodyPr>
          <a:lstStyle/>
          <a:p>
            <a:pPr marL="457200" indent="-457200">
              <a:buFont typeface="Wingdings" panose="05000000000000000000" charset="0"/>
              <a:buChar char="Ø"/>
            </a:pPr>
            <a:r>
              <a:rPr lang="en-US" sz="3200"/>
              <a:t>This powerpoint is about the performance analysis of the employees in a company during a particular period.</a:t>
            </a:r>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This performance analysis is used to know about the work of an employee.</a:t>
            </a:r>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By doing this we can easily identify the best employees of the company.</a:t>
            </a:r>
          </a:p>
          <a:p>
            <a:pPr marL="457200" indent="-457200">
              <a:buFont typeface="Wingdings" panose="05000000000000000000" charset="0"/>
              <a:buChar char="Ø"/>
            </a:pP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1828800"/>
            <a:ext cx="8437245" cy="5262245"/>
          </a:xfrm>
          <a:prstGeom prst="rect">
            <a:avLst/>
          </a:prstGeom>
          <a:noFill/>
        </p:spPr>
        <p:txBody>
          <a:bodyPr wrap="square" rtlCol="0">
            <a:spAutoFit/>
          </a:bodyPr>
          <a:lstStyle/>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Employee performance analysis is the process of eveluating how well employees perform their job duties and responsibilities.This involves assessing various aspects of their work,including productivity, quality and efficiency, as well as their contribution to organizational goals.</a:t>
            </a:r>
          </a:p>
          <a:p>
            <a:pPr marL="457200" indent="-457200" algn="l">
              <a:buFont typeface="Wingdings" panose="05000000000000000000" charset="0"/>
              <a:buChar char="Ø"/>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in this project the performance is analysed by using the employee’s gender,business unit, performance level, employee status, first name, last name and with 20 more columns.</a:t>
            </a:r>
          </a:p>
          <a:p>
            <a:pPr marL="457200" indent="-457200">
              <a:buFont typeface="Wingdings" panose="05000000000000000000" charset="0"/>
              <a:buChar char="Ø"/>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62000" y="1600200"/>
            <a:ext cx="6977380" cy="829945"/>
          </a:xfrm>
          <a:prstGeom prst="rect">
            <a:avLst/>
          </a:prstGeom>
          <a:noFill/>
        </p:spPr>
        <p:txBody>
          <a:bodyPr wrap="square" rtlCol="0">
            <a:spAutoFit/>
          </a:bodyPr>
          <a:lstStyle/>
          <a:p>
            <a:r>
              <a:rPr lang="en-US" sz="2400" b="1"/>
              <a:t>The end users of the employee performance analysis are:</a:t>
            </a:r>
          </a:p>
        </p:txBody>
      </p:sp>
      <p:sp>
        <p:nvSpPr>
          <p:cNvPr id="9" name="Text Box 8"/>
          <p:cNvSpPr txBox="1"/>
          <p:nvPr/>
        </p:nvSpPr>
        <p:spPr>
          <a:xfrm>
            <a:off x="1524000" y="2620645"/>
            <a:ext cx="6321425" cy="3969385"/>
          </a:xfrm>
          <a:prstGeom prst="rect">
            <a:avLst/>
          </a:prstGeom>
          <a:noFill/>
        </p:spPr>
        <p:txBody>
          <a:bodyPr wrap="square" rtlCol="0">
            <a:spAutoFit/>
          </a:bodyPr>
          <a:lstStyle/>
          <a:p>
            <a:pPr marL="285750" indent="-285750">
              <a:buFont typeface="Wingdings" panose="05000000000000000000" charset="0"/>
              <a:buChar char="Ø"/>
            </a:pPr>
            <a:r>
              <a:rPr lang="en-US" sz="2800"/>
              <a:t>Employee</a:t>
            </a:r>
          </a:p>
          <a:p>
            <a:pPr marL="285750" indent="-285750">
              <a:buFont typeface="Wingdings" panose="05000000000000000000" charset="0"/>
              <a:buChar char="Ø"/>
            </a:pPr>
            <a:r>
              <a:rPr lang="en-US" sz="2800"/>
              <a:t>Manager</a:t>
            </a:r>
          </a:p>
          <a:p>
            <a:pPr marL="285750" indent="-285750">
              <a:buFont typeface="Wingdings" panose="05000000000000000000" charset="0"/>
              <a:buChar char="Ø"/>
            </a:pPr>
            <a:r>
              <a:rPr lang="en-US" sz="2800"/>
              <a:t>Supervisor</a:t>
            </a:r>
          </a:p>
          <a:p>
            <a:pPr marL="285750" indent="-285750">
              <a:buFont typeface="Wingdings" panose="05000000000000000000" charset="0"/>
              <a:buChar char="Ø"/>
            </a:pPr>
            <a:r>
              <a:rPr lang="en-US" sz="2800"/>
              <a:t>Financial analyst</a:t>
            </a:r>
          </a:p>
          <a:p>
            <a:pPr marL="285750" indent="-285750">
              <a:buFont typeface="Wingdings" panose="05000000000000000000" charset="0"/>
              <a:buChar char="Ø"/>
            </a:pPr>
            <a:r>
              <a:rPr lang="en-US" sz="2800"/>
              <a:t>Employer</a:t>
            </a:r>
          </a:p>
          <a:p>
            <a:pPr marL="285750" indent="-285750">
              <a:buFont typeface="Wingdings" panose="05000000000000000000" charset="0"/>
              <a:buChar char="Ø"/>
            </a:pPr>
            <a:r>
              <a:rPr lang="en-US" sz="2800"/>
              <a:t>HR</a:t>
            </a:r>
          </a:p>
          <a:p>
            <a:pPr marL="285750" indent="-285750">
              <a:buFont typeface="Wingdings" panose="05000000000000000000" charset="0"/>
              <a:buChar char="Ø"/>
            </a:pPr>
            <a:r>
              <a:rPr lang="en-US" sz="2800"/>
              <a:t>Executives</a:t>
            </a:r>
          </a:p>
          <a:p>
            <a:pPr marL="285750" indent="-285750">
              <a:buFont typeface="Wingdings" panose="05000000000000000000" charset="0"/>
              <a:buChar char="Ø"/>
            </a:pPr>
            <a:r>
              <a:rPr lang="en-US" sz="2800"/>
              <a:t>Senior leadeship</a:t>
            </a:r>
          </a:p>
          <a:p>
            <a:pPr marL="285750" indent="-285750">
              <a:buFont typeface="Wingdings" panose="05000000000000000000" charset="0"/>
              <a:buChar char="Ø"/>
            </a:pPr>
            <a:r>
              <a:rPr lang="en-US" sz="2800"/>
              <a:t>Training and development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19400" y="1433195"/>
            <a:ext cx="4064000" cy="398780"/>
          </a:xfrm>
          <a:prstGeom prst="rect">
            <a:avLst/>
          </a:prstGeom>
          <a:noFill/>
        </p:spPr>
        <p:txBody>
          <a:bodyPr wrap="square" rtlCol="0">
            <a:spAutoFit/>
          </a:bodyPr>
          <a:lstStyle/>
          <a:p>
            <a:r>
              <a:rPr lang="en-US" sz="2000" b="1"/>
              <a:t>USED FORMULAS AND TECHNIQUES:</a:t>
            </a:r>
          </a:p>
        </p:txBody>
      </p:sp>
      <p:sp>
        <p:nvSpPr>
          <p:cNvPr id="11" name="Text Box 10"/>
          <p:cNvSpPr txBox="1"/>
          <p:nvPr/>
        </p:nvSpPr>
        <p:spPr>
          <a:xfrm>
            <a:off x="3200400" y="1903730"/>
            <a:ext cx="6096000" cy="5015865"/>
          </a:xfrm>
          <a:prstGeom prst="rect">
            <a:avLst/>
          </a:prstGeom>
          <a:noFill/>
        </p:spPr>
        <p:txBody>
          <a:bodyPr wrap="square" rtlCol="0">
            <a:spAutoFit/>
          </a:bodyPr>
          <a:lstStyle/>
          <a:p>
            <a:pPr marL="457200" indent="-457200">
              <a:buFont typeface="Wingdings" panose="05000000000000000000" charset="0"/>
              <a:buChar char="Ø"/>
            </a:pPr>
            <a:r>
              <a:rPr lang="en-US" sz="3200">
                <a:sym typeface="+mn-ea"/>
              </a:rPr>
              <a:t>Conditional formatting to find the blank cells.</a:t>
            </a:r>
            <a:endParaRPr lang="en-US" sz="3200"/>
          </a:p>
          <a:p>
            <a:pPr marL="457200" indent="-457200">
              <a:buFont typeface="Wingdings" panose="05000000000000000000" charset="0"/>
              <a:buChar char="Ø"/>
            </a:pPr>
            <a:r>
              <a:rPr lang="en-US" sz="3200">
                <a:sym typeface="+mn-ea"/>
              </a:rPr>
              <a:t>Filter option to eliminate the blank cells in the columns.</a:t>
            </a:r>
            <a:endParaRPr lang="en-US" sz="3200"/>
          </a:p>
          <a:p>
            <a:pPr marL="457200" indent="-457200">
              <a:buFont typeface="Wingdings" panose="05000000000000000000" charset="0"/>
              <a:buChar char="Ø"/>
            </a:pPr>
            <a:r>
              <a:rPr lang="en-US" sz="3200">
                <a:sym typeface="+mn-ea"/>
              </a:rPr>
              <a:t>IFS formula to convert the performance rating to text.</a:t>
            </a:r>
            <a:endParaRPr lang="en-US" sz="3200"/>
          </a:p>
          <a:p>
            <a:pPr marL="457200" indent="-457200">
              <a:buFont typeface="Wingdings" panose="05000000000000000000" charset="0"/>
              <a:buChar char="Ø"/>
            </a:pPr>
            <a:r>
              <a:rPr lang="en-US" sz="3200">
                <a:sym typeface="+mn-ea"/>
              </a:rPr>
              <a:t>Pivot table to make a summary about the project.</a:t>
            </a:r>
            <a:endParaRPr lang="en-US" sz="3200"/>
          </a:p>
          <a:p>
            <a:pPr marL="457200" indent="-457200">
              <a:buFont typeface="Wingdings" panose="05000000000000000000" charset="0"/>
              <a:buChar char="Ø"/>
            </a:pPr>
            <a:r>
              <a:rPr lang="en-US" sz="3200">
                <a:sym typeface="+mn-ea"/>
              </a:rPr>
              <a:t>Chart visualisation for easy understanding of the analysis.</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55015" y="1143635"/>
            <a:ext cx="4064000" cy="398780"/>
          </a:xfrm>
          <a:prstGeom prst="rect">
            <a:avLst/>
          </a:prstGeom>
          <a:noFill/>
        </p:spPr>
        <p:txBody>
          <a:bodyPr wrap="square" rtlCol="0">
            <a:spAutoFit/>
          </a:bodyPr>
          <a:lstStyle/>
          <a:p>
            <a:r>
              <a:rPr lang="en-US" sz="2000" b="1"/>
              <a:t>DETAILS OF THE DATASET:</a:t>
            </a:r>
          </a:p>
        </p:txBody>
      </p:sp>
      <p:sp>
        <p:nvSpPr>
          <p:cNvPr id="4" name="Text Box 3"/>
          <p:cNvSpPr txBox="1"/>
          <p:nvPr/>
        </p:nvSpPr>
        <p:spPr>
          <a:xfrm>
            <a:off x="1219200" y="1828800"/>
            <a:ext cx="7211060" cy="4399915"/>
          </a:xfrm>
          <a:prstGeom prst="rect">
            <a:avLst/>
          </a:prstGeom>
          <a:noFill/>
        </p:spPr>
        <p:txBody>
          <a:bodyPr wrap="square" rtlCol="0">
            <a:spAutoFit/>
          </a:bodyPr>
          <a:lstStyle/>
          <a:p>
            <a:pPr marL="457200" indent="-457200">
              <a:buFont typeface="Wingdings" panose="05000000000000000000" charset="0"/>
              <a:buChar char="Ø"/>
            </a:pPr>
            <a:r>
              <a:rPr lang="en-US" sz="2800"/>
              <a:t>Downloaded the dataset from the Edunet student dashboard.</a:t>
            </a:r>
          </a:p>
          <a:p>
            <a:pPr marL="457200" indent="-457200">
              <a:buFont typeface="Wingdings" panose="05000000000000000000" charset="0"/>
              <a:buChar char="Ø"/>
            </a:pPr>
            <a:r>
              <a:rPr lang="en-US" sz="2800"/>
              <a:t>It contains totally  26 features.</a:t>
            </a:r>
          </a:p>
          <a:p>
            <a:pPr marL="457200" indent="-457200">
              <a:buFont typeface="Wingdings" panose="05000000000000000000" charset="0"/>
              <a:buChar char="Ø"/>
            </a:pPr>
            <a:r>
              <a:rPr lang="en-US" sz="2800"/>
              <a:t>In this project I have selected 9 features to analyse the performance.</a:t>
            </a:r>
          </a:p>
          <a:p>
            <a:pPr marL="457200" indent="-457200">
              <a:buFont typeface="Wingdings" panose="05000000000000000000" charset="0"/>
              <a:buChar char="Ø"/>
            </a:pPr>
            <a:r>
              <a:rPr lang="en-US" sz="2800"/>
              <a:t>Employee ID and the current emoloyee rating are in numerical values.</a:t>
            </a:r>
          </a:p>
          <a:p>
            <a:pPr marL="457200" indent="-457200">
              <a:buFont typeface="Wingdings" panose="05000000000000000000" charset="0"/>
              <a:buChar char="Ø"/>
            </a:pPr>
            <a:r>
              <a:rPr lang="en-US" sz="2800"/>
              <a:t>I have added one more feature called  performance level to convert the rating into text by formula.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219200" y="1524123"/>
            <a:ext cx="8534018" cy="2245360"/>
          </a:xfrm>
          <a:prstGeom prst="rect">
            <a:avLst/>
          </a:prstGeom>
          <a:noFill/>
        </p:spPr>
        <p:txBody>
          <a:bodyPr wrap="square" rtlCol="0">
            <a:spAutoFit/>
          </a:bodyPr>
          <a:lstStyle/>
          <a:p>
            <a:pPr marL="457200" indent="-457200" algn="l">
              <a:buFont typeface="Wingdings" panose="05000000000000000000" charset="0"/>
              <a:buChar char="o"/>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the IFS formula:</a:t>
            </a:r>
          </a:p>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rPr>
              <a:t> =IFS(Z8&gt;=5,”OUTSTANDING”,Z8&gt;=4,”VERY GOOD”,Z8&gt;=3,”GOOD”,TRUE,”LOW”)</a:t>
            </a: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p:txBody>
      </p:sp>
      <p:sp>
        <p:nvSpPr>
          <p:cNvPr id="10" name="Text Box 9"/>
          <p:cNvSpPr txBox="1"/>
          <p:nvPr/>
        </p:nvSpPr>
        <p:spPr>
          <a:xfrm>
            <a:off x="2362200" y="3657600"/>
            <a:ext cx="9758680" cy="953135"/>
          </a:xfrm>
          <a:prstGeom prst="rect">
            <a:avLst/>
          </a:prstGeom>
          <a:noFill/>
        </p:spPr>
        <p:txBody>
          <a:bodyPr wrap="square" rtlCol="0">
            <a:spAutoFit/>
          </a:bodyPr>
          <a:lstStyle/>
          <a:p>
            <a:pPr marL="457200" indent="-457200">
              <a:buFont typeface="Wingdings" panose="05000000000000000000" charset="0"/>
              <a:buChar char="q"/>
            </a:pPr>
            <a:r>
              <a:rPr lang="en-US" sz="2800"/>
              <a:t>The second part is about the pivot table used in the excel to easily identify the performance based on the business unit:</a:t>
            </a:r>
          </a:p>
        </p:txBody>
      </p:sp>
      <p:graphicFrame>
        <p:nvGraphicFramePr>
          <p:cNvPr id="11" name="Table 10"/>
          <p:cNvGraphicFramePr/>
          <p:nvPr>
            <p:custDataLst>
              <p:tags r:id="rId1"/>
            </p:custDataLst>
          </p:nvPr>
        </p:nvGraphicFramePr>
        <p:xfrm>
          <a:off x="3505200" y="4606925"/>
          <a:ext cx="8446770" cy="2193925"/>
        </p:xfrm>
        <a:graphic>
          <a:graphicData uri="http://schemas.openxmlformats.org/drawingml/2006/table">
            <a:tbl>
              <a:tblPr/>
              <a:tblGrid>
                <a:gridCol w="1840230">
                  <a:extLst>
                    <a:ext uri="{9D8B030D-6E8A-4147-A177-3AD203B41FA5}">
                      <a16:colId xmlns:a16="http://schemas.microsoft.com/office/drawing/2014/main" val="20000"/>
                    </a:ext>
                  </a:extLst>
                </a:gridCol>
                <a:gridCol w="613410">
                  <a:extLst>
                    <a:ext uri="{9D8B030D-6E8A-4147-A177-3AD203B41FA5}">
                      <a16:colId xmlns:a16="http://schemas.microsoft.com/office/drawing/2014/main" val="20001"/>
                    </a:ext>
                  </a:extLst>
                </a:gridCol>
                <a:gridCol w="613410">
                  <a:extLst>
                    <a:ext uri="{9D8B030D-6E8A-4147-A177-3AD203B41FA5}">
                      <a16:colId xmlns:a16="http://schemas.microsoft.com/office/drawing/2014/main" val="20002"/>
                    </a:ext>
                  </a:extLst>
                </a:gridCol>
                <a:gridCol w="614045">
                  <a:extLst>
                    <a:ext uri="{9D8B030D-6E8A-4147-A177-3AD203B41FA5}">
                      <a16:colId xmlns:a16="http://schemas.microsoft.com/office/drawing/2014/main" val="20003"/>
                    </a:ext>
                  </a:extLst>
                </a:gridCol>
                <a:gridCol w="613410">
                  <a:extLst>
                    <a:ext uri="{9D8B030D-6E8A-4147-A177-3AD203B41FA5}">
                      <a16:colId xmlns:a16="http://schemas.microsoft.com/office/drawing/2014/main" val="20004"/>
                    </a:ext>
                  </a:extLst>
                </a:gridCol>
                <a:gridCol w="613410">
                  <a:extLst>
                    <a:ext uri="{9D8B030D-6E8A-4147-A177-3AD203B41FA5}">
                      <a16:colId xmlns:a16="http://schemas.microsoft.com/office/drawing/2014/main" val="20005"/>
                    </a:ext>
                  </a:extLst>
                </a:gridCol>
                <a:gridCol w="613410">
                  <a:extLst>
                    <a:ext uri="{9D8B030D-6E8A-4147-A177-3AD203B41FA5}">
                      <a16:colId xmlns:a16="http://schemas.microsoft.com/office/drawing/2014/main" val="20006"/>
                    </a:ext>
                  </a:extLst>
                </a:gridCol>
                <a:gridCol w="613410">
                  <a:extLst>
                    <a:ext uri="{9D8B030D-6E8A-4147-A177-3AD203B41FA5}">
                      <a16:colId xmlns:a16="http://schemas.microsoft.com/office/drawing/2014/main" val="20007"/>
                    </a:ext>
                  </a:extLst>
                </a:gridCol>
                <a:gridCol w="613410">
                  <a:extLst>
                    <a:ext uri="{9D8B030D-6E8A-4147-A177-3AD203B41FA5}">
                      <a16:colId xmlns:a16="http://schemas.microsoft.com/office/drawing/2014/main" val="20008"/>
                    </a:ext>
                  </a:extLst>
                </a:gridCol>
                <a:gridCol w="613410">
                  <a:extLst>
                    <a:ext uri="{9D8B030D-6E8A-4147-A177-3AD203B41FA5}">
                      <a16:colId xmlns:a16="http://schemas.microsoft.com/office/drawing/2014/main" val="20009"/>
                    </a:ext>
                  </a:extLst>
                </a:gridCol>
                <a:gridCol w="613410">
                  <a:extLst>
                    <a:ext uri="{9D8B030D-6E8A-4147-A177-3AD203B41FA5}">
                      <a16:colId xmlns:a16="http://schemas.microsoft.com/office/drawing/2014/main" val="20010"/>
                    </a:ext>
                  </a:extLst>
                </a:gridCol>
                <a:gridCol w="471805">
                  <a:extLst>
                    <a:ext uri="{9D8B030D-6E8A-4147-A177-3AD203B41FA5}">
                      <a16:colId xmlns:a16="http://schemas.microsoft.com/office/drawing/2014/main" val="20011"/>
                    </a:ext>
                  </a:extLst>
                </a:gridCol>
              </a:tblGrid>
              <a:tr h="325120">
                <a:tc>
                  <a:txBody>
                    <a:bodyPr/>
                    <a:lstStyle/>
                    <a:p>
                      <a:pPr marL="9525" indent="0" algn="l" fontAlgn="ctr"/>
                      <a:r>
                        <a:rPr sz="900" b="1" i="0">
                          <a:solidFill>
                            <a:srgbClr val="000000"/>
                          </a:solidFill>
                          <a:latin typeface="Calibri" panose="020F0502020204030204"/>
                          <a:ea typeface="Calibri" panose="020F0502020204030204"/>
                        </a:rPr>
                        <a:t>GenderCode</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(ALL)</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0"/>
                  </a:ext>
                </a:extLst>
              </a:tr>
              <a:tr h="24193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1"/>
                  </a:ext>
                </a:extLst>
              </a:tr>
              <a:tr h="329565">
                <a:tc>
                  <a:txBody>
                    <a:bodyPr/>
                    <a:lstStyle/>
                    <a:p>
                      <a:pPr marL="9525" indent="0" algn="l" fontAlgn="ctr"/>
                      <a:r>
                        <a:rPr sz="900" b="1" i="0">
                          <a:solidFill>
                            <a:srgbClr val="000000"/>
                          </a:solidFill>
                          <a:latin typeface="Calibri" panose="020F0502020204030204"/>
                          <a:ea typeface="Calibri" panose="020F0502020204030204"/>
                        </a:rPr>
                        <a:t>Count of PERFORMANCE LEVEL</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BusinessUnit</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29565">
                <a:tc>
                  <a:txBody>
                    <a:bodyPr/>
                    <a:lstStyle/>
                    <a:p>
                      <a:pPr marL="9525" indent="0" algn="l" fontAlgn="ctr"/>
                      <a:r>
                        <a:rPr sz="900" b="1" i="0">
                          <a:solidFill>
                            <a:srgbClr val="000000"/>
                          </a:solidFill>
                          <a:latin typeface="Calibri" panose="020F0502020204030204"/>
                          <a:ea typeface="Calibri" panose="020F0502020204030204"/>
                        </a:rPr>
                        <a:t>EmployeeClassificationType</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BPC</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CCDR</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EW</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MSC</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NEL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PL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PYZ</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SVG</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TNS</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WBL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41935">
                <a:tc>
                  <a:txBody>
                    <a:bodyPr/>
                    <a:lstStyle/>
                    <a:p>
                      <a:pPr marL="9525" indent="0" algn="l" fontAlgn="ctr"/>
                      <a:r>
                        <a:rPr sz="900" b="0" i="0">
                          <a:solidFill>
                            <a:srgbClr val="000000"/>
                          </a:solidFill>
                          <a:latin typeface="Calibri" panose="020F0502020204030204"/>
                          <a:ea typeface="Calibri" panose="020F0502020204030204"/>
                        </a:rPr>
                        <a:t>Full-Time</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41</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57</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54</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39</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57</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56</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52</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48</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504</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04"/>
                  </a:ext>
                </a:extLst>
              </a:tr>
              <a:tr h="241935">
                <a:tc>
                  <a:txBody>
                    <a:bodyPr/>
                    <a:lstStyle/>
                    <a:p>
                      <a:pPr marL="9525" indent="0" algn="l" fontAlgn="ctr"/>
                      <a:r>
                        <a:rPr sz="900" b="0" i="0">
                          <a:solidFill>
                            <a:srgbClr val="000000"/>
                          </a:solidFill>
                          <a:latin typeface="Calibri" panose="020F0502020204030204"/>
                          <a:ea typeface="Calibri" panose="020F0502020204030204"/>
                        </a:rPr>
                        <a:t>Part-Time</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40</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44</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53</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55</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40</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51</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48</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49</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47</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477</a:t>
                      </a:r>
                    </a:p>
                  </a:txBody>
                  <a:tcPr marL="9842" marR="9842" marT="9842"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5"/>
                  </a:ext>
                </a:extLst>
              </a:tr>
              <a:tr h="241935">
                <a:tc>
                  <a:txBody>
                    <a:bodyPr/>
                    <a:lstStyle/>
                    <a:p>
                      <a:pPr marL="9525" indent="0" algn="l" fontAlgn="ctr"/>
                      <a:r>
                        <a:rPr sz="900" b="0" i="0">
                          <a:solidFill>
                            <a:srgbClr val="000000"/>
                          </a:solidFill>
                          <a:latin typeface="Calibri" panose="020F0502020204030204"/>
                          <a:ea typeface="Calibri" panose="020F0502020204030204"/>
                        </a:rPr>
                        <a:t>Temporary</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69</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44</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47</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63</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54</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46</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56</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63</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49</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61</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552</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241935">
                <a:tc>
                  <a:txBody>
                    <a:bodyPr/>
                    <a:lstStyle/>
                    <a:p>
                      <a:pPr marL="9525" indent="0" algn="l" fontAlgn="ctr"/>
                      <a:r>
                        <a:rPr sz="9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145</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154</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157</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154</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143</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157</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167</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156</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1533</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65*152"/>
  <p:tag name="TABLE_ENDDRAG_RECT" val="36*366*665*1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3908</Words>
  <Application>Microsoft Office PowerPoint</Application>
  <PresentationFormat>Widescreen</PresentationFormat>
  <Paragraphs>271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keerthikakeerthi2857@gmail.com</cp:lastModifiedBy>
  <cp:revision>15</cp:revision>
  <dcterms:created xsi:type="dcterms:W3CDTF">2024-03-29T15:07:00Z</dcterms:created>
  <dcterms:modified xsi:type="dcterms:W3CDTF">2024-10-25T11:14:22Z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263B0161024D4E0AAA1550DF11DCACC6_13</vt:lpwstr>
  </property>
  <property fmtid="{D5CDD505-2E9C-101B-9397-08002B2CF9AE}" pid="5" name="KSOProductBuildVer">
    <vt:lpwstr>1033-12.2.0.18199</vt:lpwstr>
  </property>
</Properties>
</file>