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ravi\OneDrive\Desktop\Employee%20Performanc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layout/>
      <c:overlay val="0"/>
      <c:spPr>
        <a:noFill/>
        <a:ln>
          <a:noFill/>
        </a:ln>
        <a:effectLst/>
      </c:spPr>
    </c:title>
    <c:autoTitleDeleted val="0"/>
    <c:plotArea>
      <c:layout/>
      <c:barChart>
        <c:barDir val="col"/>
        <c:grouping val="clustered"/>
        <c:varyColors val="0"/>
        <c:ser>
          <c:idx val="0"/>
          <c:order val="0"/>
          <c:tx>
            <c:strRef>
              <c:f>'[Employee Performance Analysis.xlsx]Sheet2'!$B$3:$B$4</c:f>
              <c:strCache>
                <c:ptCount val="1"/>
                <c:pt idx="0">
                  <c:v>BPC</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Analysis.xlsx]Sheet2'!$B$5:$B$8</c:f>
              <c:numCache>
                <c:formatCode>General</c:formatCode>
                <c:ptCount val="3"/>
                <c:pt idx="0">
                  <c:v>41</c:v>
                </c:pt>
                <c:pt idx="1">
                  <c:v>40</c:v>
                </c:pt>
                <c:pt idx="2">
                  <c:v>69</c:v>
                </c:pt>
              </c:numCache>
            </c:numRef>
          </c:val>
        </c:ser>
        <c:ser>
          <c:idx val="1"/>
          <c:order val="1"/>
          <c:tx>
            <c:strRef>
              <c:f>'[Employee Performance Analysis.xlsx]Sheet2'!$C$3:$C$4</c:f>
              <c:strCache>
                <c:ptCount val="1"/>
                <c:pt idx="0">
                  <c:v>CCDR</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'[Employee Performance Analysis.xlsx]Sheet2'!$A$5:$A$8</c:f>
              <c:strCache>
                <c:ptCount val="3"/>
                <c:pt idx="0">
                  <c:v>Full-Time</c:v>
                </c:pt>
                <c:pt idx="1">
                  <c:v>Part-Time</c:v>
                </c:pt>
                <c:pt idx="2">
                  <c:v>Temporary</c:v>
                </c:pt>
              </c:strCache>
            </c:strRef>
          </c:cat>
          <c:val>
            <c:numRef>
              <c:f>'[Employee Performance Analysis.xlsx]Sheet2'!$C$5:$C$8</c:f>
              <c:numCache>
                <c:formatCode>General</c:formatCode>
                <c:ptCount val="3"/>
                <c:pt idx="0">
                  <c:v>57</c:v>
                </c:pt>
                <c:pt idx="1">
                  <c:v>44</c:v>
                </c:pt>
                <c:pt idx="2">
                  <c:v>44</c:v>
                </c:pt>
              </c:numCache>
            </c:numRef>
          </c:val>
        </c:ser>
        <c:ser>
          <c:idx val="2"/>
          <c:order val="2"/>
          <c:tx>
            <c:strRef>
              <c:f>'[Employee Performance Analysis.xlsx]Sheet2'!$D$3:$D$4</c:f>
              <c:strCache>
                <c:ptCount val="1"/>
                <c:pt idx="0">
                  <c:v>EW</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'[Employee Performance Analysis.xlsx]Sheet2'!$A$5:$A$8</c:f>
              <c:strCache>
                <c:ptCount val="3"/>
                <c:pt idx="0">
                  <c:v>Full-Time</c:v>
                </c:pt>
                <c:pt idx="1">
                  <c:v>Part-Time</c:v>
                </c:pt>
                <c:pt idx="2">
                  <c:v>Temporary</c:v>
                </c:pt>
              </c:strCache>
            </c:strRef>
          </c:cat>
          <c:val>
            <c:numRef>
              <c:f>'[Employee Performance Analysis.xlsx]Sheet2'!$D$5:$D$8</c:f>
              <c:numCache>
                <c:formatCode>General</c:formatCode>
                <c:ptCount val="3"/>
                <c:pt idx="0">
                  <c:v>54</c:v>
                </c:pt>
                <c:pt idx="1">
                  <c:v>53</c:v>
                </c:pt>
                <c:pt idx="2">
                  <c:v>47</c:v>
                </c:pt>
              </c:numCache>
            </c:numRef>
          </c:val>
        </c:ser>
        <c:ser>
          <c:idx val="3"/>
          <c:order val="3"/>
          <c:tx>
            <c:strRef>
              <c:f>'[Employee Performance Analysis.xlsx]Sheet2'!$E$3:$E$4</c:f>
              <c:strCache>
                <c:ptCount val="1"/>
                <c:pt idx="0">
                  <c:v>MSC</c:v>
                </c:pt>
              </c:strCache>
            </c:strRef>
          </c:tx>
          <c:spPr>
            <a:solidFill>
              <a:schemeClr val="accent4"/>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Analysis.xlsx]Sheet2'!$E$5:$E$8</c:f>
              <c:numCache>
                <c:formatCode>General</c:formatCode>
                <c:ptCount val="3"/>
                <c:pt idx="0">
                  <c:v>39</c:v>
                </c:pt>
                <c:pt idx="1">
                  <c:v>55</c:v>
                </c:pt>
                <c:pt idx="2">
                  <c:v>63</c:v>
                </c:pt>
              </c:numCache>
            </c:numRef>
          </c:val>
        </c:ser>
        <c:ser>
          <c:idx val="4"/>
          <c:order val="4"/>
          <c:tx>
            <c:strRef>
              <c:f>'[Employee Performance Analysis.xlsx]Sheet2'!$F$3:$F$4</c:f>
              <c:strCache>
                <c:ptCount val="1"/>
                <c:pt idx="0">
                  <c:v>NEL</c:v>
                </c:pt>
              </c:strCache>
            </c:strRef>
          </c:tx>
          <c:spPr>
            <a:solidFill>
              <a:schemeClr val="accent5"/>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Analysis.xlsx]Sheet2'!$F$5:$F$8</c:f>
              <c:numCache>
                <c:formatCode>General</c:formatCode>
                <c:ptCount val="3"/>
                <c:pt idx="0">
                  <c:v>50</c:v>
                </c:pt>
                <c:pt idx="1">
                  <c:v>50</c:v>
                </c:pt>
                <c:pt idx="2">
                  <c:v>54</c:v>
                </c:pt>
              </c:numCache>
            </c:numRef>
          </c:val>
        </c:ser>
        <c:ser>
          <c:idx val="5"/>
          <c:order val="5"/>
          <c:tx>
            <c:strRef>
              <c:f>'[Employee Performance Analysis.xlsx]Sheet2'!$G$3:$G$4</c:f>
              <c:strCache>
                <c:ptCount val="1"/>
                <c:pt idx="0">
                  <c:v>PL</c:v>
                </c:pt>
              </c:strCache>
            </c:strRef>
          </c:tx>
          <c:spPr>
            <a:solidFill>
              <a:schemeClr val="accent6"/>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Analysis.xlsx]Sheet2'!$G$5:$G$8</c:f>
              <c:numCache>
                <c:formatCode>General</c:formatCode>
                <c:ptCount val="3"/>
                <c:pt idx="0">
                  <c:v>57</c:v>
                </c:pt>
                <c:pt idx="1">
                  <c:v>40</c:v>
                </c:pt>
                <c:pt idx="2">
                  <c:v>46</c:v>
                </c:pt>
              </c:numCache>
            </c:numRef>
          </c:val>
        </c:ser>
        <c:ser>
          <c:idx val="6"/>
          <c:order val="6"/>
          <c:tx>
            <c:strRef>
              <c:f>'[Employee Performance Analysis.xlsx]Sheet2'!$H$3:$H$4</c:f>
              <c:strCache>
                <c:ptCount val="1"/>
                <c:pt idx="0">
                  <c:v>PYZ</c:v>
                </c:pt>
              </c:strCache>
            </c:strRef>
          </c:tx>
          <c:spPr>
            <a:solidFill>
              <a:schemeClr val="accent1">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Analysis.xlsx]Sheet2'!$H$5:$H$8</c:f>
              <c:numCache>
                <c:formatCode>General</c:formatCode>
                <c:ptCount val="3"/>
                <c:pt idx="0">
                  <c:v>50</c:v>
                </c:pt>
                <c:pt idx="1">
                  <c:v>51</c:v>
                </c:pt>
                <c:pt idx="2">
                  <c:v>56</c:v>
                </c:pt>
              </c:numCache>
            </c:numRef>
          </c:val>
        </c:ser>
        <c:ser>
          <c:idx val="7"/>
          <c:order val="7"/>
          <c:tx>
            <c:strRef>
              <c:f>'[Employee Performance Analysis.xlsx]Sheet2'!$I$3:$I$4</c:f>
              <c:strCache>
                <c:ptCount val="1"/>
                <c:pt idx="0">
                  <c:v>SVG</c:v>
                </c:pt>
              </c:strCache>
            </c:strRef>
          </c:tx>
          <c:spPr>
            <a:solidFill>
              <a:schemeClr val="accent2">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Analysis.xlsx]Sheet2'!$I$5:$I$8</c:f>
              <c:numCache>
                <c:formatCode>General</c:formatCode>
                <c:ptCount val="3"/>
                <c:pt idx="0">
                  <c:v>56</c:v>
                </c:pt>
                <c:pt idx="1">
                  <c:v>48</c:v>
                </c:pt>
                <c:pt idx="2">
                  <c:v>63</c:v>
                </c:pt>
              </c:numCache>
            </c:numRef>
          </c:val>
        </c:ser>
        <c:ser>
          <c:idx val="8"/>
          <c:order val="8"/>
          <c:tx>
            <c:strRef>
              <c:f>'[Employee Performance Analysis.xlsx]Sheet2'!$J$3:$J$4</c:f>
              <c:strCache>
                <c:ptCount val="1"/>
                <c:pt idx="0">
                  <c:v>TNS</c:v>
                </c:pt>
              </c:strCache>
            </c:strRef>
          </c:tx>
          <c:spPr>
            <a:solidFill>
              <a:schemeClr val="accent3">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Analysis.xlsx]Sheet2'!$J$5:$J$8</c:f>
              <c:numCache>
                <c:formatCode>General</c:formatCode>
                <c:ptCount val="3"/>
                <c:pt idx="0">
                  <c:v>52</c:v>
                </c:pt>
                <c:pt idx="1">
                  <c:v>49</c:v>
                </c:pt>
                <c:pt idx="2">
                  <c:v>49</c:v>
                </c:pt>
              </c:numCache>
            </c:numRef>
          </c:val>
        </c:ser>
        <c:ser>
          <c:idx val="9"/>
          <c:order val="9"/>
          <c:tx>
            <c:strRef>
              <c:f>'[Employee Performance Analysis.xlsx]Sheet2'!$K$3:$K$4</c:f>
              <c:strCache>
                <c:ptCount val="1"/>
                <c:pt idx="0">
                  <c:v>WBL</c:v>
                </c:pt>
              </c:strCache>
            </c:strRef>
          </c:tx>
          <c:spPr>
            <a:solidFill>
              <a:schemeClr val="accent4">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Analysis.xlsx]Sheet2'!$K$5:$K$8</c:f>
              <c:numCache>
                <c:formatCode>General</c:formatCode>
                <c:ptCount val="3"/>
                <c:pt idx="0">
                  <c:v>48</c:v>
                </c:pt>
                <c:pt idx="1">
                  <c:v>47</c:v>
                </c:pt>
                <c:pt idx="2">
                  <c:v>61</c:v>
                </c:pt>
              </c:numCache>
            </c:numRef>
          </c:val>
        </c:ser>
        <c:dLbls>
          <c:showLegendKey val="0"/>
          <c:showVal val="1"/>
          <c:showCatName val="0"/>
          <c:showSerName val="0"/>
          <c:showPercent val="0"/>
          <c:showBubbleSize val="0"/>
        </c:dLbls>
        <c:gapWidth val="246"/>
        <c:overlap val="-28"/>
        <c:axId val="777161573"/>
        <c:axId val="297782439"/>
      </c:barChart>
      <c:catAx>
        <c:axId val="777161573"/>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EMPLOYEE CLASSIFICATION TYPE</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97782439"/>
        <c:crosses val="autoZero"/>
        <c:auto val="1"/>
        <c:lblAlgn val="ctr"/>
        <c:lblOffset val="100"/>
        <c:noMultiLvlLbl val="0"/>
      </c:catAx>
      <c:valAx>
        <c:axId val="297782439"/>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Number of employees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7161573"/>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971612" y="3314150"/>
            <a:ext cx="8610600" cy="1938020"/>
          </a:xfrm>
          <a:prstGeom prst="rect">
            <a:avLst/>
          </a:prstGeom>
          <a:noFill/>
        </p:spPr>
        <p:txBody>
          <a:bodyPr wrap="square" rtlCol="0">
            <a:spAutoFit/>
          </a:bodyPr>
          <a:lstStyle/>
          <a:p>
            <a:r>
              <a:rPr lang="en-US" sz="2400"/>
              <a:t>STUDENT NAME: YOGA LAKSHMI .B</a:t>
            </a:r>
            <a:endParaRPr lang="en-US" sz="2400"/>
          </a:p>
          <a:p>
            <a:r>
              <a:rPr lang="en-US" sz="2400" dirty="0"/>
              <a:t>REGISTER NO: 312203481/16EAF29CC71CE11B6E54F71FA1E0AE6E</a:t>
            </a:r>
            <a:endParaRPr lang="en-US" sz="2400" dirty="0"/>
          </a:p>
          <a:p>
            <a:r>
              <a:rPr lang="en-US" sz="2400" dirty="0"/>
              <a:t>DEPARTMENT: DEPARTMENT OF MANAGEMMENT</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765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838200" y="914400"/>
            <a:ext cx="8620760" cy="5939155"/>
          </a:xfrm>
          <a:prstGeom prst="rect">
            <a:avLst/>
          </a:prstGeom>
          <a:noFill/>
        </p:spPr>
        <p:txBody>
          <a:bodyPr wrap="square" rtlCol="0">
            <a:spAutoFit/>
          </a:bodyPr>
          <a:p>
            <a:r>
              <a:rPr lang="en-US" sz="2000"/>
              <a:t>❑ Data collection:</a:t>
            </a:r>
            <a:endParaRPr lang="en-US" sz="2000"/>
          </a:p>
          <a:p>
            <a:r>
              <a:rPr lang="en-US" sz="2000"/>
              <a:t> The employee dataset is collected from the Edunet dashboard.</a:t>
            </a:r>
            <a:endParaRPr lang="en-US" sz="2000"/>
          </a:p>
          <a:p>
            <a:r>
              <a:rPr lang="en-US" sz="2000"/>
              <a:t>❑ Features collection:</a:t>
            </a:r>
            <a:endParaRPr lang="en-US" sz="2000"/>
          </a:p>
          <a:p>
            <a:r>
              <a:rPr lang="en-US" sz="2000"/>
              <a:t> Then, the features for the project is selected from the dataset.</a:t>
            </a:r>
            <a:endParaRPr lang="en-US" sz="2000"/>
          </a:p>
          <a:p>
            <a:r>
              <a:rPr lang="en-US" sz="2000"/>
              <a:t>❑ Conversion:</a:t>
            </a:r>
            <a:endParaRPr lang="en-US" sz="2000"/>
          </a:p>
          <a:p>
            <a:r>
              <a:rPr lang="en-US" sz="2000"/>
              <a:t> Then, the rating is converted into text by using formula.</a:t>
            </a:r>
            <a:endParaRPr lang="en-US" sz="2000"/>
          </a:p>
          <a:p>
            <a:r>
              <a:rPr lang="en-US" sz="2000"/>
              <a:t>❑ Creation of Pivot table:</a:t>
            </a:r>
            <a:endParaRPr lang="en-US" sz="2000"/>
          </a:p>
          <a:p>
            <a:r>
              <a:rPr lang="en-US" sz="2000"/>
              <a:t> Then, created a pivot table using the insert tool.</a:t>
            </a:r>
            <a:endParaRPr lang="en-US" sz="2000"/>
          </a:p>
          <a:p>
            <a:r>
              <a:rPr lang="en-US" sz="2000"/>
              <a:t>➢ Where,</a:t>
            </a:r>
            <a:endParaRPr lang="en-US" sz="2000"/>
          </a:p>
          <a:p>
            <a:r>
              <a:rPr lang="en-US" sz="2000"/>
              <a:t>1. The business unit is used in the rows.</a:t>
            </a:r>
            <a:endParaRPr lang="en-US" sz="2000"/>
          </a:p>
          <a:p>
            <a:r>
              <a:rPr lang="en-US" sz="2000"/>
              <a:t>2. The gender code is used as filter.</a:t>
            </a:r>
            <a:endParaRPr lang="en-US" sz="2000"/>
          </a:p>
          <a:p>
            <a:r>
              <a:rPr lang="en-US" sz="2000"/>
              <a:t>3. The performance category is used as the values.</a:t>
            </a:r>
            <a:endParaRPr lang="en-US" sz="2000"/>
          </a:p>
          <a:p>
            <a:r>
              <a:rPr lang="en-US" sz="2000"/>
              <a:t>4. The employee classification type is used in columns.</a:t>
            </a:r>
            <a:endParaRPr lang="en-US" sz="2000"/>
          </a:p>
          <a:p>
            <a:r>
              <a:rPr lang="en-US" sz="2000"/>
              <a:t>❑ Creation of chart:</a:t>
            </a:r>
            <a:endParaRPr lang="en-US" sz="2000"/>
          </a:p>
          <a:p>
            <a:r>
              <a:rPr lang="en-US" sz="2000"/>
              <a:t> The chart is created by using the insert tool.</a:t>
            </a:r>
            <a:endParaRPr lang="en-US" sz="2000"/>
          </a:p>
          <a:p>
            <a:r>
              <a:rPr lang="en-US" sz="2000"/>
              <a:t>➢ Where,</a:t>
            </a:r>
            <a:endParaRPr lang="en-US" sz="2000"/>
          </a:p>
          <a:p>
            <a:r>
              <a:rPr lang="en-US" sz="2000"/>
              <a:t>1. Number of employees are in the Y axis and the business unit in the X axis. The chart </a:t>
            </a:r>
            <a:endParaRPr lang="en-US" sz="2000"/>
          </a:p>
          <a:p>
            <a:r>
              <a:rPr lang="en-US" sz="2000"/>
              <a:t>is used to classify the male and female employees performances separately.</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577850" y="1628775"/>
          <a:ext cx="11249025" cy="4923790"/>
        </p:xfrm>
        <a:graphic>
          <a:graphicData uri="http://schemas.openxmlformats.org/drawingml/2006/chart">
            <c:chart xmlns:c="http://schemas.openxmlformats.org/drawingml/2006/chart" xmlns:r="http://schemas.openxmlformats.org/officeDocument/2006/relationships" r:id="rId1"/>
          </a:graphicData>
        </a:graphic>
      </p:graphicFrame>
      <p:sp>
        <p:nvSpPr>
          <p:cNvPr id="8" name="Text Box 7"/>
          <p:cNvSpPr txBox="1"/>
          <p:nvPr/>
        </p:nvSpPr>
        <p:spPr>
          <a:xfrm>
            <a:off x="777875" y="1066800"/>
            <a:ext cx="5918200" cy="398780"/>
          </a:xfrm>
          <a:prstGeom prst="rect">
            <a:avLst/>
          </a:prstGeom>
          <a:noFill/>
        </p:spPr>
        <p:txBody>
          <a:bodyPr wrap="square" rtlCol="0">
            <a:spAutoFit/>
          </a:bodyPr>
          <a:p>
            <a:r>
              <a:rPr lang="en-US" sz="2000" b="1"/>
              <a:t>CHART FOR EMPLOYEE PERFORMANCE ANALYSIS:</a:t>
            </a:r>
            <a:endParaRPr lang="en-US"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066800" y="1524000"/>
            <a:ext cx="9559925" cy="4831080"/>
          </a:xfrm>
          <a:prstGeom prst="rect">
            <a:avLst/>
          </a:prstGeom>
          <a:noFill/>
        </p:spPr>
        <p:txBody>
          <a:bodyPr wrap="square" rtlCol="0">
            <a:spAutoFit/>
          </a:bodyPr>
          <a:p>
            <a:r>
              <a:rPr lang="en-US" sz="2800"/>
              <a:t>❑The conclusion of EMPLOYEE PERFORMANCE analysis is that the BPC UNIT employees are performing more than </a:t>
            </a:r>
            <a:endParaRPr lang="en-US" sz="2800"/>
          </a:p>
          <a:p>
            <a:r>
              <a:rPr lang="en-US" sz="2800"/>
              <a:t>the other employees.</a:t>
            </a:r>
            <a:endParaRPr lang="en-US" sz="2800"/>
          </a:p>
          <a:p>
            <a:r>
              <a:rPr lang="en-US" sz="2800"/>
              <a:t>❑It shows that the number of employees in the BPC UNIT job is between 40 and 69.</a:t>
            </a:r>
            <a:endParaRPr lang="en-US" sz="2800"/>
          </a:p>
          <a:p>
            <a:r>
              <a:rPr lang="en-US" sz="2800"/>
              <a:t>❑The number of employees in the MSC unit job is </a:t>
            </a:r>
            <a:endParaRPr lang="en-US" sz="2800"/>
          </a:p>
          <a:p>
            <a:r>
              <a:rPr lang="en-US" sz="2800"/>
              <a:t>between 39 and 63.</a:t>
            </a:r>
            <a:endParaRPr lang="en-US" sz="2800"/>
          </a:p>
          <a:p>
            <a:r>
              <a:rPr lang="en-US" sz="2800"/>
              <a:t>❑Lastly the number of employees in the temporary job is </a:t>
            </a:r>
            <a:endParaRPr lang="en-US" sz="2800"/>
          </a:p>
          <a:p>
            <a:r>
              <a:rPr lang="en-US" sz="2800"/>
              <a:t>48 and 56.</a:t>
            </a:r>
            <a:endParaRPr lang="en-US" sz="2800"/>
          </a:p>
          <a:p>
            <a:r>
              <a:rPr lang="en-US" sz="2800"/>
              <a:t>❑Therefore, the company may prefer BPC unit job </a:t>
            </a:r>
            <a:endParaRPr lang="en-US" sz="2800"/>
          </a:p>
          <a:p>
            <a:r>
              <a:rPr lang="en-US" sz="2800"/>
              <a:t>persons more than others to get a good outcome.</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914400" y="1676400"/>
            <a:ext cx="8121650" cy="5015865"/>
          </a:xfrm>
          <a:prstGeom prst="rect">
            <a:avLst/>
          </a:prstGeom>
          <a:noFill/>
        </p:spPr>
        <p:txBody>
          <a:bodyPr wrap="square" rtlCol="0">
            <a:spAutoFit/>
          </a:bodyPr>
          <a:p>
            <a:pPr marL="457200" indent="-457200">
              <a:buFont typeface="Wingdings" panose="05000000000000000000" charset="0"/>
              <a:buChar char="Ø"/>
            </a:pPr>
            <a:r>
              <a:rPr lang="en-US" sz="3200"/>
              <a:t>This powerpoint is about the performance analysis of the employees in a company during a particular period.</a:t>
            </a:r>
            <a:endParaRPr lang="en-US" sz="3200"/>
          </a:p>
          <a:p>
            <a:pPr marL="457200" indent="-457200">
              <a:buFont typeface="Wingdings" panose="05000000000000000000" charset="0"/>
              <a:buChar char="Ø"/>
            </a:pPr>
            <a:endParaRPr lang="en-US" sz="3200"/>
          </a:p>
          <a:p>
            <a:pPr marL="457200" indent="-457200">
              <a:buFont typeface="Wingdings" panose="05000000000000000000" charset="0"/>
              <a:buChar char="Ø"/>
            </a:pPr>
            <a:r>
              <a:rPr lang="en-US" sz="3200"/>
              <a:t>This performance analysis is used to know about the work of an employee.</a:t>
            </a:r>
            <a:endParaRPr lang="en-US" sz="3200"/>
          </a:p>
          <a:p>
            <a:pPr marL="457200" indent="-457200">
              <a:buFont typeface="Wingdings" panose="05000000000000000000" charset="0"/>
              <a:buChar char="Ø"/>
            </a:pPr>
            <a:endParaRPr lang="en-US" sz="3200"/>
          </a:p>
          <a:p>
            <a:pPr marL="457200" indent="-457200">
              <a:buFont typeface="Wingdings" panose="05000000000000000000" charset="0"/>
              <a:buChar char="Ø"/>
            </a:pPr>
            <a:r>
              <a:rPr lang="en-US" sz="3200"/>
              <a:t>By doing this we can easily identify the best employees of the company.</a:t>
            </a:r>
            <a:endParaRPr lang="en-US" sz="3200"/>
          </a:p>
          <a:p>
            <a:pPr marL="457200" indent="-457200">
              <a:buFont typeface="Wingdings" panose="05000000000000000000" charset="0"/>
              <a:buChar char="Ø"/>
            </a:pP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1828800"/>
            <a:ext cx="8437245" cy="5262245"/>
          </a:xfrm>
          <a:prstGeom prst="rect">
            <a:avLst/>
          </a:prstGeom>
          <a:noFill/>
        </p:spPr>
        <p:txBody>
          <a:bodyPr wrap="square" rtlCol="0">
            <a:spAutoFit/>
          </a:bodyPr>
          <a:lstStyle/>
          <a:p>
            <a:pPr marL="457200" indent="-457200" algn="l">
              <a:buFont typeface="Wingdings" panose="05000000000000000000" charset="0"/>
              <a:buChar char="Ø"/>
            </a:pPr>
            <a:r>
              <a:rPr lang="en-US" sz="2800" b="0" i="0" dirty="0">
                <a:solidFill>
                  <a:srgbClr val="0D0D0D"/>
                </a:solidFill>
                <a:effectLst/>
                <a:latin typeface="Times New Roman" panose="02020603050405020304" pitchFamily="18" charset="0"/>
                <a:cs typeface="Times New Roman" panose="02020603050405020304" pitchFamily="18" charset="0"/>
              </a:rPr>
              <a:t>Employee performance analysis is the process of eveluating how well employees perform their job duties and responsibilities.This involves assessing various aspects of their work,including productivity, quality and efficiency, as well as their contribution to organizational goals.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2800" b="0" i="0" dirty="0">
                <a:solidFill>
                  <a:srgbClr val="0D0D0D"/>
                </a:solidFill>
                <a:effectLst/>
                <a:latin typeface="Times New Roman" panose="02020603050405020304" pitchFamily="18" charset="0"/>
                <a:cs typeface="Times New Roman" panose="02020603050405020304" pitchFamily="18" charset="0"/>
              </a:rPr>
              <a:t>in this project the performance is analysed by using the employee’s gender,business unit, performance level, employee status, first name, last name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62000" y="1600200"/>
            <a:ext cx="6977380" cy="829945"/>
          </a:xfrm>
          <a:prstGeom prst="rect">
            <a:avLst/>
          </a:prstGeom>
          <a:noFill/>
        </p:spPr>
        <p:txBody>
          <a:bodyPr wrap="square" rtlCol="0">
            <a:spAutoFit/>
          </a:bodyPr>
          <a:p>
            <a:r>
              <a:rPr lang="en-US" sz="2400" b="1"/>
              <a:t>The end users of the employee performance analysis are:</a:t>
            </a:r>
            <a:endParaRPr lang="en-US" sz="2400" b="1"/>
          </a:p>
        </p:txBody>
      </p:sp>
      <p:sp>
        <p:nvSpPr>
          <p:cNvPr id="9" name="Text Box 8"/>
          <p:cNvSpPr txBox="1"/>
          <p:nvPr/>
        </p:nvSpPr>
        <p:spPr>
          <a:xfrm>
            <a:off x="1524000" y="2620645"/>
            <a:ext cx="6321425" cy="3969385"/>
          </a:xfrm>
          <a:prstGeom prst="rect">
            <a:avLst/>
          </a:prstGeom>
          <a:noFill/>
        </p:spPr>
        <p:txBody>
          <a:bodyPr wrap="square" rtlCol="0">
            <a:spAutoFit/>
          </a:bodyPr>
          <a:p>
            <a:pPr marL="285750" indent="-285750">
              <a:buFont typeface="Wingdings" panose="05000000000000000000" charset="0"/>
              <a:buChar char="Ø"/>
            </a:pPr>
            <a:r>
              <a:rPr lang="en-US" sz="2800"/>
              <a:t>Employee</a:t>
            </a:r>
            <a:endParaRPr lang="en-US" sz="2800"/>
          </a:p>
          <a:p>
            <a:pPr marL="285750" indent="-285750">
              <a:buFont typeface="Wingdings" panose="05000000000000000000" charset="0"/>
              <a:buChar char="Ø"/>
            </a:pPr>
            <a:r>
              <a:rPr lang="en-US" sz="2800"/>
              <a:t>Manager</a:t>
            </a:r>
            <a:endParaRPr lang="en-US" sz="2800"/>
          </a:p>
          <a:p>
            <a:pPr marL="285750" indent="-285750">
              <a:buFont typeface="Wingdings" panose="05000000000000000000" charset="0"/>
              <a:buChar char="Ø"/>
            </a:pPr>
            <a:r>
              <a:rPr lang="en-US" sz="2800"/>
              <a:t>Supervisor</a:t>
            </a:r>
            <a:endParaRPr lang="en-US" sz="2800"/>
          </a:p>
          <a:p>
            <a:pPr marL="285750" indent="-285750">
              <a:buFont typeface="Wingdings" panose="05000000000000000000" charset="0"/>
              <a:buChar char="Ø"/>
            </a:pPr>
            <a:r>
              <a:rPr lang="en-US" sz="2800"/>
              <a:t>Financial analyst</a:t>
            </a:r>
            <a:endParaRPr lang="en-US" sz="2800"/>
          </a:p>
          <a:p>
            <a:pPr marL="285750" indent="-285750">
              <a:buFont typeface="Wingdings" panose="05000000000000000000" charset="0"/>
              <a:buChar char="Ø"/>
            </a:pPr>
            <a:r>
              <a:rPr lang="en-US" sz="2800"/>
              <a:t>Employer</a:t>
            </a:r>
            <a:endParaRPr lang="en-US" sz="2800"/>
          </a:p>
          <a:p>
            <a:pPr marL="285750" indent="-285750">
              <a:buFont typeface="Wingdings" panose="05000000000000000000" charset="0"/>
              <a:buChar char="Ø"/>
            </a:pPr>
            <a:r>
              <a:rPr lang="en-US" sz="2800"/>
              <a:t>HR</a:t>
            </a:r>
            <a:endParaRPr lang="en-US" sz="2800"/>
          </a:p>
          <a:p>
            <a:pPr marL="285750" indent="-285750">
              <a:buFont typeface="Wingdings" panose="05000000000000000000" charset="0"/>
              <a:buChar char="Ø"/>
            </a:pPr>
            <a:r>
              <a:rPr lang="en-US" sz="2800"/>
              <a:t>Executives</a:t>
            </a:r>
            <a:endParaRPr lang="en-US" sz="2800"/>
          </a:p>
          <a:p>
            <a:pPr marL="285750" indent="-285750">
              <a:buFont typeface="Wingdings" panose="05000000000000000000" charset="0"/>
              <a:buChar char="Ø"/>
            </a:pPr>
            <a:r>
              <a:rPr lang="en-US" sz="2800"/>
              <a:t>Senior leadeship</a:t>
            </a:r>
            <a:endParaRPr lang="en-US" sz="2800"/>
          </a:p>
          <a:p>
            <a:pPr marL="285750" indent="-285750">
              <a:buFont typeface="Wingdings" panose="05000000000000000000" charset="0"/>
              <a:buChar char="Ø"/>
            </a:pPr>
            <a:r>
              <a:rPr lang="en-US" sz="2800"/>
              <a:t>Training and development teams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19400" y="1433195"/>
            <a:ext cx="4064000" cy="398780"/>
          </a:xfrm>
          <a:prstGeom prst="rect">
            <a:avLst/>
          </a:prstGeom>
          <a:noFill/>
        </p:spPr>
        <p:txBody>
          <a:bodyPr wrap="square" rtlCol="0">
            <a:spAutoFit/>
          </a:bodyPr>
          <a:p>
            <a:r>
              <a:rPr lang="en-US" sz="2000" b="1"/>
              <a:t>USED FORMULAS AND TECHNIQUES:</a:t>
            </a:r>
            <a:endParaRPr lang="en-US" sz="2000" b="1"/>
          </a:p>
        </p:txBody>
      </p:sp>
      <p:sp>
        <p:nvSpPr>
          <p:cNvPr id="11" name="Text Box 10"/>
          <p:cNvSpPr txBox="1"/>
          <p:nvPr/>
        </p:nvSpPr>
        <p:spPr>
          <a:xfrm>
            <a:off x="3200400" y="1903730"/>
            <a:ext cx="6096000" cy="5015865"/>
          </a:xfrm>
          <a:prstGeom prst="rect">
            <a:avLst/>
          </a:prstGeom>
          <a:noFill/>
        </p:spPr>
        <p:txBody>
          <a:bodyPr wrap="square" rtlCol="0">
            <a:spAutoFit/>
          </a:bodyPr>
          <a:p>
            <a:pPr marL="457200" indent="-457200">
              <a:buFont typeface="Wingdings" panose="05000000000000000000" charset="0"/>
              <a:buChar char="Ø"/>
            </a:pPr>
            <a:r>
              <a:rPr lang="en-US" sz="3200">
                <a:sym typeface="+mn-ea"/>
              </a:rPr>
              <a:t>Conditional formatting to find the blank cells.</a:t>
            </a:r>
            <a:endParaRPr lang="en-US" sz="3200"/>
          </a:p>
          <a:p>
            <a:pPr marL="457200" indent="-457200">
              <a:buFont typeface="Wingdings" panose="05000000000000000000" charset="0"/>
              <a:buChar char="Ø"/>
            </a:pPr>
            <a:r>
              <a:rPr lang="en-US" sz="3200">
                <a:sym typeface="+mn-ea"/>
              </a:rPr>
              <a:t>Filter option to eliminate the blank cells in the columns.</a:t>
            </a:r>
            <a:endParaRPr lang="en-US" sz="3200"/>
          </a:p>
          <a:p>
            <a:pPr marL="457200" indent="-457200">
              <a:buFont typeface="Wingdings" panose="05000000000000000000" charset="0"/>
              <a:buChar char="Ø"/>
            </a:pPr>
            <a:r>
              <a:rPr lang="en-US" sz="3200">
                <a:sym typeface="+mn-ea"/>
              </a:rPr>
              <a:t>IFS formula to convert the performance rating to text.</a:t>
            </a:r>
            <a:endParaRPr lang="en-US" sz="3200"/>
          </a:p>
          <a:p>
            <a:pPr marL="457200" indent="-457200">
              <a:buFont typeface="Wingdings" panose="05000000000000000000" charset="0"/>
              <a:buChar char="Ø"/>
            </a:pPr>
            <a:r>
              <a:rPr lang="en-US" sz="3200">
                <a:sym typeface="+mn-ea"/>
              </a:rPr>
              <a:t>Pivot table to make a summary about the project.</a:t>
            </a:r>
            <a:endParaRPr lang="en-US" sz="3200"/>
          </a:p>
          <a:p>
            <a:pPr marL="457200" indent="-457200">
              <a:buFont typeface="Wingdings" panose="05000000000000000000" charset="0"/>
              <a:buChar char="Ø"/>
            </a:pPr>
            <a:r>
              <a:rPr lang="en-US" sz="3200">
                <a:sym typeface="+mn-ea"/>
              </a:rPr>
              <a:t>Chart visualisation for easy understanding of the analysis.</a:t>
            </a: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55015" y="1143635"/>
            <a:ext cx="4064000" cy="398780"/>
          </a:xfrm>
          <a:prstGeom prst="rect">
            <a:avLst/>
          </a:prstGeom>
          <a:noFill/>
        </p:spPr>
        <p:txBody>
          <a:bodyPr wrap="square" rtlCol="0">
            <a:spAutoFit/>
          </a:bodyPr>
          <a:p>
            <a:r>
              <a:rPr lang="en-US" sz="2000" b="1"/>
              <a:t>DETAILS OF THE DATASET:</a:t>
            </a:r>
            <a:endParaRPr lang="en-US" sz="2000" b="1"/>
          </a:p>
        </p:txBody>
      </p:sp>
      <p:sp>
        <p:nvSpPr>
          <p:cNvPr id="4" name="Text Box 3"/>
          <p:cNvSpPr txBox="1"/>
          <p:nvPr/>
        </p:nvSpPr>
        <p:spPr>
          <a:xfrm>
            <a:off x="1219200" y="1828800"/>
            <a:ext cx="7211060" cy="4399915"/>
          </a:xfrm>
          <a:prstGeom prst="rect">
            <a:avLst/>
          </a:prstGeom>
          <a:noFill/>
        </p:spPr>
        <p:txBody>
          <a:bodyPr wrap="square" rtlCol="0">
            <a:spAutoFit/>
          </a:bodyPr>
          <a:p>
            <a:pPr marL="457200" indent="-457200">
              <a:buFont typeface="Wingdings" panose="05000000000000000000" charset="0"/>
              <a:buChar char="Ø"/>
            </a:pPr>
            <a:r>
              <a:rPr lang="en-US" sz="2800"/>
              <a:t>Downloaded the dataset from the Edunet student dashboard.</a:t>
            </a:r>
            <a:endParaRPr lang="en-US" sz="2800"/>
          </a:p>
          <a:p>
            <a:pPr marL="457200" indent="-457200">
              <a:buFont typeface="Wingdings" panose="05000000000000000000" charset="0"/>
              <a:buChar char="Ø"/>
            </a:pPr>
            <a:r>
              <a:rPr lang="en-US" sz="2800"/>
              <a:t>It contains totally  26 features.</a:t>
            </a:r>
            <a:endParaRPr lang="en-US" sz="2800"/>
          </a:p>
          <a:p>
            <a:pPr marL="457200" indent="-457200">
              <a:buFont typeface="Wingdings" panose="05000000000000000000" charset="0"/>
              <a:buChar char="Ø"/>
            </a:pPr>
            <a:r>
              <a:rPr lang="en-US" sz="2800"/>
              <a:t>In this project I have selected 9 features to analyse the performance.</a:t>
            </a:r>
            <a:endParaRPr lang="en-US" sz="2800"/>
          </a:p>
          <a:p>
            <a:pPr marL="457200" indent="-457200">
              <a:buFont typeface="Wingdings" panose="05000000000000000000" charset="0"/>
              <a:buChar char="Ø"/>
            </a:pPr>
            <a:r>
              <a:rPr lang="en-US" sz="2800"/>
              <a:t>Employee ID and the current emoloyee rating are in numerical values.</a:t>
            </a:r>
            <a:endParaRPr lang="en-US" sz="2800"/>
          </a:p>
          <a:p>
            <a:pPr marL="457200" indent="-457200">
              <a:buFont typeface="Wingdings" panose="05000000000000000000" charset="0"/>
              <a:buChar char="Ø"/>
            </a:pPr>
            <a:r>
              <a:rPr lang="en-US" sz="2800"/>
              <a:t>I have added one more feature called  performance level to convert the rating into text by formula. </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219200" y="1524123"/>
            <a:ext cx="8534018" cy="2245360"/>
          </a:xfrm>
          <a:prstGeom prst="rect">
            <a:avLst/>
          </a:prstGeom>
          <a:noFill/>
        </p:spPr>
        <p:txBody>
          <a:bodyPr wrap="square" rtlCol="0">
            <a:spAutoFit/>
          </a:bodyPr>
          <a:lstStyle/>
          <a:p>
            <a:pPr marL="457200" indent="-457200" algn="l">
              <a:buFont typeface="Wingdings" panose="05000000000000000000" charset="0"/>
              <a:buChar char="o"/>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the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rPr>
              <a:t> =IFS(Z8&gt;=5,”OUTSTANDING”,Z8&gt;=4,”VERY GOOD”,Z8&gt;=3,”GOOD”,TRUE,”LOW”)</a:t>
            </a:r>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p:txBody>
      </p:sp>
      <p:sp>
        <p:nvSpPr>
          <p:cNvPr id="10" name="Text Box 9"/>
          <p:cNvSpPr txBox="1"/>
          <p:nvPr/>
        </p:nvSpPr>
        <p:spPr>
          <a:xfrm>
            <a:off x="2362200" y="3657600"/>
            <a:ext cx="9758680" cy="953135"/>
          </a:xfrm>
          <a:prstGeom prst="rect">
            <a:avLst/>
          </a:prstGeom>
          <a:noFill/>
        </p:spPr>
        <p:txBody>
          <a:bodyPr wrap="square" rtlCol="0">
            <a:spAutoFit/>
          </a:bodyPr>
          <a:p>
            <a:pPr marL="457200" indent="-457200">
              <a:buFont typeface="Wingdings" panose="05000000000000000000" charset="0"/>
              <a:buChar char="q"/>
            </a:pPr>
            <a:r>
              <a:rPr lang="en-US" sz="2800"/>
              <a:t>The second part is about the pivot table used in the excel to easily identify the performance based on the business unit:</a:t>
            </a:r>
            <a:endParaRPr lang="en-US" sz="2800"/>
          </a:p>
        </p:txBody>
      </p:sp>
      <p:graphicFrame>
        <p:nvGraphicFramePr>
          <p:cNvPr id="11" name="Table 10"/>
          <p:cNvGraphicFramePr/>
          <p:nvPr>
            <p:custDataLst>
              <p:tags r:id="rId2"/>
            </p:custDataLst>
          </p:nvPr>
        </p:nvGraphicFramePr>
        <p:xfrm>
          <a:off x="3505200" y="4606925"/>
          <a:ext cx="8446770" cy="2193925"/>
        </p:xfrm>
        <a:graphic>
          <a:graphicData uri="http://schemas.openxmlformats.org/drawingml/2006/table">
            <a:tbl>
              <a:tblPr/>
              <a:tblGrid>
                <a:gridCol w="1840230"/>
                <a:gridCol w="613410"/>
                <a:gridCol w="613410"/>
                <a:gridCol w="614045"/>
                <a:gridCol w="613410"/>
                <a:gridCol w="613410"/>
                <a:gridCol w="613410"/>
                <a:gridCol w="613410"/>
                <a:gridCol w="613410"/>
                <a:gridCol w="613410"/>
                <a:gridCol w="613410"/>
                <a:gridCol w="471805"/>
              </a:tblGrid>
              <a:tr h="325120">
                <a:tc>
                  <a:txBody>
                    <a:bodyPr/>
                    <a:p>
                      <a:pPr marL="9525" indent="0" algn="l" fontAlgn="ctr"/>
                      <a:r>
                        <a:rPr sz="900" b="1" i="0">
                          <a:solidFill>
                            <a:srgbClr val="000000"/>
                          </a:solidFill>
                          <a:latin typeface="Calibri" panose="020F0502020204030204"/>
                          <a:ea typeface="Calibri" panose="020F0502020204030204"/>
                        </a:rPr>
                        <a:t>GenderCode</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(ALL)</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r>
              <a:tr h="241935">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r>
              <a:tr h="329565">
                <a:tc>
                  <a:txBody>
                    <a:bodyPr/>
                    <a:p>
                      <a:pPr marL="9525" indent="0" algn="l" fontAlgn="ctr"/>
                      <a:r>
                        <a:rPr sz="900" b="1" i="0">
                          <a:solidFill>
                            <a:srgbClr val="000000"/>
                          </a:solidFill>
                          <a:latin typeface="Calibri" panose="020F0502020204030204"/>
                          <a:ea typeface="Calibri" panose="020F0502020204030204"/>
                        </a:rPr>
                        <a:t>Count of PERFORMANCE LEVEL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BusinessUnit</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r>
              <a:tr h="329565">
                <a:tc>
                  <a:txBody>
                    <a:bodyPr/>
                    <a:p>
                      <a:pPr marL="9525" indent="0" algn="l" fontAlgn="ctr"/>
                      <a:r>
                        <a:rPr sz="900" b="1" i="0">
                          <a:solidFill>
                            <a:srgbClr val="000000"/>
                          </a:solidFill>
                          <a:latin typeface="Calibri" panose="020F0502020204030204"/>
                          <a:ea typeface="Calibri" panose="020F0502020204030204"/>
                        </a:rPr>
                        <a:t>EmployeeClassificationType</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BPC</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CCDR</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EW</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MSC</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NEL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PL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PYZ</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SVG</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TNS</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WBL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Grand Total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r>
              <a:tr h="241935">
                <a:tc>
                  <a:txBody>
                    <a:bodyPr/>
                    <a:p>
                      <a:pPr marL="9525" indent="0" algn="l" fontAlgn="ctr"/>
                      <a:r>
                        <a:rPr sz="900" b="0" i="0">
                          <a:solidFill>
                            <a:srgbClr val="000000"/>
                          </a:solidFill>
                          <a:latin typeface="Calibri" panose="020F0502020204030204"/>
                          <a:ea typeface="Calibri" panose="020F0502020204030204"/>
                        </a:rPr>
                        <a:t>Full-Time</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41</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39</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56</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52</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48</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504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r>
              <a:tr h="241935">
                <a:tc>
                  <a:txBody>
                    <a:bodyPr/>
                    <a:p>
                      <a:pPr marL="9525" indent="0" algn="l" fontAlgn="ctr"/>
                      <a:r>
                        <a:rPr sz="900" b="0" i="0">
                          <a:solidFill>
                            <a:srgbClr val="000000"/>
                          </a:solidFill>
                          <a:latin typeface="Calibri" panose="020F0502020204030204"/>
                          <a:ea typeface="Calibri" panose="020F0502020204030204"/>
                        </a:rPr>
                        <a:t>Part-Time</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53</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55</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51</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48</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49</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477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r>
              <a:tr h="241935">
                <a:tc>
                  <a:txBody>
                    <a:bodyPr/>
                    <a:p>
                      <a:pPr marL="9525" indent="0" algn="l" fontAlgn="ctr"/>
                      <a:r>
                        <a:rPr sz="900" b="0" i="0">
                          <a:solidFill>
                            <a:srgbClr val="000000"/>
                          </a:solidFill>
                          <a:latin typeface="Calibri" panose="020F0502020204030204"/>
                          <a:ea typeface="Calibri" panose="020F0502020204030204"/>
                        </a:rPr>
                        <a:t>Temporary</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69</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63</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46</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56</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63</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49</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61</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552</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r>
              <a:tr h="241935">
                <a:tc>
                  <a:txBody>
                    <a:bodyPr/>
                    <a:p>
                      <a:pPr marL="9525" indent="0" algn="l" fontAlgn="ctr"/>
                      <a:r>
                        <a:rPr sz="900" b="1" i="0">
                          <a:solidFill>
                            <a:srgbClr val="000000"/>
                          </a:solidFill>
                          <a:latin typeface="Calibri" panose="020F0502020204030204"/>
                          <a:ea typeface="Calibri" panose="020F0502020204030204"/>
                        </a:rPr>
                        <a:t>Grand Total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150</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145</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154</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157</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154</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143</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157</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167</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150</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156</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1533</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r>
            </a:tbl>
          </a:graphicData>
        </a:graphic>
      </p:graphicFrame>
    </p:spTree>
  </p:cSld>
  <p:clrMapOvr>
    <a:masterClrMapping/>
  </p:clrMapOvr>
</p:sld>
</file>

<file path=ppt/tags/tag1.xml><?xml version="1.0" encoding="utf-8"?>
<p:tagLst xmlns:p="http://schemas.openxmlformats.org/presentationml/2006/main">
  <p:tag name="TABLE_ENDDRAG_ORIGIN_RECT" val="665*152"/>
  <p:tag name="TABLE_ENDDRAG_RECT" val="36*366*665*1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3908</Words>
  <Application>WPS Presentation</Application>
  <PresentationFormat>Widescreen</PresentationFormat>
  <Paragraphs>271</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Wingdings</vt:lpstr>
      <vt:lpstr>Calibri</vt:lpstr>
      <vt:lpstr>Microsoft YaHei</vt:lpstr>
      <vt:lpstr>Arial Unicode MS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Aravindha Kumaar</cp:lastModifiedBy>
  <cp:revision>14</cp:revision>
  <dcterms:created xsi:type="dcterms:W3CDTF">2024-03-29T15:07:00Z</dcterms:created>
  <dcterms:modified xsi:type="dcterms:W3CDTF">2024-09-10T08:46:56Z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263B0161024D4E0AAA1550DF11DCACC6_13</vt:lpwstr>
  </property>
  <property fmtid="{D5CDD505-2E9C-101B-9397-08002B2CF9AE}" pid="5" name="KSOProductBuildVer">
    <vt:lpwstr>1033-12.2.0.18199</vt:lpwstr>
  </property>
</Properties>
</file>