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9" d="100"/>
          <a:sy n="109" d="100"/>
        </p:scale>
        <p:origin x="636" y="10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0"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4"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5"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6"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8"/>
        <p:cNvGrpSpPr/>
        <p:nvPr/>
      </p:nvGrpSpPr>
      <p:grpSpPr>
        <a:xfrm>
          <a:off x="0" y="0"/>
          <a:ext cx="0" cy="0"/>
          <a:chOff x="0" y="0"/>
          <a:chExt cx="0" cy="0"/>
        </a:xfrm>
      </p:grpSpPr>
      <p:sp>
        <p:nvSpPr>
          <p:cNvPr id="1048703" name="Google Shape;189;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0;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97"/>
        <p:cNvGrpSpPr/>
        <p:nvPr/>
      </p:nvGrpSpPr>
      <p:grpSpPr>
        <a:xfrm>
          <a:off x="0" y="0"/>
          <a:ext cx="0" cy="0"/>
          <a:chOff x="0" y="0"/>
          <a:chExt cx="0" cy="0"/>
        </a:xfrm>
      </p:grpSpPr>
      <p:sp>
        <p:nvSpPr>
          <p:cNvPr id="1048710" name="Google Shape;198;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199;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208"/>
        <p:cNvGrpSpPr/>
        <p:nvPr/>
      </p:nvGrpSpPr>
      <p:grpSpPr>
        <a:xfrm>
          <a:off x="0" y="0"/>
          <a:ext cx="0" cy="0"/>
          <a:chOff x="0" y="0"/>
          <a:chExt cx="0" cy="0"/>
        </a:xfrm>
      </p:grpSpPr>
      <p:sp>
        <p:nvSpPr>
          <p:cNvPr id="1048714" name="Google Shape;209;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0;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9"/>
        <p:cNvGrpSpPr/>
        <p:nvPr/>
      </p:nvGrpSpPr>
      <p:grpSpPr>
        <a:xfrm>
          <a:off x="0" y="0"/>
          <a:ext cx="0" cy="0"/>
          <a:chOff x="0" y="0"/>
          <a:chExt cx="0" cy="0"/>
        </a:xfrm>
      </p:grpSpPr>
      <p:sp>
        <p:nvSpPr>
          <p:cNvPr id="1048628" name="Google Shape;70;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9" name="Google Shape;71;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4"/>
        <p:cNvGrpSpPr/>
        <p:nvPr/>
      </p:nvGrpSpPr>
      <p:grpSpPr>
        <a:xfrm>
          <a:off x="0" y="0"/>
          <a:ext cx="0" cy="0"/>
          <a:chOff x="0" y="0"/>
          <a:chExt cx="0" cy="0"/>
        </a:xfrm>
      </p:grpSpPr>
      <p:sp>
        <p:nvSpPr>
          <p:cNvPr id="1048647" name="Google Shape;95;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8" name="Google Shape;96;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20"/>
        <p:cNvGrpSpPr/>
        <p:nvPr/>
      </p:nvGrpSpPr>
      <p:grpSpPr>
        <a:xfrm>
          <a:off x="0" y="0"/>
          <a:ext cx="0" cy="0"/>
          <a:chOff x="0" y="0"/>
          <a:chExt cx="0" cy="0"/>
        </a:xfrm>
      </p:grpSpPr>
      <p:sp>
        <p:nvSpPr>
          <p:cNvPr id="1048655" name="Google Shape;121;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2;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3"/>
        <p:cNvGrpSpPr/>
        <p:nvPr/>
      </p:nvGrpSpPr>
      <p:grpSpPr>
        <a:xfrm>
          <a:off x="0" y="0"/>
          <a:ext cx="0" cy="0"/>
          <a:chOff x="0" y="0"/>
          <a:chExt cx="0" cy="0"/>
        </a:xfrm>
      </p:grpSpPr>
      <p:sp>
        <p:nvSpPr>
          <p:cNvPr id="1048665" name="Google Shape;134;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6" name="Google Shape;135;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6"/>
        <p:cNvGrpSpPr/>
        <p:nvPr/>
      </p:nvGrpSpPr>
      <p:grpSpPr>
        <a:xfrm>
          <a:off x="0" y="0"/>
          <a:ext cx="0" cy="0"/>
          <a:chOff x="0" y="0"/>
          <a:chExt cx="0" cy="0"/>
        </a:xfrm>
      </p:grpSpPr>
      <p:sp>
        <p:nvSpPr>
          <p:cNvPr id="1048674" name="Google Shape;147;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5" name="Google Shape;148;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8"/>
        <p:cNvGrpSpPr/>
        <p:nvPr/>
      </p:nvGrpSpPr>
      <p:grpSpPr>
        <a:xfrm>
          <a:off x="0" y="0"/>
          <a:ext cx="0" cy="0"/>
          <a:chOff x="0" y="0"/>
          <a:chExt cx="0" cy="0"/>
        </a:xfrm>
      </p:grpSpPr>
      <p:sp>
        <p:nvSpPr>
          <p:cNvPr id="1048682" name="Google Shape;159;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3" name="Google Shape;160;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9"/>
        <p:cNvGrpSpPr/>
        <p:nvPr/>
      </p:nvGrpSpPr>
      <p:grpSpPr>
        <a:xfrm>
          <a:off x="0" y="0"/>
          <a:ext cx="0" cy="0"/>
          <a:chOff x="0" y="0"/>
          <a:chExt cx="0" cy="0"/>
        </a:xfrm>
      </p:grpSpPr>
      <p:sp>
        <p:nvSpPr>
          <p:cNvPr id="1048687" name="Google Shape;170;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1;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6"/>
        <p:cNvGrpSpPr/>
        <p:nvPr/>
      </p:nvGrpSpPr>
      <p:grpSpPr>
        <a:xfrm>
          <a:off x="0" y="0"/>
          <a:ext cx="0" cy="0"/>
          <a:chOff x="0" y="0"/>
          <a:chExt cx="0" cy="0"/>
        </a:xfrm>
      </p:grpSpPr>
      <p:sp>
        <p:nvSpPr>
          <p:cNvPr id="1048696" name="Google Shape;177;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78;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14"/>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14"/>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1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1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1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7" name="Google Shape;32;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8" name="Google Shape;33;p1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4;p1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0" name="Google Shape;35;p1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7" name="Shape 36"/>
        <p:cNvGrpSpPr/>
        <p:nvPr/>
      </p:nvGrpSpPr>
      <p:grpSpPr>
        <a:xfrm>
          <a:off x="0" y="0"/>
          <a:ext cx="0" cy="0"/>
          <a:chOff x="0" y="0"/>
          <a:chExt cx="0" cy="0"/>
        </a:xfrm>
      </p:grpSpPr>
      <p:sp>
        <p:nvSpPr>
          <p:cNvPr id="1048716" name="Google Shape;37;p16"/>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16"/>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1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1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1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68" name="Shape 42"/>
        <p:cNvGrpSpPr/>
        <p:nvPr/>
      </p:nvGrpSpPr>
      <p:grpSpPr>
        <a:xfrm>
          <a:off x="0" y="0"/>
          <a:ext cx="0" cy="0"/>
          <a:chOff x="0" y="0"/>
          <a:chExt cx="0" cy="0"/>
        </a:xfrm>
      </p:grpSpPr>
      <p:sp>
        <p:nvSpPr>
          <p:cNvPr id="1048721" name="Google Shape;43;p17"/>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17"/>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17"/>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17"/>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17"/>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17"/>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69" name="Shape 49"/>
        <p:cNvGrpSpPr/>
        <p:nvPr/>
      </p:nvGrpSpPr>
      <p:grpSpPr>
        <a:xfrm>
          <a:off x="0" y="0"/>
          <a:ext cx="0" cy="0"/>
          <a:chOff x="0" y="0"/>
          <a:chExt cx="0" cy="0"/>
        </a:xfrm>
      </p:grpSpPr>
      <p:sp>
        <p:nvSpPr>
          <p:cNvPr id="1048727" name="Google Shape;50;p18"/>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18"/>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18"/>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Shape 9"/>
        <p:cNvGrpSpPr/>
        <p:nvPr/>
      </p:nvGrpSpPr>
      <p:grpSpPr>
        <a:xfrm>
          <a:off x="0" y="0"/>
          <a:ext cx="0" cy="0"/>
          <a:chOff x="0" y="0"/>
          <a:chExt cx="0" cy="0"/>
        </a:xfrm>
      </p:grpSpPr>
      <p:sp>
        <p:nvSpPr>
          <p:cNvPr id="1048576" name="Google Shape;10;p13"/>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3"/>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3"/>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3"/>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3"/>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3"/>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3"/>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3"/>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3"/>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3"/>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3"/>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2.xml"/><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1070"/>
        <p:cNvGrpSpPr/>
        <p:nvPr/>
      </p:nvGrpSpPr>
      <p:grpSpPr>
        <a:xfrm>
          <a:off x="0" y="0"/>
          <a:ext cx="0" cy="0"/>
          <a:chOff x="0" y="0"/>
          <a:chExt cx="0" cy="0"/>
        </a:xfrm>
      </p:grpSpPr>
      <p:grpSp>
        <p:nvGrpSpPr>
          <p:cNvPr id="20" name="Google Shape;1071;p1"/>
          <p:cNvGrpSpPr/>
          <p:nvPr/>
        </p:nvGrpSpPr>
        <p:grpSpPr>
          <a:xfrm>
            <a:off x="876299" y="990600"/>
            <a:ext cx="1743075" cy="1333500"/>
            <a:chOff x="742950" y="1104900"/>
            <a:chExt cx="1743075" cy="1333500"/>
          </a:xfrm>
        </p:grpSpPr>
        <p:sp>
          <p:nvSpPr>
            <p:cNvPr id="1048596" name="Google Shape;1072;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Calibri"/>
                <a:ea typeface="Calibri"/>
                <a:cs typeface="Calibri"/>
                <a:sym typeface="Calibri"/>
              </a:endParaRPr>
            </a:p>
          </p:txBody>
        </p:sp>
        <p:sp>
          <p:nvSpPr>
            <p:cNvPr id="1048597" name="Google Shape;1073;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Calibri"/>
                <a:ea typeface="Calibri"/>
                <a:cs typeface="Calibri"/>
                <a:sym typeface="Calibri"/>
              </a:endParaRPr>
            </a:p>
          </p:txBody>
        </p:sp>
      </p:grpSp>
      <p:sp>
        <p:nvSpPr>
          <p:cNvPr id="1048598" name="Google Shape;1074;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Calibri"/>
              <a:ea typeface="Calibri"/>
              <a:cs typeface="Calibri"/>
              <a:sym typeface="Calibri"/>
            </a:endParaRPr>
          </a:p>
        </p:txBody>
      </p:sp>
      <p:sp>
        <p:nvSpPr>
          <p:cNvPr id="1048599" name="Google Shape;1075;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Calibri"/>
              <a:ea typeface="Calibri"/>
              <a:cs typeface="Calibri"/>
              <a:sym typeface="Calibri"/>
            </a:endParaRPr>
          </a:p>
        </p:txBody>
      </p:sp>
      <p:sp>
        <p:nvSpPr>
          <p:cNvPr id="1048600" name="Google Shape;1076;p1"/>
          <p:cNvSpPr txBox="1">
            <a:spLocks noGrp="1"/>
          </p:cNvSpPr>
          <p:nvPr>
            <p:ph type="ctrTitle"/>
          </p:nvPr>
        </p:nvSpPr>
        <p:spPr>
          <a:xfrm>
            <a:off x="-728232" y="107740"/>
            <a:ext cx="9872100" cy="1001400"/>
          </a:xfrm>
          <a:prstGeom prst="rect"/>
          <a:noFill/>
          <a:ln>
            <a:noFill/>
          </a:ln>
        </p:spPr>
        <p:txBody>
          <a:bodyPr anchor="t" anchorCtr="0" bIns="0" lIns="0" rIns="0" spcFirstLastPara="1" tIns="16500" wrap="square">
            <a:spAutoFit/>
          </a:bodyPr>
          <a:p>
            <a:pPr algn="ctr" indent="0" lvl="0" marL="3213735" rtl="0">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r>
              <a:rPr b="1" i="0" lang="en-US">
                <a:solidFill>
                  <a:srgbClr val="0F0F0F"/>
                </a:solidFill>
                <a:latin typeface="Roboto"/>
                <a:ea typeface="Roboto"/>
                <a:cs typeface="Roboto"/>
                <a:sym typeface="Roboto"/>
              </a:rPr>
              <a:t/>
            </a:r>
            <a:br>
              <a:rPr b="1" i="0" lang="en-US">
                <a:solidFill>
                  <a:srgbClr val="0F0F0F"/>
                </a:solidFill>
                <a:latin typeface="Roboto"/>
                <a:ea typeface="Roboto"/>
                <a:cs typeface="Roboto"/>
                <a:sym typeface="Roboto"/>
              </a:rPr>
            </a:br>
          </a:p>
        </p:txBody>
      </p:sp>
      <p:pic>
        <p:nvPicPr>
          <p:cNvPr id="2097152" name="Google Shape;1077;p1"/>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1078;p1"/>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1</a:t>
            </a:fld>
          </a:p>
        </p:txBody>
      </p:sp>
      <p:sp>
        <p:nvSpPr>
          <p:cNvPr id="1048602" name="Google Shape;1079;p1"/>
          <p:cNvSpPr txBox="1"/>
          <p:nvPr/>
        </p:nvSpPr>
        <p:spPr>
          <a:xfrm>
            <a:off x="0" y="2718569"/>
            <a:ext cx="12192000" cy="4638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000000"/>
              </a:solidFill>
              <a:latin typeface="Calibri"/>
              <a:ea typeface="Calibri"/>
              <a:cs typeface="Calibri"/>
              <a:sym typeface="Calibri"/>
            </a:endParaRPr>
          </a:p>
        </p:txBody>
      </p:sp>
      <p:sp>
        <p:nvSpPr>
          <p:cNvPr id="1048603" name="Google Shape;1080;p1"/>
          <p:cNvSpPr txBox="1"/>
          <p:nvPr/>
        </p:nvSpPr>
        <p:spPr>
          <a:xfrm>
            <a:off x="110836" y="2718569"/>
            <a:ext cx="12192000" cy="12496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1800" i="0" lang="en-US" strike="noStrike" u="none">
                <a:solidFill>
                  <a:srgbClr val="000000"/>
                </a:solidFill>
                <a:latin typeface="Calibri"/>
                <a:ea typeface="Calibri"/>
                <a:cs typeface="Calibri"/>
                <a:sym typeface="Calibri"/>
              </a:rPr>
              <a:t>STUDENT NAME:</a:t>
            </a:r>
            <a:r>
              <a:rPr dirty="0" sz="1800" lang="en-US">
                <a:latin typeface="Calibri"/>
                <a:ea typeface="Calibri"/>
                <a:cs typeface="Calibri"/>
                <a:sym typeface="Calibri"/>
              </a:rPr>
              <a:t> </a:t>
            </a:r>
            <a:r>
              <a:rPr dirty="0" sz="1800" lang="en-US" smtClean="0">
                <a:latin typeface="Calibri"/>
                <a:ea typeface="Calibri"/>
                <a:cs typeface="Calibri"/>
                <a:sym typeface="Calibri"/>
              </a:rPr>
              <a:t>A</a:t>
            </a:r>
            <a:r>
              <a:rPr dirty="0" sz="1800" lang="en-US" smtClean="0">
                <a:latin typeface="Calibri"/>
                <a:ea typeface="Calibri"/>
                <a:cs typeface="Calibri"/>
                <a:sym typeface="Calibri"/>
              </a:rPr>
              <a:t>m</a:t>
            </a:r>
            <a:r>
              <a:rPr dirty="0" sz="1800" lang="en-US" smtClean="0">
                <a:latin typeface="Calibri"/>
                <a:ea typeface="Calibri"/>
                <a:cs typeface="Calibri"/>
                <a:sym typeface="Calibri"/>
              </a:rPr>
              <a:t>i</a:t>
            </a:r>
            <a:r>
              <a:rPr dirty="0" sz="1800" lang="en-US" smtClean="0">
                <a:latin typeface="Calibri"/>
                <a:ea typeface="Calibri"/>
                <a:cs typeface="Calibri"/>
                <a:sym typeface="Calibri"/>
              </a:rPr>
              <a:t>n</a:t>
            </a:r>
            <a:r>
              <a:rPr dirty="0" sz="1800" lang="en-US" smtClean="0">
                <a:latin typeface="Calibri"/>
                <a:ea typeface="Calibri"/>
                <a:cs typeface="Calibri"/>
                <a:sym typeface="Calibri"/>
              </a:rPr>
              <a:t>a</a:t>
            </a:r>
            <a:r>
              <a:rPr dirty="0" sz="1800" lang="en-US" smtClean="0">
                <a:latin typeface="Calibri"/>
                <a:ea typeface="Calibri"/>
                <a:cs typeface="Calibri"/>
                <a:sym typeface="Calibri"/>
              </a:rPr>
              <a:t> </a:t>
            </a:r>
            <a:r>
              <a:rPr dirty="0" sz="1800" lang="en-US" smtClean="0">
                <a:latin typeface="Calibri"/>
                <a:ea typeface="Calibri"/>
                <a:cs typeface="Calibri"/>
                <a:sym typeface="Calibri"/>
              </a:rPr>
              <a:t>S</a:t>
            </a:r>
            <a:r>
              <a:rPr dirty="0" sz="1800" lang="en-US" smtClean="0">
                <a:latin typeface="Calibri"/>
                <a:ea typeface="Calibri"/>
                <a:cs typeface="Calibri"/>
                <a:sym typeface="Calibri"/>
              </a:rPr>
              <a:t>u</a:t>
            </a:r>
            <a:r>
              <a:rPr dirty="0" sz="1800" lang="en-US" smtClean="0">
                <a:latin typeface="Calibri"/>
                <a:ea typeface="Calibri"/>
                <a:cs typeface="Calibri"/>
                <a:sym typeface="Calibri"/>
              </a:rPr>
              <a:t>n</a:t>
            </a:r>
            <a:r>
              <a:rPr dirty="0" sz="1800" lang="en-US" smtClean="0">
                <a:latin typeface="Calibri"/>
                <a:ea typeface="Calibri"/>
                <a:cs typeface="Calibri"/>
                <a:sym typeface="Calibri"/>
              </a:rPr>
              <a:t>d</a:t>
            </a:r>
            <a:r>
              <a:rPr dirty="0" sz="1800" lang="en-US" smtClean="0">
                <a:latin typeface="Calibri"/>
                <a:ea typeface="Calibri"/>
                <a:cs typeface="Calibri"/>
                <a:sym typeface="Calibri"/>
              </a:rPr>
              <a:t>u</a:t>
            </a:r>
            <a:r>
              <a:rPr dirty="0" sz="1800" lang="en-US" smtClean="0">
                <a:latin typeface="Calibri"/>
                <a:ea typeface="Calibri"/>
                <a:cs typeface="Calibri"/>
                <a:sym typeface="Calibri"/>
              </a:rPr>
              <a:t>s</a:t>
            </a:r>
            <a:r>
              <a:rPr dirty="0" sz="1800" lang="en-US" smtClean="0">
                <a:latin typeface="Calibri"/>
                <a:ea typeface="Calibri"/>
                <a:cs typeface="Calibri"/>
                <a:sym typeface="Calibri"/>
              </a:rPr>
              <a:t>.</a:t>
            </a:r>
            <a:r>
              <a:rPr dirty="0" sz="1800" lang="en-US" smtClean="0">
                <a:latin typeface="Calibri"/>
                <a:ea typeface="Calibri"/>
                <a:cs typeface="Calibri"/>
                <a:sym typeface="Calibri"/>
              </a:rPr>
              <a:t>S</a:t>
            </a:r>
            <a:endParaRPr b="0" cap="none" dirty="0" sz="1800" i="0" strike="noStrike" u="none">
              <a:solidFill>
                <a:srgbClr val="000000"/>
              </a:solidFill>
              <a:latin typeface="Calibri"/>
              <a:ea typeface="Calibri"/>
              <a:cs typeface="Calibri"/>
              <a:sym typeface="Calibri"/>
            </a:endParaRPr>
          </a:p>
          <a:p>
            <a:pPr lvl="0">
              <a:buSzPts val="1800"/>
            </a:pPr>
            <a:r>
              <a:rPr b="0" cap="none" dirty="0" sz="1800" i="0" lang="en-US" strike="noStrike" u="none">
                <a:solidFill>
                  <a:srgbClr val="000000"/>
                </a:solidFill>
                <a:latin typeface="Calibri"/>
                <a:ea typeface="Calibri"/>
                <a:cs typeface="Calibri"/>
                <a:sym typeface="Calibri"/>
              </a:rPr>
              <a:t>REGISTER </a:t>
            </a:r>
            <a:r>
              <a:rPr b="0" cap="none" dirty="0" sz="1800" i="0" lang="en-US" strike="noStrike" u="none" smtClean="0">
                <a:solidFill>
                  <a:srgbClr val="000000"/>
                </a:solidFill>
                <a:latin typeface="Calibri"/>
                <a:ea typeface="Calibri"/>
                <a:cs typeface="Calibri"/>
                <a:sym typeface="Calibri"/>
              </a:rPr>
              <a:t>NO:3122112</a:t>
            </a:r>
            <a:r>
              <a:rPr b="0" cap="none" dirty="0" sz="1800" i="0" lang="en-US" strike="noStrike" u="none" smtClean="0">
                <a:solidFill>
                  <a:srgbClr val="000000"/>
                </a:solidFill>
                <a:latin typeface="Calibri"/>
                <a:ea typeface="Calibri"/>
                <a:cs typeface="Calibri"/>
                <a:sym typeface="Calibri"/>
              </a:rPr>
              <a:t>2</a:t>
            </a:r>
            <a:r>
              <a:rPr b="0" cap="none" dirty="0" sz="1800" i="0" lang="en-US" strike="noStrike" u="none" smtClean="0">
                <a:solidFill>
                  <a:srgbClr val="000000"/>
                </a:solidFill>
                <a:latin typeface="Calibri"/>
                <a:ea typeface="Calibri"/>
                <a:cs typeface="Calibri"/>
                <a:sym typeface="Calibri"/>
              </a:rPr>
              <a:t>3</a:t>
            </a:r>
            <a:r>
              <a:rPr dirty="0" sz="1800" lang="en-US">
                <a:latin typeface="Calibri"/>
                <a:ea typeface="Calibri"/>
                <a:cs typeface="Calibri"/>
                <a:sym typeface="Calibri"/>
              </a:rPr>
              <a:t>/</a:t>
            </a:r>
            <a:r>
              <a:rPr dirty="0" sz="1800" lang="en-US">
                <a:latin typeface="Calibri"/>
                <a:ea typeface="Calibri"/>
                <a:cs typeface="Calibri"/>
                <a:sym typeface="Calibri"/>
              </a:rPr>
              <a:t>asunm1423312211223</a:t>
            </a:r>
            <a:endParaRPr b="0" cap="none" dirty="0" sz="18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1800" i="0" lang="en-US" strike="noStrike" u="none">
                <a:solidFill>
                  <a:srgbClr val="000000"/>
                </a:solidFill>
                <a:latin typeface="Calibri"/>
                <a:ea typeface="Calibri"/>
                <a:cs typeface="Calibri"/>
                <a:sym typeface="Calibri"/>
              </a:rPr>
              <a:t>DEPARTMENT: B. COM GENERAL (COMMERCE) </a:t>
            </a:r>
            <a:endParaRPr b="0" cap="none" dirty="0" sz="18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1800" i="0" lang="en-US" strike="noStrike" u="none">
                <a:solidFill>
                  <a:srgbClr val="000000"/>
                </a:solidFill>
                <a:latin typeface="Calibri"/>
                <a:ea typeface="Calibri"/>
                <a:cs typeface="Calibri"/>
                <a:sym typeface="Calibri"/>
              </a:rPr>
              <a:t>COLLEGE:  DR.M.G.R.JANAKI OF ARTS AND SCIENCE FOR WOMEN.</a:t>
            </a:r>
            <a:endParaRPr b="0" cap="none" dirty="0" sz="1800" i="0" strike="noStrike" u="non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91"/>
        <p:cNvGrpSpPr/>
        <p:nvPr/>
      </p:nvGrpSpPr>
      <p:grpSpPr>
        <a:xfrm>
          <a:off x="0" y="0"/>
          <a:ext cx="0" cy="0"/>
          <a:chOff x="0" y="0"/>
          <a:chExt cx="0" cy="0"/>
        </a:xfrm>
      </p:grpSpPr>
      <p:sp>
        <p:nvSpPr>
          <p:cNvPr id="1048698" name="Google Shape;192;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3;p10"/>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4;p10"/>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700" name="Google Shape;195;p10"/>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dirty="0" sz="4800" lang="en-US" smtClean="0">
                <a:solidFill>
                  <a:schemeClr val="dk1"/>
                </a:solidFill>
                <a:latin typeface="Trebuchet MS"/>
                <a:ea typeface="Trebuchet MS"/>
                <a:cs typeface="Trebuchet MS"/>
                <a:sym typeface="Trebuchet MS"/>
              </a:rPr>
              <a:t>MODELLING</a:t>
            </a:r>
          </a:p>
        </p:txBody>
      </p:sp>
      <p:sp>
        <p:nvSpPr>
          <p:cNvPr id="1048701" name="Google Shape;196;p10"/>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TextBox 2"/>
          <p:cNvSpPr txBox="1"/>
          <p:nvPr/>
        </p:nvSpPr>
        <p:spPr>
          <a:xfrm>
            <a:off x="1066800" y="1149927"/>
            <a:ext cx="8286750" cy="5501640"/>
          </a:xfrm>
          <a:prstGeom prst="rect"/>
          <a:noFill/>
        </p:spPr>
        <p:txBody>
          <a:bodyPr rtlCol="0" wrap="square">
            <a:spAutoFit/>
          </a:bodyPr>
          <a:p>
            <a:r>
              <a:rPr dirty="0" sz="2000" lang="en-US" smtClean="0"/>
              <a:t>DATA COLLECTION</a:t>
            </a:r>
          </a:p>
          <a:p>
            <a:r>
              <a:rPr dirty="0" sz="1800" lang="en-US" smtClean="0"/>
              <a:t> 1) </a:t>
            </a:r>
            <a:r>
              <a:rPr dirty="0" sz="1800" lang="en-US" err="1" smtClean="0"/>
              <a:t>kaggle</a:t>
            </a:r>
            <a:r>
              <a:rPr dirty="0" sz="1800" lang="en-US" smtClean="0"/>
              <a:t>-employee</a:t>
            </a:r>
          </a:p>
          <a:p>
            <a:r>
              <a:rPr dirty="0" sz="1800" lang="en-US" smtClean="0"/>
              <a:t> 2) login</a:t>
            </a:r>
          </a:p>
          <a:p>
            <a:r>
              <a:rPr dirty="0" sz="1800" lang="en-US" smtClean="0"/>
              <a:t> 3) Employees Data collect</a:t>
            </a:r>
          </a:p>
          <a:p>
            <a:endParaRPr dirty="0" sz="1800" lang="en-US" smtClean="0"/>
          </a:p>
          <a:p>
            <a:r>
              <a:rPr dirty="0" sz="2000" lang="en-US" smtClean="0"/>
              <a:t>FEATURES COLLECTION</a:t>
            </a:r>
          </a:p>
          <a:p>
            <a:r>
              <a:rPr dirty="0" sz="1800" lang="en-US" smtClean="0"/>
              <a:t> 1) 26-Features</a:t>
            </a:r>
          </a:p>
          <a:p>
            <a:r>
              <a:rPr dirty="0" sz="1800" lang="en-US" smtClean="0"/>
              <a:t> 2) Select 10-features</a:t>
            </a:r>
          </a:p>
          <a:p>
            <a:r>
              <a:rPr dirty="0" sz="1800" lang="en-US" smtClean="0"/>
              <a:t> * Employee ID</a:t>
            </a:r>
          </a:p>
          <a:p>
            <a:r>
              <a:rPr dirty="0" sz="1800" lang="en-US" smtClean="0"/>
              <a:t> * First name</a:t>
            </a:r>
          </a:p>
          <a:p>
            <a:r>
              <a:rPr dirty="0" sz="1800" lang="en-US" smtClean="0"/>
              <a:t> * Last name</a:t>
            </a:r>
          </a:p>
          <a:p>
            <a:r>
              <a:rPr dirty="0" sz="1800" lang="en-US" smtClean="0"/>
              <a:t> * Business unit</a:t>
            </a:r>
          </a:p>
          <a:p>
            <a:r>
              <a:rPr dirty="0" sz="1800" lang="en-US" smtClean="0"/>
              <a:t> * Employee status</a:t>
            </a:r>
          </a:p>
          <a:p>
            <a:r>
              <a:rPr dirty="0" sz="1800" lang="en-US" smtClean="0"/>
              <a:t> * Employee type</a:t>
            </a:r>
          </a:p>
          <a:p>
            <a:r>
              <a:rPr dirty="0" sz="1800" lang="en-US" smtClean="0"/>
              <a:t> * Employee classification type</a:t>
            </a:r>
          </a:p>
          <a:p>
            <a:r>
              <a:rPr dirty="0" sz="1800" lang="en-US" smtClean="0"/>
              <a:t> * Gender</a:t>
            </a:r>
          </a:p>
          <a:p>
            <a:r>
              <a:rPr dirty="0" sz="1800" lang="en-US" smtClean="0"/>
              <a:t> * Performance score</a:t>
            </a:r>
          </a:p>
          <a:p>
            <a:r>
              <a:rPr dirty="0" sz="1800" lang="en-US" smtClean="0"/>
              <a:t> * Current employee rating</a:t>
            </a:r>
          </a:p>
          <a:p>
            <a:r>
              <a:rPr dirty="0" sz="1800" lang="en-US" smtClean="0"/>
              <a:t> * Performance analysis value</a:t>
            </a:r>
          </a:p>
          <a:p>
            <a:endParaRPr dirty="0" sz="1800"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5" name="TextBox 2"/>
          <p:cNvSpPr txBox="1"/>
          <p:nvPr/>
        </p:nvSpPr>
        <p:spPr>
          <a:xfrm>
            <a:off x="581891" y="235527"/>
            <a:ext cx="7422113" cy="5632311"/>
          </a:xfrm>
          <a:prstGeom prst="rect"/>
          <a:noFill/>
        </p:spPr>
        <p:txBody>
          <a:bodyPr rtlCol="0" wrap="square">
            <a:spAutoFit/>
          </a:bodyPr>
          <a:p>
            <a:r>
              <a:rPr dirty="0" sz="1800" lang="en-US"/>
              <a:t>DATA CLEANING</a:t>
            </a:r>
          </a:p>
          <a:p>
            <a:r>
              <a:rPr dirty="0" sz="1800" lang="en-US"/>
              <a:t>1)Select filter option</a:t>
            </a:r>
          </a:p>
          <a:p>
            <a:r>
              <a:rPr dirty="0" sz="1800" lang="en-US"/>
              <a:t>2)Insert </a:t>
            </a:r>
            <a:r>
              <a:rPr dirty="0" sz="1800" lang="en-US" err="1" smtClean="0"/>
              <a:t>colour</a:t>
            </a:r>
            <a:endParaRPr dirty="0" sz="1800" lang="en-US"/>
          </a:p>
          <a:p>
            <a:r>
              <a:rPr dirty="0" sz="1800" lang="en-US"/>
              <a:t>3)Select no file</a:t>
            </a:r>
          </a:p>
          <a:p>
            <a:endParaRPr dirty="0" sz="1800" lang="en-US"/>
          </a:p>
          <a:p>
            <a:r>
              <a:rPr dirty="0" sz="1800" lang="en-US"/>
              <a:t>PERFORMANCE LEVEL</a:t>
            </a:r>
          </a:p>
          <a:p>
            <a:r>
              <a:rPr dirty="0" sz="1800" lang="en-US"/>
              <a:t>1)Value of j2</a:t>
            </a:r>
          </a:p>
          <a:p>
            <a:r>
              <a:rPr dirty="0" sz="1800" lang="en-US"/>
              <a:t>2)=IFS(J2.=5,”VERY HIGH”,J2.=4,”HIGH”,J2.=3,”MED”,”TRUE”,’LOW”)</a:t>
            </a:r>
          </a:p>
          <a:p>
            <a:endParaRPr dirty="0" sz="1800" lang="en-US"/>
          </a:p>
          <a:p>
            <a:r>
              <a:rPr dirty="0" sz="1800" lang="en-US"/>
              <a:t>SUMMARY</a:t>
            </a:r>
          </a:p>
          <a:p>
            <a:r>
              <a:rPr dirty="0" sz="1800" lang="en-US"/>
              <a:t>1)Auto file</a:t>
            </a:r>
          </a:p>
          <a:p>
            <a:r>
              <a:rPr dirty="0" sz="1800" lang="en-US" smtClean="0"/>
              <a:t>2)Graphs </a:t>
            </a:r>
            <a:r>
              <a:rPr dirty="0" sz="1800" lang="en-US"/>
              <a:t>&amp; chart </a:t>
            </a:r>
          </a:p>
          <a:p>
            <a:r>
              <a:rPr dirty="0" sz="1800" lang="en-US"/>
              <a:t>3)Collect </a:t>
            </a:r>
            <a:r>
              <a:rPr dirty="0" sz="1800" lang="en-US" smtClean="0"/>
              <a:t>data &amp; analysis</a:t>
            </a:r>
          </a:p>
          <a:p>
            <a:endParaRPr dirty="0" sz="1800" lang="en-US" smtClean="0"/>
          </a:p>
          <a:p>
            <a:r>
              <a:rPr dirty="0" sz="1800" lang="en-US" smtClean="0"/>
              <a:t>VISUALIZATION</a:t>
            </a:r>
          </a:p>
          <a:p>
            <a:r>
              <a:rPr dirty="0" sz="1800" lang="en-US" smtClean="0"/>
              <a:t>1)Dashboard creation</a:t>
            </a:r>
          </a:p>
          <a:p>
            <a:r>
              <a:rPr dirty="0" sz="1800" lang="en-US" smtClean="0"/>
              <a:t>2)Conditional formatting</a:t>
            </a:r>
          </a:p>
          <a:p>
            <a:r>
              <a:rPr dirty="0" sz="1800" lang="en-US" smtClean="0"/>
              <a:t>3)Pivot tables</a:t>
            </a:r>
          </a:p>
          <a:p>
            <a:r>
              <a:rPr dirty="0" sz="1800" lang="en-US" smtClean="0"/>
              <a:t>4)Trend analysis</a:t>
            </a:r>
            <a:endParaRPr dirty="0" sz="1800" lang="en-US"/>
          </a:p>
          <a:p>
            <a:endParaRPr dirty="0" sz="18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Shape 200"/>
        <p:cNvGrpSpPr/>
        <p:nvPr/>
      </p:nvGrpSpPr>
      <p:grpSpPr>
        <a:xfrm>
          <a:off x="0" y="0"/>
          <a:ext cx="0" cy="0"/>
          <a:chOff x="0" y="0"/>
          <a:chExt cx="0" cy="0"/>
        </a:xfrm>
      </p:grpSpPr>
      <p:sp>
        <p:nvSpPr>
          <p:cNvPr id="1048706" name="Google Shape;202;p1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97167" name="Google Shape;204;p11"/>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7" name="Google Shape;205;p11"/>
          <p:cNvSpPr txBox="1">
            <a:spLocks noGrp="1"/>
          </p:cNvSpPr>
          <p:nvPr>
            <p:ph type="title"/>
          </p:nvPr>
        </p:nvSpPr>
        <p:spPr/>
        <p:txBody>
          <a:bodyPr/>
          <a:p>
            <a:pPr lvl="0"/>
            <a:r>
              <a:rPr lang="en-US" smtClean="0"/>
              <a:t>RESULTS</a:t>
            </a:r>
            <a:endParaRPr lang="en-US"/>
          </a:p>
        </p:txBody>
      </p:sp>
      <p:sp>
        <p:nvSpPr>
          <p:cNvPr id="1048708" name="Google Shape;206;p11"/>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Clr>
                <a:srgbClr val="2D936B"/>
              </a:buClr>
              <a:buSzPts val="1100"/>
              <a:buFont typeface="Trebuchet MS"/>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1048709" name="Google Shape;207;p11"/>
          <p:cNvSpPr txBox="1"/>
          <p:nvPr/>
        </p:nvSpPr>
        <p:spPr>
          <a:xfrm>
            <a:off x="0" y="1625471"/>
            <a:ext cx="12192000" cy="463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endParaRPr sz="1800">
              <a:latin typeface="Calibri"/>
              <a:ea typeface="Calibri"/>
              <a:cs typeface="Calibri"/>
              <a:sym typeface="Calibri"/>
            </a:endParaRPr>
          </a:p>
        </p:txBody>
      </p:sp>
      <p:pic>
        <p:nvPicPr>
          <p:cNvPr id="2097168" name="Picture 1"/>
          <p:cNvPicPr>
            <a:picLocks noChangeAspect="1"/>
          </p:cNvPicPr>
          <p:nvPr/>
        </p:nvPicPr>
        <p:blipFill>
          <a:blip xmlns:r="http://schemas.openxmlformats.org/officeDocument/2006/relationships" r:embed="rId2"/>
          <a:stretch>
            <a:fillRect/>
          </a:stretch>
        </p:blipFill>
        <p:spPr>
          <a:xfrm>
            <a:off x="755332" y="1468067"/>
            <a:ext cx="7146779" cy="455254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4" name="Shape 1054"/>
        <p:cNvGrpSpPr/>
        <p:nvPr/>
      </p:nvGrpSpPr>
      <p:grpSpPr>
        <a:xfrm>
          <a:off x="0" y="0"/>
          <a:ext cx="0" cy="0"/>
          <a:chOff x="0" y="0"/>
          <a:chExt cx="0" cy="0"/>
        </a:xfrm>
      </p:grpSpPr>
      <p:sp>
        <p:nvSpPr>
          <p:cNvPr id="1048712" name="Google Shape;1055;p1"/>
          <p:cNvSpPr txBox="1">
            <a:spLocks noGrp="1"/>
          </p:cNvSpPr>
          <p:nvPr>
            <p:ph type="title"/>
          </p:nvPr>
        </p:nvSpPr>
        <p:spPr>
          <a:xfrm>
            <a:off x="755332" y="385444"/>
            <a:ext cx="10681200" cy="758100"/>
          </a:xfrm>
          <a:prstGeom prst="rect"/>
          <a:noFill/>
          <a:ln>
            <a:noFill/>
          </a:ln>
        </p:spPr>
        <p:txBody>
          <a:bodyPr anchor="t" anchorCtr="0" bIns="0" lIns="0" rIns="0" spcFirstLastPara="1" tIns="0" wrap="square">
            <a:spAutoFit/>
          </a:bodyPr>
          <a:p>
            <a:pPr algn="l" indent="0" lvl="0" marL="0" rtl="0">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1056;p1"/>
          <p:cNvSpPr txBox="1"/>
          <p:nvPr/>
        </p:nvSpPr>
        <p:spPr>
          <a:xfrm>
            <a:off x="755325" y="1428550"/>
            <a:ext cx="6824700" cy="310920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sz="2400" lang="en-US"/>
              <a:t>This distribution provides a comprehensive overview of how employees are performing across different levels, highlighting areas of strength and areas needing improvement within the organization. </a:t>
            </a:r>
            <a:endParaRPr sz="2400"/>
          </a:p>
          <a:p>
            <a:pPr algn="l" indent="0" lvl="0" marL="0" rtl="0">
              <a:spcBef>
                <a:spcPts val="0"/>
              </a:spcBef>
              <a:spcAft>
                <a:spcPts val="0"/>
              </a:spcAft>
              <a:buNone/>
            </a:pPr>
            <a:r>
              <a:rPr sz="2400" lang="en-US"/>
              <a:t>And motivated the low performance employee because they high members of the data so motivated the low performance employee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Shape 72"/>
        <p:cNvGrpSpPr/>
        <p:nvPr/>
      </p:nvGrpSpPr>
      <p:grpSpPr>
        <a:xfrm>
          <a:off x="0" y="0"/>
          <a:ext cx="0" cy="0"/>
          <a:chOff x="0" y="0"/>
          <a:chExt cx="0" cy="0"/>
        </a:xfrm>
      </p:grpSpPr>
      <p:sp>
        <p:nvSpPr>
          <p:cNvPr id="1048611" name="Google Shape;73;p2"/>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4;p2"/>
          <p:cNvGrpSpPr/>
          <p:nvPr/>
        </p:nvGrpSpPr>
        <p:grpSpPr>
          <a:xfrm>
            <a:off x="7448612" y="0"/>
            <a:ext cx="4743796" cy="6858466"/>
            <a:chOff x="7448612" y="0"/>
            <a:chExt cx="4743796" cy="6858466"/>
          </a:xfrm>
        </p:grpSpPr>
        <p:sp>
          <p:nvSpPr>
            <p:cNvPr id="1048612" name="Google Shape;75;p2"/>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6;p2"/>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7;p2"/>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8;p2"/>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9;p2"/>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80;p2"/>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1;p2"/>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2;p2"/>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0" name="Google Shape;83;p2"/>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1" name="Google Shape;84;p2"/>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5;p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6;p2"/>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7;p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5" name="Google Shape;88;p2"/>
          <p:cNvSpPr txBox="1">
            <a:spLocks noGrp="1"/>
          </p:cNvSpPr>
          <p:nvPr>
            <p:ph type="title"/>
          </p:nvPr>
        </p:nvSpPr>
        <p:spPr>
          <a:xfrm>
            <a:off x="739775" y="829627"/>
            <a:ext cx="39096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9;p2"/>
          <p:cNvGrpSpPr/>
          <p:nvPr/>
        </p:nvGrpSpPr>
        <p:grpSpPr>
          <a:xfrm>
            <a:off x="466725" y="6410325"/>
            <a:ext cx="3705225" cy="295275"/>
            <a:chOff x="466725" y="6410325"/>
            <a:chExt cx="3705225" cy="295275"/>
          </a:xfrm>
        </p:grpSpPr>
        <p:pic>
          <p:nvPicPr>
            <p:cNvPr id="2097153" name="Google Shape;90;p2"/>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91;p2"/>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6" name="Google Shape;92;p2"/>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7" name="Google Shape;93;p2"/>
          <p:cNvSpPr txBox="1"/>
          <p:nvPr/>
        </p:nvSpPr>
        <p:spPr>
          <a:xfrm>
            <a:off x="1217522" y="2123271"/>
            <a:ext cx="8593228" cy="14122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Shape 97"/>
        <p:cNvGrpSpPr/>
        <p:nvPr/>
      </p:nvGrpSpPr>
      <p:grpSpPr>
        <a:xfrm>
          <a:off x="0" y="0"/>
          <a:ext cx="0" cy="0"/>
          <a:chOff x="0" y="0"/>
          <a:chExt cx="0" cy="0"/>
        </a:xfrm>
      </p:grpSpPr>
      <p:sp>
        <p:nvSpPr>
          <p:cNvPr id="1048630" name="Google Shape;98;p3"/>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9;p3"/>
          <p:cNvGrpSpPr/>
          <p:nvPr/>
        </p:nvGrpSpPr>
        <p:grpSpPr>
          <a:xfrm>
            <a:off x="7448612" y="0"/>
            <a:ext cx="4743796" cy="6858466"/>
            <a:chOff x="7448612" y="0"/>
            <a:chExt cx="4743796" cy="6858466"/>
          </a:xfrm>
        </p:grpSpPr>
        <p:sp>
          <p:nvSpPr>
            <p:cNvPr id="1048631" name="Google Shape;100;p3"/>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1;p3"/>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2;p3"/>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3;p3"/>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4;p3"/>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5;p3"/>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6;p3"/>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7;p3"/>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9" name="Google Shape;108;p3"/>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40" name="Google Shape;109;p3"/>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1" name="Google Shape;110;p3"/>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2" name="Google Shape;111;p3"/>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3" name="Google Shape;112;p3"/>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3;p3"/>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4;p3"/>
          <p:cNvGrpSpPr/>
          <p:nvPr/>
        </p:nvGrpSpPr>
        <p:grpSpPr>
          <a:xfrm>
            <a:off x="47625" y="3819523"/>
            <a:ext cx="4124325" cy="3009898"/>
            <a:chOff x="47625" y="3819523"/>
            <a:chExt cx="4124325" cy="3009898"/>
          </a:xfrm>
        </p:grpSpPr>
        <p:pic>
          <p:nvPicPr>
            <p:cNvPr id="2097156" name="Google Shape;115;p3"/>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6;p3"/>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4" name="Google Shape;117;p3"/>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5" name="Google Shape;118;p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6" name="Google Shape;119;p3"/>
          <p:cNvSpPr txBox="1"/>
          <p:nvPr/>
        </p:nvSpPr>
        <p:spPr>
          <a:xfrm>
            <a:off x="2509807" y="1041533"/>
            <a:ext cx="5029200" cy="47015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3"/>
        <p:cNvGrpSpPr/>
        <p:nvPr/>
      </p:nvGrpSpPr>
      <p:grpSpPr>
        <a:xfrm>
          <a:off x="0" y="0"/>
          <a:ext cx="0" cy="0"/>
          <a:chOff x="0" y="0"/>
          <a:chExt cx="0" cy="0"/>
        </a:xfrm>
      </p:grpSpPr>
      <p:grpSp>
        <p:nvGrpSpPr>
          <p:cNvPr id="38" name="Google Shape;124;p4"/>
          <p:cNvGrpSpPr/>
          <p:nvPr/>
        </p:nvGrpSpPr>
        <p:grpSpPr>
          <a:xfrm rot="-635851">
            <a:off x="9052566" y="3881002"/>
            <a:ext cx="2282993" cy="2093926"/>
            <a:chOff x="7991475" y="2933700"/>
            <a:chExt cx="2762251" cy="3257550"/>
          </a:xfrm>
        </p:grpSpPr>
        <p:sp>
          <p:nvSpPr>
            <p:cNvPr id="1048649" name="Google Shape;125;p4"/>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50" name="Google Shape;126;p4"/>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97158" name="Google Shape;127;p4"/>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1" cy="3257550"/>
            </a:xfrm>
            <a:prstGeom prst="rect"/>
            <a:noFill/>
            <a:ln>
              <a:noFill/>
            </a:ln>
          </p:spPr>
        </p:pic>
      </p:grpSp>
      <p:sp>
        <p:nvSpPr>
          <p:cNvPr id="1048651" name="Google Shape;128;p4"/>
          <p:cNvSpPr/>
          <p:nvPr/>
        </p:nvSpPr>
        <p:spPr>
          <a:xfrm>
            <a:off x="8565165" y="25507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52" name="Google Shape;129;p4"/>
          <p:cNvSpPr txBox="1">
            <a:spLocks noGrp="1"/>
          </p:cNvSpPr>
          <p:nvPr>
            <p:ph type="title"/>
          </p:nvPr>
        </p:nvSpPr>
        <p:spPr>
          <a:xfrm>
            <a:off x="834071" y="575055"/>
            <a:ext cx="6148619" cy="638800"/>
          </a:xfrm>
          <a:prstGeom prst="rect"/>
          <a:noFill/>
          <a:ln>
            <a:noFill/>
          </a:ln>
        </p:spPr>
        <p:txBody>
          <a:bodyPr anchor="t" anchorCtr="0" bIns="0" lIns="0" rIns="0" spcFirstLastPara="1" tIns="16500" wrap="square">
            <a:spAutoFit/>
          </a:bodyPr>
          <a:p>
            <a:pPr algn="ctr" indent="0" lvl="0" marL="12700" rtl="0">
              <a:lnSpc>
                <a:spcPct val="100000"/>
              </a:lnSpc>
              <a:spcBef>
                <a:spcPts val="0"/>
              </a:spcBef>
              <a:spcAft>
                <a:spcPts val="0"/>
              </a:spcAft>
              <a:buClr>
                <a:schemeClr val="dk1"/>
              </a:buClr>
              <a:buSzPts val="4250"/>
              <a:buFont typeface="Trebuchet MS"/>
              <a:buNone/>
            </a:pPr>
            <a:r>
              <a:rPr dirty="0" sz="4250" lang="en-US" smtClean="0"/>
              <a:t>PROBLEM STATEMENT</a:t>
            </a:r>
            <a:endParaRPr dirty="0" sz="4250"/>
          </a:p>
        </p:txBody>
      </p:sp>
      <p:pic>
        <p:nvPicPr>
          <p:cNvPr id="2097159" name="Google Shape;130;p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3" name="Google Shape;131;p4"/>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4</a:t>
            </a:fld>
          </a:p>
        </p:txBody>
      </p:sp>
      <p:sp>
        <p:nvSpPr>
          <p:cNvPr id="1048654" name="Google Shape;132;p4"/>
          <p:cNvSpPr txBox="1"/>
          <p:nvPr/>
        </p:nvSpPr>
        <p:spPr>
          <a:xfrm>
            <a:off x="180109" y="1552076"/>
            <a:ext cx="12332085" cy="38404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*Traditional </a:t>
            </a:r>
            <a:r>
              <a:rPr b="0" cap="none" dirty="0" sz="2000" i="0" lang="en-US" strike="noStrike" u="none">
                <a:solidFill>
                  <a:srgbClr val="000000"/>
                </a:solidFill>
                <a:latin typeface="Calibri"/>
                <a:ea typeface="Calibri"/>
                <a:cs typeface="Calibri"/>
                <a:sym typeface="Calibri"/>
              </a:rPr>
              <a:t>methods of assessing employee performance lack consistency and fail </a:t>
            </a:r>
            <a:r>
              <a:rPr b="0" cap="none" dirty="0" sz="2000" i="0" lang="en-US" strike="noStrike" u="none" smtClean="0">
                <a:solidFill>
                  <a:srgbClr val="000000"/>
                </a:solidFill>
                <a:latin typeface="Calibri"/>
                <a:ea typeface="Calibri"/>
                <a:cs typeface="Calibri"/>
                <a:sym typeface="Calibri"/>
              </a:rPr>
              <a:t>to </a:t>
            </a: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 provide </a:t>
            </a:r>
            <a:r>
              <a:rPr b="0" cap="none" dirty="0" sz="2000" i="0" lang="en-US" strike="noStrike" u="none">
                <a:solidFill>
                  <a:srgbClr val="000000"/>
                </a:solidFill>
                <a:latin typeface="Calibri"/>
                <a:ea typeface="Calibri"/>
                <a:cs typeface="Calibri"/>
                <a:sym typeface="Calibri"/>
              </a:rPr>
              <a:t>actionable insights for organizational growth. </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*This </a:t>
            </a:r>
            <a:r>
              <a:rPr b="0" cap="none" dirty="0" sz="2000" i="0" lang="en-US" strike="noStrike" u="none">
                <a:solidFill>
                  <a:srgbClr val="000000"/>
                </a:solidFill>
                <a:latin typeface="Calibri"/>
                <a:ea typeface="Calibri"/>
                <a:cs typeface="Calibri"/>
                <a:sym typeface="Calibri"/>
              </a:rPr>
              <a:t>leads to inefficiencies in resource allocation and missed opportunities for improving </a:t>
            </a: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 productivity </a:t>
            </a:r>
            <a:r>
              <a:rPr b="0" cap="none" dirty="0" sz="2000" i="0" lang="en-US" strike="noStrike" u="none">
                <a:solidFill>
                  <a:srgbClr val="000000"/>
                </a:solidFill>
                <a:latin typeface="Calibri"/>
                <a:ea typeface="Calibri"/>
                <a:cs typeface="Calibri"/>
                <a:sym typeface="Calibri"/>
              </a:rPr>
              <a:t>and employee satisfaction.</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*By </a:t>
            </a:r>
            <a:r>
              <a:rPr b="0" cap="none" dirty="0" sz="2000" i="0" lang="en-US" strike="noStrike" u="none">
                <a:solidFill>
                  <a:srgbClr val="000000"/>
                </a:solidFill>
                <a:latin typeface="Calibri"/>
                <a:ea typeface="Calibri"/>
                <a:cs typeface="Calibri"/>
                <a:sym typeface="Calibri"/>
              </a:rPr>
              <a:t>implementing a robust performance analysis framework using Excel, we aim to </a:t>
            </a:r>
            <a:r>
              <a:rPr b="0" cap="none" dirty="0" sz="2000" i="0" lang="en-US" strike="noStrike" u="none" smtClean="0">
                <a:solidFill>
                  <a:srgbClr val="000000"/>
                </a:solidFill>
                <a:latin typeface="Calibri"/>
                <a:ea typeface="Calibri"/>
                <a:cs typeface="Calibri"/>
                <a:sym typeface="Calibri"/>
              </a:rPr>
              <a:t>establish </a:t>
            </a: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 standardized </a:t>
            </a:r>
            <a:r>
              <a:rPr b="0" cap="none" dirty="0" sz="2000" i="0" lang="en-US" strike="noStrike" u="none">
                <a:solidFill>
                  <a:srgbClr val="000000"/>
                </a:solidFill>
                <a:latin typeface="Calibri"/>
                <a:ea typeface="Calibri"/>
                <a:cs typeface="Calibri"/>
                <a:sym typeface="Calibri"/>
              </a:rPr>
              <a:t>metrics and comprehensive data analysis capabilities</a:t>
            </a:r>
            <a:r>
              <a:rPr b="0" cap="none" dirty="0" sz="2000" i="0" lang="en-US" strike="noStrike" u="none" smtClean="0">
                <a:solidFill>
                  <a:srgbClr val="000000"/>
                </a:solidFill>
                <a:latin typeface="Calibri"/>
                <a:ea typeface="Calibri"/>
                <a:cs typeface="Calibri"/>
                <a:sym typeface="Calibri"/>
              </a:rPr>
              <a:t>.</a:t>
            </a:r>
          </a:p>
          <a:p>
            <a:pPr algn="l" indent="0" lvl="0" marL="0" marR="0" rtl="0">
              <a:lnSpc>
                <a:spcPct val="100000"/>
              </a:lnSpc>
              <a:spcBef>
                <a:spcPts val="0"/>
              </a:spcBef>
              <a:spcAft>
                <a:spcPts val="0"/>
              </a:spcAft>
              <a:buClr>
                <a:srgbClr val="000000"/>
              </a:buClr>
              <a:buSzPts val="1800"/>
              <a:buFont typeface="Arial"/>
              <a:buNone/>
            </a:pP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*This </a:t>
            </a:r>
            <a:r>
              <a:rPr b="0" cap="none" dirty="0" sz="2000" i="0" lang="en-US" strike="noStrike" u="none">
                <a:solidFill>
                  <a:srgbClr val="000000"/>
                </a:solidFill>
                <a:latin typeface="Calibri"/>
                <a:ea typeface="Calibri"/>
                <a:cs typeface="Calibri"/>
                <a:sym typeface="Calibri"/>
              </a:rPr>
              <a:t>initiative seeks to empower decision-makers with accurate insights to optimize </a:t>
            </a: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latin typeface="Calibri"/>
                <a:ea typeface="Calibri"/>
                <a:cs typeface="Calibri"/>
                <a:sym typeface="Calibri"/>
              </a:rPr>
              <a:t> </a:t>
            </a:r>
            <a:r>
              <a:rPr b="0" cap="none" dirty="0" sz="2000" i="0" lang="en-US" strike="noStrike" u="none" smtClean="0">
                <a:solidFill>
                  <a:srgbClr val="000000"/>
                </a:solidFill>
                <a:latin typeface="Calibri"/>
                <a:ea typeface="Calibri"/>
                <a:cs typeface="Calibri"/>
                <a:sym typeface="Calibri"/>
              </a:rPr>
              <a:t>performance</a:t>
            </a:r>
            <a:r>
              <a:rPr b="0" cap="none" dirty="0" sz="2000" i="0" lang="en-US" strike="noStrike" u="none">
                <a:solidFill>
                  <a:srgbClr val="000000"/>
                </a:solidFill>
                <a:latin typeface="Calibri"/>
                <a:ea typeface="Calibri"/>
                <a:cs typeface="Calibri"/>
                <a:sym typeface="Calibri"/>
              </a:rPr>
              <a:t>, foster a culture of continuous improvement, and ultimately drive </a:t>
            </a: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latin typeface="Calibri"/>
                <a:ea typeface="Calibri"/>
                <a:cs typeface="Calibri"/>
                <a:sym typeface="Calibri"/>
              </a:rPr>
              <a:t> </a:t>
            </a:r>
            <a:r>
              <a:rPr b="0" cap="none" dirty="0" sz="2000" i="0" lang="en-US" strike="noStrike" u="none" smtClean="0">
                <a:solidFill>
                  <a:srgbClr val="000000"/>
                </a:solidFill>
                <a:latin typeface="Calibri"/>
                <a:ea typeface="Calibri"/>
                <a:cs typeface="Calibri"/>
                <a:sym typeface="Calibri"/>
              </a:rPr>
              <a:t>organizational </a:t>
            </a:r>
            <a:r>
              <a:rPr b="0" cap="none" dirty="0" sz="2000" i="0" lang="en-US" strike="noStrike" u="none">
                <a:solidFill>
                  <a:srgbClr val="000000"/>
                </a:solidFill>
                <a:latin typeface="Calibri"/>
                <a:ea typeface="Calibri"/>
                <a:cs typeface="Calibri"/>
                <a:sym typeface="Calibri"/>
              </a:rPr>
              <a:t>success.</a:t>
            </a:r>
            <a:endParaRPr b="0" cap="none" dirty="0" sz="2000" i="0" strike="noStrike" u="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041"/>
        <p:cNvGrpSpPr/>
        <p:nvPr/>
      </p:nvGrpSpPr>
      <p:grpSpPr>
        <a:xfrm>
          <a:off x="0" y="0"/>
          <a:ext cx="0" cy="0"/>
          <a:chOff x="0" y="0"/>
          <a:chExt cx="0" cy="0"/>
        </a:xfrm>
      </p:grpSpPr>
      <p:grpSp>
        <p:nvGrpSpPr>
          <p:cNvPr id="42" name="Google Shape;1042;p1"/>
          <p:cNvGrpSpPr/>
          <p:nvPr/>
        </p:nvGrpSpPr>
        <p:grpSpPr>
          <a:xfrm>
            <a:off x="8658225" y="2647950"/>
            <a:ext cx="3533775" cy="3810000"/>
            <a:chOff x="8658225" y="2647950"/>
            <a:chExt cx="3533775" cy="3810000"/>
          </a:xfrm>
        </p:grpSpPr>
        <p:sp>
          <p:nvSpPr>
            <p:cNvPr id="1048657" name="Google Shape;1043;p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sp>
          <p:nvSpPr>
            <p:cNvPr id="1048658" name="Google Shape;1044;p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pic>
          <p:nvPicPr>
            <p:cNvPr id="2097160" name="Google Shape;1045;p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046;p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sp>
        <p:nvSpPr>
          <p:cNvPr id="1048660" name="Google Shape;1047;p1"/>
          <p:cNvSpPr txBox="1">
            <a:spLocks noGrp="1"/>
          </p:cNvSpPr>
          <p:nvPr>
            <p:ph type="title"/>
          </p:nvPr>
        </p:nvSpPr>
        <p:spPr>
          <a:xfrm>
            <a:off x="739775" y="829627"/>
            <a:ext cx="5263500"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SzPts val="1400"/>
              <a:buNone/>
            </a:pPr>
            <a:r>
              <a:rPr sz="4250" lang="en-US"/>
              <a:t>PROJECT	OVERVIEW</a:t>
            </a:r>
            <a:endParaRPr sz="4250"/>
          </a:p>
        </p:txBody>
      </p:sp>
      <p:pic>
        <p:nvPicPr>
          <p:cNvPr id="2097161" name="Google Shape;1048;p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049;p1"/>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SzPts val="1100"/>
              <a:buNone/>
            </a:pPr>
            <a:fld id="{00000000-1234-1234-1234-123412341234}" type="slidenum">
              <a:rPr lang="en-US"/>
              <a:t>5</a:t>
            </a:fld>
          </a:p>
        </p:txBody>
      </p:sp>
      <p:sp>
        <p:nvSpPr>
          <p:cNvPr id="1048662" name="Google Shape;1050;p1"/>
          <p:cNvSpPr txBox="1"/>
          <p:nvPr/>
        </p:nvSpPr>
        <p:spPr>
          <a:xfrm>
            <a:off x="990600" y="2133600"/>
            <a:ext cx="7924800" cy="802600"/>
          </a:xfrm>
          <a:prstGeom prst="rect"/>
          <a:noFill/>
          <a:ln>
            <a:noFill/>
          </a:ln>
        </p:spPr>
        <p:txBody>
          <a:bodyPr anchor="t" anchorCtr="0" bIns="45700" lIns="91425" rIns="91425" spcFirstLastPara="1" tIns="45700" wrap="square">
            <a:spAutoFit/>
          </a:bodyPr>
          <a:p>
            <a:pPr algn="l" indent="-152400" lvl="0" marL="0" marR="0" rtl="0">
              <a:lnSpc>
                <a:spcPct val="100000"/>
              </a:lnSpc>
              <a:spcBef>
                <a:spcPts val="0"/>
              </a:spcBef>
              <a:spcAft>
                <a:spcPts val="0"/>
              </a:spcAft>
              <a:buClr>
                <a:srgbClr val="0D0D0D"/>
              </a:buClr>
              <a:buSzPts val="2400"/>
              <a:buFont typeface="Arial"/>
              <a:buChar char="•"/>
            </a:pPr>
            <a:r>
              <a:rPr b="0" cap="none" sz="2400" i="0" lang="en-US" strike="noStrike" u="none">
                <a:solidFill>
                  <a:srgbClr val="0D0D0D"/>
                </a:solidFill>
                <a:latin typeface="Times New Roman"/>
                <a:ea typeface="Times New Roman"/>
                <a:cs typeface="Times New Roman"/>
                <a:sym typeface="Times New Roman"/>
              </a:rPr>
              <a:t>.</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400"/>
              <a:buFont typeface="Arial"/>
              <a:buNone/>
            </a:pPr>
            <a:endParaRPr b="0" cap="none" sz="2400" i="0" strike="noStrike" u="none">
              <a:solidFill>
                <a:schemeClr val="dk1"/>
              </a:solidFill>
              <a:latin typeface="Times New Roman"/>
              <a:ea typeface="Times New Roman"/>
              <a:cs typeface="Times New Roman"/>
              <a:sym typeface="Times New Roman"/>
            </a:endParaRPr>
          </a:p>
        </p:txBody>
      </p:sp>
      <p:sp>
        <p:nvSpPr>
          <p:cNvPr id="1048663" name="Google Shape;1051;p1"/>
          <p:cNvSpPr txBox="1"/>
          <p:nvPr/>
        </p:nvSpPr>
        <p:spPr>
          <a:xfrm>
            <a:off x="739775" y="2019308"/>
            <a:ext cx="6019800" cy="4638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000000"/>
              </a:solidFill>
              <a:latin typeface="Calibri"/>
              <a:ea typeface="Calibri"/>
              <a:cs typeface="Calibri"/>
              <a:sym typeface="Calibri"/>
            </a:endParaRPr>
          </a:p>
        </p:txBody>
      </p:sp>
      <p:sp>
        <p:nvSpPr>
          <p:cNvPr id="1048664" name="Google Shape;1052;p1"/>
          <p:cNvSpPr txBox="1"/>
          <p:nvPr/>
        </p:nvSpPr>
        <p:spPr>
          <a:xfrm>
            <a:off x="295575" y="1845900"/>
            <a:ext cx="5707800" cy="36499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rgbClr val="000000"/>
                </a:solidFill>
                <a:latin typeface="Calibri"/>
                <a:ea typeface="Calibri"/>
                <a:cs typeface="Calibri"/>
                <a:sym typeface="Calibri"/>
              </a:rPr>
              <a:t>Employee analysis the performance of the employee by consider various factors likeGender, performance score, rating achievement Performance analysis involves the systematic evaluation of employee productivity, efficiency, and effectiveness within an organization. By analyzing key metrics such as task completion rates, sales figures, customer satisfaction scores, and other relevant data, organizations can gain insights into individual and team performance. This process helps identify strengths, weaknesses, and areas for improvement, enabling informed decision-making and targeted interventions to enhance overall organizational performance.</a:t>
            </a:r>
            <a:endParaRPr b="0" cap="none" sz="2400" i="0" strike="noStrike" u="non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9"/>
        <p:cNvGrpSpPr/>
        <p:nvPr/>
      </p:nvGrpSpPr>
      <p:grpSpPr>
        <a:xfrm>
          <a:off x="0" y="0"/>
          <a:ext cx="0" cy="0"/>
          <a:chOff x="0" y="0"/>
          <a:chExt cx="0" cy="0"/>
        </a:xfrm>
      </p:grpSpPr>
      <p:sp>
        <p:nvSpPr>
          <p:cNvPr id="1048667" name="Google Shape;150;p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68" name="Google Shape;151;p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69" name="Google Shape;152;p6"/>
          <p:cNvSpPr/>
          <p:nvPr/>
        </p:nvSpPr>
        <p:spPr>
          <a:xfrm rot="10800000" flipH="1">
            <a:off x="8337347" y="5347432"/>
            <a:ext cx="738830" cy="662368"/>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0" name="Google Shape;153;p6"/>
          <p:cNvSpPr txBox="1">
            <a:spLocks noGrp="1"/>
          </p:cNvSpPr>
          <p:nvPr>
            <p:ph type="title"/>
          </p:nvPr>
        </p:nvSpPr>
        <p:spPr>
          <a:xfrm>
            <a:off x="699452" y="891793"/>
            <a:ext cx="5014500" cy="518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Clr>
                <a:schemeClr val="dk1"/>
              </a:buClr>
              <a:buSzPts val="3200"/>
              <a:buFont typeface="Trebuchet MS"/>
              <a:buNone/>
            </a:pPr>
            <a:r>
              <a:rPr sz="3200" lang="en-US"/>
              <a:t>WHO ARE THE END USERS?</a:t>
            </a:r>
            <a:endParaRPr sz="3200"/>
          </a:p>
        </p:txBody>
      </p:sp>
      <p:pic>
        <p:nvPicPr>
          <p:cNvPr id="2097162" name="Google Shape;154;p6"/>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1" name="Google Shape;155;p6"/>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6</a:t>
            </a:fld>
          </a:p>
        </p:txBody>
      </p:sp>
      <p:sp>
        <p:nvSpPr>
          <p:cNvPr id="1048672" name="Google Shape;156;p6"/>
          <p:cNvSpPr txBox="1"/>
          <p:nvPr/>
        </p:nvSpPr>
        <p:spPr>
          <a:xfrm>
            <a:off x="394085" y="2422971"/>
            <a:ext cx="12192000" cy="463800"/>
          </a:xfrm>
          <a:prstGeom prst="rect"/>
          <a:noFill/>
          <a:ln>
            <a:noFill/>
          </a:ln>
        </p:spPr>
        <p:txBody>
          <a:bodyPr anchor="t" anchorCtr="0" bIns="91425" lIns="91425" rIns="91425" spcFirstLastPara="1" tIns="91425" wrap="square">
            <a:spAutoFit/>
          </a:bodyPr>
          <a:p>
            <a:pPr algn="l" indent="-342900" lvl="0" marL="457200" marR="0" rtl="0">
              <a:lnSpc>
                <a:spcPct val="100000"/>
              </a:lnSpc>
              <a:spcBef>
                <a:spcPts val="0"/>
              </a:spcBef>
              <a:spcAft>
                <a:spcPts val="0"/>
              </a:spcAft>
              <a:buClr>
                <a:srgbClr val="000000"/>
              </a:buClr>
              <a:buSzPts val="1800"/>
              <a:buFont typeface="Calibri"/>
              <a:buChar char="●"/>
            </a:pPr>
            <a:endParaRPr b="0" cap="none" sz="1800" i="0" strike="noStrike" u="none">
              <a:solidFill>
                <a:srgbClr val="000000"/>
              </a:solidFill>
              <a:latin typeface="Calibri"/>
              <a:ea typeface="Calibri"/>
              <a:cs typeface="Calibri"/>
              <a:sym typeface="Calibri"/>
            </a:endParaRPr>
          </a:p>
        </p:txBody>
      </p:sp>
      <p:sp>
        <p:nvSpPr>
          <p:cNvPr id="1048673" name="Google Shape;157;p6"/>
          <p:cNvSpPr txBox="1"/>
          <p:nvPr/>
        </p:nvSpPr>
        <p:spPr>
          <a:xfrm>
            <a:off x="1380696" y="2228370"/>
            <a:ext cx="3393000" cy="1415742"/>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EMPLOYEES</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EMPLOYERS</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ORGANISATION</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INDUSTRIES</a:t>
            </a:r>
            <a:endParaRPr b="0" cap="none" dirty="0" sz="2000" i="0" strike="noStrike" u="none">
              <a:solidFill>
                <a:srgbClr val="000000"/>
              </a:solidFill>
              <a:latin typeface="Calibri"/>
              <a:ea typeface="Calibri"/>
              <a:cs typeface="Calibri"/>
              <a:sym typeface="Calibri"/>
            </a:endParaRPr>
          </a:p>
        </p:txBody>
      </p:sp>
      <p:pic>
        <p:nvPicPr>
          <p:cNvPr id="2097163" name="Picture 1"/>
          <p:cNvPicPr>
            <a:picLocks noChangeAspect="1"/>
          </p:cNvPicPr>
          <p:nvPr/>
        </p:nvPicPr>
        <p:blipFill>
          <a:blip xmlns:r="http://schemas.openxmlformats.org/officeDocument/2006/relationships" r:embed="rId2"/>
          <a:stretch>
            <a:fillRect/>
          </a:stretch>
        </p:blipFill>
        <p:spPr>
          <a:xfrm>
            <a:off x="3416194" y="3828723"/>
            <a:ext cx="2715004" cy="234347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61"/>
        <p:cNvGrpSpPr/>
        <p:nvPr/>
      </p:nvGrpSpPr>
      <p:grpSpPr>
        <a:xfrm>
          <a:off x="0" y="0"/>
          <a:ext cx="0" cy="0"/>
          <a:chOff x="0" y="0"/>
          <a:chExt cx="0" cy="0"/>
        </a:xfrm>
      </p:grpSpPr>
      <p:sp>
        <p:nvSpPr>
          <p:cNvPr id="1048676" name="Google Shape;162;p7"/>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7" name="Google Shape;163;p7"/>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8" name="Google Shape;164;p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9" name="Google Shape;165;p7"/>
          <p:cNvSpPr txBox="1">
            <a:spLocks noGrp="1"/>
          </p:cNvSpPr>
          <p:nvPr>
            <p:ph type="title"/>
          </p:nvPr>
        </p:nvSpPr>
        <p:spPr>
          <a:xfrm>
            <a:off x="558165" y="857885"/>
            <a:ext cx="9763200"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Clr>
                <a:schemeClr val="dk1"/>
              </a:buClr>
              <a:buSzPts val="3600"/>
              <a:buFont typeface="Trebuchet MS"/>
              <a:buNone/>
            </a:pPr>
            <a:r>
              <a:rPr sz="3600" lang="en-US"/>
              <a:t>OUR SOLUTION AND ITS VALUE PROPOSITION</a:t>
            </a:r>
          </a:p>
        </p:txBody>
      </p:sp>
      <p:pic>
        <p:nvPicPr>
          <p:cNvPr id="2097164" name="Google Shape;166;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80" name="Google Shape;167;p7"/>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7</a:t>
            </a:fld>
          </a:p>
        </p:txBody>
      </p:sp>
      <p:sp>
        <p:nvSpPr>
          <p:cNvPr id="1048681" name="Google Shape;168;p7"/>
          <p:cNvSpPr txBox="1"/>
          <p:nvPr/>
        </p:nvSpPr>
        <p:spPr>
          <a:xfrm>
            <a:off x="1558363" y="2281481"/>
            <a:ext cx="8763000" cy="1415742"/>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FORMULA </a:t>
            </a:r>
            <a:r>
              <a:rPr b="0" cap="none" dirty="0" sz="2000" i="0" lang="en-US" strike="noStrike" u="none">
                <a:solidFill>
                  <a:srgbClr val="000000"/>
                </a:solidFill>
                <a:latin typeface="Calibri"/>
                <a:ea typeface="Calibri"/>
                <a:cs typeface="Calibri"/>
                <a:sym typeface="Calibri"/>
              </a:rPr>
              <a:t>-PERFORMANCE</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PIVOT  </a:t>
            </a:r>
            <a:r>
              <a:rPr b="0" cap="none" dirty="0" sz="2000" i="0" lang="en-US" strike="noStrike" u="none">
                <a:solidFill>
                  <a:srgbClr val="000000"/>
                </a:solidFill>
                <a:latin typeface="Calibri"/>
                <a:ea typeface="Calibri"/>
                <a:cs typeface="Calibri"/>
                <a:sym typeface="Calibri"/>
              </a:rPr>
              <a:t>-</a:t>
            </a:r>
            <a:r>
              <a:rPr b="0" cap="none" dirty="0" sz="2000" i="0" lang="en-US" strike="noStrike" u="none" smtClean="0">
                <a:solidFill>
                  <a:srgbClr val="000000"/>
                </a:solidFill>
                <a:latin typeface="Calibri"/>
                <a:ea typeface="Calibri"/>
                <a:cs typeface="Calibri"/>
                <a:sym typeface="Calibri"/>
              </a:rPr>
              <a:t>SUMMARY</a:t>
            </a:r>
            <a:endParaRPr dirty="0" sz="2000" lang="en-US">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GRAPHIC-DATA </a:t>
            </a:r>
            <a:r>
              <a:rPr b="0" cap="none" dirty="0" sz="2000" i="0" lang="en-US" strike="noStrike" u="none">
                <a:solidFill>
                  <a:srgbClr val="000000"/>
                </a:solidFill>
                <a:latin typeface="Calibri"/>
                <a:ea typeface="Calibri"/>
                <a:cs typeface="Calibri"/>
                <a:sym typeface="Calibri"/>
              </a:rPr>
              <a:t>VISUALISATION</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CHART.</a:t>
            </a:r>
            <a:endParaRPr b="0" cap="none" dirty="0" sz="2000" i="0" strike="noStrike" u="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72"/>
        <p:cNvGrpSpPr/>
        <p:nvPr/>
      </p:nvGrpSpPr>
      <p:grpSpPr>
        <a:xfrm>
          <a:off x="0" y="0"/>
          <a:ext cx="0" cy="0"/>
          <a:chOff x="0" y="0"/>
          <a:chExt cx="0" cy="0"/>
        </a:xfrm>
      </p:grpSpPr>
      <p:sp>
        <p:nvSpPr>
          <p:cNvPr id="1048684" name="Google Shape;173;p8"/>
          <p:cNvSpPr txBox="1">
            <a:spLocks noGrp="1"/>
          </p:cNvSpPr>
          <p:nvPr>
            <p:ph type="title"/>
          </p:nvPr>
        </p:nvSpPr>
        <p:spPr>
          <a:xfrm>
            <a:off x="755332" y="385444"/>
            <a:ext cx="10681200" cy="723901"/>
          </a:xfrm>
          <a:prstGeom prst="rect"/>
          <a:noFill/>
          <a:ln>
            <a:noFill/>
          </a:ln>
        </p:spPr>
        <p:txBody>
          <a:bodyPr anchor="t" anchorCtr="0" bIns="0" lIns="0" rIns="0" spcFirstLastPara="1" tIns="0" wrap="square">
            <a:spAutoFit/>
          </a:bodyPr>
          <a:p>
            <a:pPr algn="l" indent="0" lvl="0" marL="0" rtl="0">
              <a:spcBef>
                <a:spcPts val="0"/>
              </a:spcBef>
              <a:spcAft>
                <a:spcPts val="0"/>
              </a:spcAft>
              <a:buClr>
                <a:schemeClr val="dk1"/>
              </a:buClr>
              <a:buSzPts val="4800"/>
              <a:buFont typeface="Trebuchet MS"/>
              <a:buNone/>
            </a:pPr>
            <a:r>
              <a:rPr lang="en-US"/>
              <a:t>Dataset Description</a:t>
            </a:r>
          </a:p>
        </p:txBody>
      </p:sp>
      <p:sp>
        <p:nvSpPr>
          <p:cNvPr id="1048685" name="Google Shape;174;p8"/>
          <p:cNvSpPr txBox="1"/>
          <p:nvPr/>
        </p:nvSpPr>
        <p:spPr>
          <a:xfrm>
            <a:off x="755325" y="1548630"/>
            <a:ext cx="12192000" cy="4638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000000"/>
              </a:solidFill>
              <a:latin typeface="Calibri"/>
              <a:ea typeface="Calibri"/>
              <a:cs typeface="Calibri"/>
              <a:sym typeface="Calibri"/>
            </a:endParaRPr>
          </a:p>
        </p:txBody>
      </p:sp>
      <p:sp>
        <p:nvSpPr>
          <p:cNvPr id="1048686" name="Google Shape;175;p8"/>
          <p:cNvSpPr txBox="1"/>
          <p:nvPr/>
        </p:nvSpPr>
        <p:spPr>
          <a:xfrm>
            <a:off x="866170" y="1548630"/>
            <a:ext cx="12192000" cy="4145251"/>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KAGGLE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26- FEATURES</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10- FEATURES </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ID</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FIRST NAME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LAST NAME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BUSINESS UNIT</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STATUS</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TYPE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CLASSIFICATION TYPE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GENDER</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PERFORMANCE SCORE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CURRENT EMPLOYEE RATING</a:t>
            </a:r>
            <a:endParaRPr dirty="0"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9"/>
        <p:cNvGrpSpPr/>
        <p:nvPr/>
      </p:nvGrpSpPr>
      <p:grpSpPr>
        <a:xfrm>
          <a:off x="0" y="0"/>
          <a:ext cx="0" cy="0"/>
          <a:chOff x="0" y="0"/>
          <a:chExt cx="0" cy="0"/>
        </a:xfrm>
      </p:grpSpPr>
      <p:sp>
        <p:nvSpPr>
          <p:cNvPr id="1048689" name="Google Shape;181;p9"/>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90" name="Google Shape;182;p9"/>
          <p:cNvSpPr/>
          <p:nvPr/>
        </p:nvSpPr>
        <p:spPr>
          <a:xfrm>
            <a:off x="3070080" y="5591175"/>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91" name="Google Shape;183;p9"/>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92" name="Google Shape;184;p9"/>
          <p:cNvSpPr/>
          <p:nvPr/>
        </p:nvSpPr>
        <p:spPr>
          <a:xfrm>
            <a:off x="45289" y="4763599"/>
            <a:ext cx="2466975" cy="3419475"/>
          </a:xfrm>
          <a:prstGeom prst="rect"/>
          <a:noFill/>
          <a:ln>
            <a:noFill/>
          </a:ln>
        </p:spPr>
      </p:sp>
      <p:sp>
        <p:nvSpPr>
          <p:cNvPr id="1048693" name="Google Shape;185;p9"/>
          <p:cNvSpPr txBox="1">
            <a:spLocks noGrp="1"/>
          </p:cNvSpPr>
          <p:nvPr>
            <p:ph type="title"/>
          </p:nvPr>
        </p:nvSpPr>
        <p:spPr>
          <a:xfrm>
            <a:off x="739775" y="654938"/>
            <a:ext cx="8480400"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Clr>
                <a:schemeClr val="dk1"/>
              </a:buClr>
              <a:buSzPts val="4250"/>
              <a:buFont typeface="Trebuchet MS"/>
              <a:buNone/>
            </a:pPr>
            <a:r>
              <a:rPr sz="4250" lang="en-US"/>
              <a:t>THE "WOW" IN OUR SOLUTION</a:t>
            </a:r>
            <a:endParaRPr sz="4250"/>
          </a:p>
        </p:txBody>
      </p:sp>
      <p:sp>
        <p:nvSpPr>
          <p:cNvPr id="1048694" name="Google Shape;186;p9"/>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Clr>
                <a:srgbClr val="2D936B"/>
              </a:buClr>
              <a:buSzPts val="1100"/>
              <a:buFont typeface="Trebuchet MS"/>
              <a:buNone/>
            </a:pPr>
            <a:fld id="{00000000-1234-1234-1234-123412341234}" type="slidenum">
              <a:rPr sz="1100" lang="en-US">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48695" name="Google Shape;187;p9"/>
          <p:cNvSpPr txBox="1"/>
          <p:nvPr/>
        </p:nvSpPr>
        <p:spPr>
          <a:xfrm>
            <a:off x="1191491" y="2459466"/>
            <a:ext cx="8343034" cy="64629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1800"/>
              <a:buFont typeface="Calibri"/>
              <a:buNone/>
            </a:pPr>
            <a:r>
              <a:rPr dirty="0" sz="1800" lang="en-US" smtClean="0">
                <a:solidFill>
                  <a:schemeClr val="dk1"/>
                </a:solidFill>
                <a:latin typeface="Calibri"/>
                <a:ea typeface="Calibri"/>
                <a:cs typeface="Calibri"/>
                <a:sym typeface="Calibri"/>
              </a:rPr>
              <a:t>*Performance level=IFS(J2</a:t>
            </a:r>
            <a:r>
              <a:rPr dirty="0" sz="1800" lang="en-US">
                <a:solidFill>
                  <a:schemeClr val="dk1"/>
                </a:solidFill>
                <a:latin typeface="Calibri"/>
                <a:ea typeface="Calibri"/>
                <a:cs typeface="Calibri"/>
                <a:sym typeface="Calibri"/>
              </a:rPr>
              <a:t>&gt;=5, "</a:t>
            </a:r>
            <a:r>
              <a:rPr dirty="0" sz="1800" lang="en-US" smtClean="0">
                <a:solidFill>
                  <a:schemeClr val="dk1"/>
                </a:solidFill>
                <a:latin typeface="Calibri"/>
                <a:ea typeface="Calibri"/>
                <a:cs typeface="Calibri"/>
                <a:sym typeface="Calibri"/>
              </a:rPr>
              <a:t>VERYHIGH",J2</a:t>
            </a:r>
            <a:r>
              <a:rPr dirty="0" sz="1800" lang="en-US">
                <a:solidFill>
                  <a:schemeClr val="dk1"/>
                </a:solidFill>
                <a:latin typeface="Calibri"/>
                <a:ea typeface="Calibri"/>
                <a:cs typeface="Calibri"/>
                <a:sym typeface="Calibri"/>
              </a:rPr>
              <a:t>&gt;=4, " HIGH", J2&gt;=</a:t>
            </a:r>
            <a:r>
              <a:rPr dirty="0" sz="1800" lang="en-US" smtClean="0">
                <a:solidFill>
                  <a:schemeClr val="dk1"/>
                </a:solidFill>
                <a:latin typeface="Calibri"/>
                <a:ea typeface="Calibri"/>
                <a:cs typeface="Calibri"/>
                <a:sym typeface="Calibri"/>
              </a:rPr>
              <a:t>3,</a:t>
            </a:r>
          </a:p>
          <a:p>
            <a:pPr algn="l" indent="0" lvl="0" marL="0" marR="0" rtl="0">
              <a:spcBef>
                <a:spcPts val="0"/>
              </a:spcBef>
              <a:spcAft>
                <a:spcPts val="0"/>
              </a:spcAft>
              <a:buClr>
                <a:schemeClr val="dk1"/>
              </a:buClr>
              <a:buSzPts val="1800"/>
              <a:buFont typeface="Calibri"/>
              <a:buNone/>
            </a:pPr>
            <a:r>
              <a:rPr dirty="0" sz="1800" lang="en-US" smtClean="0">
                <a:solidFill>
                  <a:schemeClr val="dk1"/>
                </a:solidFill>
                <a:latin typeface="Calibri"/>
                <a:ea typeface="Calibri"/>
                <a:cs typeface="Calibri"/>
                <a:sym typeface="Calibri"/>
              </a:rPr>
              <a:t>                                     " </a:t>
            </a:r>
            <a:r>
              <a:rPr dirty="0" sz="1800" lang="en-US">
                <a:solidFill>
                  <a:schemeClr val="dk1"/>
                </a:solidFill>
                <a:latin typeface="Calibri"/>
                <a:ea typeface="Calibri"/>
                <a:cs typeface="Calibri"/>
                <a:sym typeface="Calibri"/>
              </a:rPr>
              <a:t>MED","TRUE", "</a:t>
            </a:r>
            <a:r>
              <a:rPr dirty="0" sz="1800" lang="en-US" smtClean="0">
                <a:solidFill>
                  <a:schemeClr val="dk1"/>
                </a:solidFill>
                <a:latin typeface="Calibri"/>
                <a:ea typeface="Calibri"/>
                <a:cs typeface="Calibri"/>
                <a:sym typeface="Calibri"/>
              </a:rPr>
              <a:t>LOW“)</a:t>
            </a:r>
            <a:endParaRPr dirty="0" sz="1800">
              <a:solidFill>
                <a:schemeClr val="dk1"/>
              </a:solidFill>
              <a:latin typeface="Calibri"/>
              <a:ea typeface="Calibri"/>
              <a:cs typeface="Calibri"/>
              <a:sym typeface="Calibri"/>
            </a:endParaRPr>
          </a:p>
        </p:txBody>
      </p:sp>
      <p:pic>
        <p:nvPicPr>
          <p:cNvPr id="2097165" name="Picture 2" descr="Motivation logo with hand fist holding a pencil Line vector icon. Vector EPS 10, HD JPEG 4000 x 4000 px Pencil stock vector"/>
          <p:cNvPicPr>
            <a:picLocks noChangeAspect="1" noChangeArrowheads="1"/>
          </p:cNvPicPr>
          <p:nvPr/>
        </p:nvPicPr>
        <p:blipFill>
          <a:blip xmlns:r="http://schemas.openxmlformats.org/officeDocument/2006/relationships" r:embed="rId1"/>
          <a:srcRect/>
          <a:stretch>
            <a:fillRect/>
          </a:stretch>
        </p:blipFill>
        <p:spPr bwMode="auto">
          <a:xfrm rot="16200000">
            <a:off x="5513776" y="3547418"/>
            <a:ext cx="3367322" cy="3449782"/>
          </a:xfrm>
          <a:prstGeom prst="rect"/>
          <a:noFill/>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admin</dc:creator>
  <cp:lastModifiedBy>admin</cp:lastModifiedBy>
  <dcterms:created xsi:type="dcterms:W3CDTF">2024-11-28T17:33:44Z</dcterms:created>
  <dcterms:modified xsi:type="dcterms:W3CDTF">2024-11-28T17:33:44Z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fb25260e1ff3490ebe9772fb924ebbd3</vt:lpwstr>
  </property>
</Properties>
</file>