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drawings/drawing1.xml" ContentType="application/vnd.openxmlformats-officedocument.drawingml.chartshapes+xml"/>
  <Override PartName="/ppt/drawings/drawing2.xml" ContentType="application/vnd.openxmlformats-officedocument.drawingml.chartshap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72" r:id="rId13"/>
    <p:sldId id="273" r:id="rId14"/>
    <p:sldId id="274" r:id="rId15"/>
    <p:sldId id="275" r:id="rId16"/>
    <p:sldId id="271" r:id="rId17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90" d="100"/>
          <a:sy n="90" d="100"/>
        </p:scale>
        <p:origin x="42" y="79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oleObject" Target="file:///C:\Users\MCOM\Documents\KISHORE%20AASC\Emp_db001.xlsx" TargetMode="Externa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2.xml"/><Relationship Id="rId1" Type="http://schemas.openxmlformats.org/officeDocument/2006/relationships/oleObject" Target="file:///C:\Users\MCOM\Documents\KISHORE%20AASC\Emp_db001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IN"/>
  <c:pivotSource>
    <c:name>[Emp_db001.xlsx]Sheet6!PivotTable3</c:name>
    <c:fmtId val="2"/>
  </c:pivotSource>
  <c:chart>
    <c:autoTitleDeleted val="1"/>
    <c:pivotFmts>
      <c:pivotFmt>
        <c:idx val="0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  <c:pivotFmt>
        <c:idx val="1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  <c:pivotFmt>
        <c:idx val="2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  <c:pivotFmt>
        <c:idx val="3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  <c:pivotFmt>
        <c:idx val="4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  <c:pivotFmt>
        <c:idx val="5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  <c:pivotFmt>
        <c:idx val="6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  <c:pivotFmt>
        <c:idx val="7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</c:pivotFmts>
    <c:plotArea>
      <c:layout>
        <c:manualLayout>
          <c:layoutTarget val="inner"/>
          <c:xMode val="edge"/>
          <c:yMode val="edge"/>
          <c:x val="6.2029035613138911E-2"/>
          <c:y val="0.14845810940299151"/>
          <c:w val="0.78014906753560354"/>
          <c:h val="0.75333821367567244"/>
        </c:manualLayout>
      </c:layout>
      <c:barChart>
        <c:barDir val="col"/>
        <c:grouping val="clustered"/>
        <c:ser>
          <c:idx val="0"/>
          <c:order val="0"/>
          <c:tx>
            <c:strRef>
              <c:f>Sheet6!$B$1:$B$2</c:f>
              <c:strCache>
                <c:ptCount val="1"/>
                <c:pt idx="0">
                  <c:v>High</c:v>
                </c:pt>
              </c:strCache>
            </c:strRef>
          </c:tx>
          <c:dLbls>
            <c:txPr>
              <a:bodyPr/>
              <a:lstStyle/>
              <a:p>
                <a:pPr>
                  <a:defRPr b="1">
                    <a:latin typeface="Times New Roman" pitchFamily="18" charset="0"/>
                    <a:cs typeface="Times New Roman" pitchFamily="18" charset="0"/>
                  </a:defRPr>
                </a:pPr>
                <a:endParaRPr lang="en-US"/>
              </a:p>
            </c:txPr>
            <c:showVal val="1"/>
          </c:dLbls>
          <c:cat>
            <c:strRef>
              <c:f>Sheet6!$A$3:$A$13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Sheet6!$B$3:$B$13</c:f>
              <c:numCache>
                <c:formatCode>General</c:formatCode>
                <c:ptCount val="10"/>
                <c:pt idx="0">
                  <c:v>235</c:v>
                </c:pt>
                <c:pt idx="1">
                  <c:v>233</c:v>
                </c:pt>
                <c:pt idx="2">
                  <c:v>240</c:v>
                </c:pt>
                <c:pt idx="3">
                  <c:v>226</c:v>
                </c:pt>
                <c:pt idx="4">
                  <c:v>251</c:v>
                </c:pt>
                <c:pt idx="5">
                  <c:v>241</c:v>
                </c:pt>
                <c:pt idx="6">
                  <c:v>228</c:v>
                </c:pt>
                <c:pt idx="7">
                  <c:v>233</c:v>
                </c:pt>
                <c:pt idx="8">
                  <c:v>233</c:v>
                </c:pt>
                <c:pt idx="9">
                  <c:v>240</c:v>
                </c:pt>
              </c:numCache>
            </c:numRef>
          </c:val>
        </c:ser>
        <c:ser>
          <c:idx val="1"/>
          <c:order val="1"/>
          <c:tx>
            <c:strRef>
              <c:f>Sheet6!$C$1:$C$2</c:f>
              <c:strCache>
                <c:ptCount val="1"/>
                <c:pt idx="0">
                  <c:v>Low</c:v>
                </c:pt>
              </c:strCache>
            </c:strRef>
          </c:tx>
          <c:dLbls>
            <c:txPr>
              <a:bodyPr/>
              <a:lstStyle/>
              <a:p>
                <a:pPr>
                  <a:defRPr/>
                </a:pPr>
                <a:endParaRPr lang="en-US"/>
              </a:p>
            </c:txPr>
            <c:showVal val="1"/>
          </c:dLbls>
          <c:cat>
            <c:strRef>
              <c:f>Sheet6!$A$3:$A$13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Sheet6!$C$3:$C$13</c:f>
              <c:numCache>
                <c:formatCode>General</c:formatCode>
                <c:ptCount val="10"/>
                <c:pt idx="0">
                  <c:v>8</c:v>
                </c:pt>
                <c:pt idx="1">
                  <c:v>10</c:v>
                </c:pt>
                <c:pt idx="2">
                  <c:v>7</c:v>
                </c:pt>
                <c:pt idx="3">
                  <c:v>11</c:v>
                </c:pt>
                <c:pt idx="4">
                  <c:v>12</c:v>
                </c:pt>
                <c:pt idx="5">
                  <c:v>10</c:v>
                </c:pt>
                <c:pt idx="6">
                  <c:v>13</c:v>
                </c:pt>
                <c:pt idx="7">
                  <c:v>5</c:v>
                </c:pt>
                <c:pt idx="8">
                  <c:v>8</c:v>
                </c:pt>
                <c:pt idx="9">
                  <c:v>9</c:v>
                </c:pt>
              </c:numCache>
            </c:numRef>
          </c:val>
        </c:ser>
        <c:ser>
          <c:idx val="2"/>
          <c:order val="2"/>
          <c:tx>
            <c:strRef>
              <c:f>Sheet6!$D$1:$D$2</c:f>
              <c:strCache>
                <c:ptCount val="1"/>
                <c:pt idx="0">
                  <c:v>Medium</c:v>
                </c:pt>
              </c:strCache>
            </c:strRef>
          </c:tx>
          <c:dLbls>
            <c:txPr>
              <a:bodyPr/>
              <a:lstStyle/>
              <a:p>
                <a:pPr>
                  <a:defRPr/>
                </a:pPr>
                <a:endParaRPr lang="en-US"/>
              </a:p>
            </c:txPr>
            <c:showVal val="1"/>
          </c:dLbls>
          <c:cat>
            <c:strRef>
              <c:f>Sheet6!$A$3:$A$13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Sheet6!$D$3:$D$13</c:f>
              <c:numCache>
                <c:formatCode>General</c:formatCode>
                <c:ptCount val="10"/>
                <c:pt idx="0">
                  <c:v>24</c:v>
                </c:pt>
                <c:pt idx="1">
                  <c:v>17</c:v>
                </c:pt>
                <c:pt idx="2">
                  <c:v>16</c:v>
                </c:pt>
                <c:pt idx="3">
                  <c:v>20</c:v>
                </c:pt>
                <c:pt idx="4">
                  <c:v>11</c:v>
                </c:pt>
                <c:pt idx="5">
                  <c:v>16</c:v>
                </c:pt>
                <c:pt idx="6">
                  <c:v>23</c:v>
                </c:pt>
                <c:pt idx="7">
                  <c:v>20</c:v>
                </c:pt>
                <c:pt idx="8">
                  <c:v>15</c:v>
                </c:pt>
                <c:pt idx="9">
                  <c:v>15</c:v>
                </c:pt>
              </c:numCache>
            </c:numRef>
          </c:val>
        </c:ser>
        <c:ser>
          <c:idx val="3"/>
          <c:order val="3"/>
          <c:tx>
            <c:strRef>
              <c:f>Sheet6!$E$1:$E$2</c:f>
              <c:strCache>
                <c:ptCount val="1"/>
                <c:pt idx="0">
                  <c:v>Very Hiigh</c:v>
                </c:pt>
              </c:strCache>
            </c:strRef>
          </c:tx>
          <c:dLbls>
            <c:txPr>
              <a:bodyPr/>
              <a:lstStyle/>
              <a:p>
                <a:pPr>
                  <a:defRPr/>
                </a:pPr>
                <a:endParaRPr lang="en-US"/>
              </a:p>
            </c:txPr>
            <c:showVal val="1"/>
          </c:dLbls>
          <c:cat>
            <c:strRef>
              <c:f>Sheet6!$A$3:$A$13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Sheet6!$E$3:$E$13</c:f>
              <c:numCache>
                <c:formatCode>General</c:formatCode>
                <c:ptCount val="10"/>
                <c:pt idx="0">
                  <c:v>36</c:v>
                </c:pt>
                <c:pt idx="1">
                  <c:v>39</c:v>
                </c:pt>
                <c:pt idx="2">
                  <c:v>39</c:v>
                </c:pt>
                <c:pt idx="3">
                  <c:v>39</c:v>
                </c:pt>
                <c:pt idx="4">
                  <c:v>30</c:v>
                </c:pt>
                <c:pt idx="5">
                  <c:v>34</c:v>
                </c:pt>
                <c:pt idx="6">
                  <c:v>35</c:v>
                </c:pt>
                <c:pt idx="7">
                  <c:v>46</c:v>
                </c:pt>
                <c:pt idx="8">
                  <c:v>41</c:v>
                </c:pt>
                <c:pt idx="9">
                  <c:v>30</c:v>
                </c:pt>
              </c:numCache>
            </c:numRef>
          </c:val>
        </c:ser>
        <c:axId val="68769664"/>
        <c:axId val="69707264"/>
      </c:barChart>
      <c:catAx>
        <c:axId val="68769664"/>
        <c:scaling>
          <c:orientation val="minMax"/>
        </c:scaling>
        <c:axPos val="b"/>
        <c:tickLblPos val="nextTo"/>
        <c:txPr>
          <a:bodyPr/>
          <a:lstStyle/>
          <a:p>
            <a:pPr>
              <a:defRPr sz="1600" b="1"/>
            </a:pPr>
            <a:endParaRPr lang="en-US"/>
          </a:p>
        </c:txPr>
        <c:crossAx val="69707264"/>
        <c:crosses val="autoZero"/>
        <c:auto val="1"/>
        <c:lblAlgn val="ctr"/>
        <c:lblOffset val="100"/>
      </c:catAx>
      <c:valAx>
        <c:axId val="69707264"/>
        <c:scaling>
          <c:orientation val="minMax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sz="1400" b="1"/>
            </a:pPr>
            <a:endParaRPr lang="en-US"/>
          </a:p>
        </c:txPr>
        <c:crossAx val="68769664"/>
        <c:crosses val="autoZero"/>
        <c:crossBetween val="between"/>
      </c:valAx>
    </c:plotArea>
    <c:legend>
      <c:legendPos val="r"/>
      <c:layout/>
      <c:txPr>
        <a:bodyPr/>
        <a:lstStyle/>
        <a:p>
          <a:pPr>
            <a:defRPr sz="1400"/>
          </a:pPr>
          <a:endParaRPr lang="en-US"/>
        </a:p>
      </c:txPr>
    </c:legend>
    <c:plotVisOnly val="1"/>
  </c:chart>
  <c:externalData r:id="rId1"/>
  <c:userShapes r:id="rId2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IN"/>
  <c:pivotSource>
    <c:name>[Emp_db001.xlsx]Sheet6!PivotTable4</c:name>
    <c:fmtId val="2"/>
  </c:pivotSource>
  <c:chart>
    <c:autoTitleDeleted val="1"/>
    <c:pivotFmts>
      <c:pivotFmt>
        <c:idx val="0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  <c:pivotFmt>
        <c:idx val="1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  <c:pivotFmt>
        <c:idx val="2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  <c:pivotFmt>
        <c:idx val="3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  <c:pivotFmt>
        <c:idx val="4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  <c:pivotFmt>
        <c:idx val="5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</c:pivotFmts>
    <c:plotArea>
      <c:layout>
        <c:manualLayout>
          <c:layoutTarget val="inner"/>
          <c:xMode val="edge"/>
          <c:yMode val="edge"/>
          <c:x val="0.13885962096464549"/>
          <c:y val="9.9875169145545728E-2"/>
          <c:w val="0.73072943220227027"/>
          <c:h val="0.8460576308561325"/>
        </c:manualLayout>
      </c:layout>
      <c:barChart>
        <c:barDir val="bar"/>
        <c:grouping val="clustered"/>
        <c:ser>
          <c:idx val="0"/>
          <c:order val="0"/>
          <c:tx>
            <c:strRef>
              <c:f>Sheet6!$B$33:$B$34</c:f>
              <c:strCache>
                <c:ptCount val="1"/>
                <c:pt idx="0">
                  <c:v>Contract</c:v>
                </c:pt>
              </c:strCache>
            </c:strRef>
          </c:tx>
          <c:dLbls>
            <c:txPr>
              <a:bodyPr/>
              <a:lstStyle/>
              <a:p>
                <a:pPr>
                  <a:defRPr/>
                </a:pPr>
                <a:endParaRPr lang="en-US"/>
              </a:p>
            </c:txPr>
            <c:showVal val="1"/>
          </c:dLbls>
          <c:cat>
            <c:multiLvlStrRef>
              <c:f>Sheet6!$A$35:$A$60</c:f>
              <c:multiLvlStrCache>
                <c:ptCount val="20"/>
                <c:lvl>
                  <c:pt idx="0">
                    <c:v>Divorced</c:v>
                  </c:pt>
                  <c:pt idx="1">
                    <c:v>Married</c:v>
                  </c:pt>
                  <c:pt idx="2">
                    <c:v>Single</c:v>
                  </c:pt>
                  <c:pt idx="3">
                    <c:v>Widowed</c:v>
                  </c:pt>
                  <c:pt idx="4">
                    <c:v>Divorced</c:v>
                  </c:pt>
                  <c:pt idx="5">
                    <c:v>Married</c:v>
                  </c:pt>
                  <c:pt idx="6">
                    <c:v>Single</c:v>
                  </c:pt>
                  <c:pt idx="7">
                    <c:v>Widowed</c:v>
                  </c:pt>
                  <c:pt idx="8">
                    <c:v>Divorced</c:v>
                  </c:pt>
                  <c:pt idx="9">
                    <c:v>Married</c:v>
                  </c:pt>
                  <c:pt idx="10">
                    <c:v>Single</c:v>
                  </c:pt>
                  <c:pt idx="11">
                    <c:v>Widowed</c:v>
                  </c:pt>
                  <c:pt idx="12">
                    <c:v>Divorced</c:v>
                  </c:pt>
                  <c:pt idx="13">
                    <c:v>Married</c:v>
                  </c:pt>
                  <c:pt idx="14">
                    <c:v>Single</c:v>
                  </c:pt>
                  <c:pt idx="15">
                    <c:v>Widowed</c:v>
                  </c:pt>
                  <c:pt idx="16">
                    <c:v>Divorced</c:v>
                  </c:pt>
                  <c:pt idx="17">
                    <c:v>Married</c:v>
                  </c:pt>
                  <c:pt idx="18">
                    <c:v>Single</c:v>
                  </c:pt>
                  <c:pt idx="19">
                    <c:v>Widowed</c:v>
                  </c:pt>
                </c:lvl>
                <c:lvl>
                  <c:pt idx="0">
                    <c:v>Active</c:v>
                  </c:pt>
                  <c:pt idx="4">
                    <c:v>Future Start</c:v>
                  </c:pt>
                  <c:pt idx="8">
                    <c:v>Leave of Absence</c:v>
                  </c:pt>
                  <c:pt idx="12">
                    <c:v>Terminated for Cause</c:v>
                  </c:pt>
                  <c:pt idx="16">
                    <c:v>Voluntarily Terminated</c:v>
                  </c:pt>
                </c:lvl>
              </c:multiLvlStrCache>
            </c:multiLvlStrRef>
          </c:cat>
          <c:val>
            <c:numRef>
              <c:f>Sheet6!$B$35:$B$60</c:f>
              <c:numCache>
                <c:formatCode>General</c:formatCode>
                <c:ptCount val="20"/>
                <c:pt idx="0">
                  <c:v>214</c:v>
                </c:pt>
                <c:pt idx="1">
                  <c:v>225</c:v>
                </c:pt>
                <c:pt idx="2">
                  <c:v>195</c:v>
                </c:pt>
                <c:pt idx="3">
                  <c:v>194</c:v>
                </c:pt>
                <c:pt idx="4">
                  <c:v>8</c:v>
                </c:pt>
                <c:pt idx="5">
                  <c:v>8</c:v>
                </c:pt>
                <c:pt idx="6">
                  <c:v>12</c:v>
                </c:pt>
                <c:pt idx="7">
                  <c:v>3</c:v>
                </c:pt>
                <c:pt idx="8">
                  <c:v>5</c:v>
                </c:pt>
                <c:pt idx="9">
                  <c:v>7</c:v>
                </c:pt>
                <c:pt idx="10">
                  <c:v>6</c:v>
                </c:pt>
                <c:pt idx="11">
                  <c:v>8</c:v>
                </c:pt>
                <c:pt idx="12">
                  <c:v>4</c:v>
                </c:pt>
                <c:pt idx="13">
                  <c:v>5</c:v>
                </c:pt>
                <c:pt idx="14">
                  <c:v>4</c:v>
                </c:pt>
                <c:pt idx="15">
                  <c:v>4</c:v>
                </c:pt>
                <c:pt idx="16">
                  <c:v>30</c:v>
                </c:pt>
                <c:pt idx="17">
                  <c:v>30</c:v>
                </c:pt>
                <c:pt idx="18">
                  <c:v>24</c:v>
                </c:pt>
                <c:pt idx="19">
                  <c:v>21</c:v>
                </c:pt>
              </c:numCache>
            </c:numRef>
          </c:val>
        </c:ser>
        <c:ser>
          <c:idx val="2"/>
          <c:order val="2"/>
          <c:tx>
            <c:strRef>
              <c:f>Sheet6!$D$33:$D$34</c:f>
              <c:strCache>
                <c:ptCount val="1"/>
                <c:pt idx="0">
                  <c:v>Part-Time</c:v>
                </c:pt>
              </c:strCache>
            </c:strRef>
          </c:tx>
          <c:dLbls>
            <c:txPr>
              <a:bodyPr/>
              <a:lstStyle/>
              <a:p>
                <a:pPr>
                  <a:defRPr/>
                </a:pPr>
                <a:endParaRPr lang="en-US"/>
              </a:p>
            </c:txPr>
            <c:showVal val="1"/>
          </c:dLbls>
          <c:cat>
            <c:multiLvlStrRef>
              <c:f>Sheet6!$A$35:$A$60</c:f>
              <c:multiLvlStrCache>
                <c:ptCount val="20"/>
                <c:lvl>
                  <c:pt idx="0">
                    <c:v>Divorced</c:v>
                  </c:pt>
                  <c:pt idx="1">
                    <c:v>Married</c:v>
                  </c:pt>
                  <c:pt idx="2">
                    <c:v>Single</c:v>
                  </c:pt>
                  <c:pt idx="3">
                    <c:v>Widowed</c:v>
                  </c:pt>
                  <c:pt idx="4">
                    <c:v>Divorced</c:v>
                  </c:pt>
                  <c:pt idx="5">
                    <c:v>Married</c:v>
                  </c:pt>
                  <c:pt idx="6">
                    <c:v>Single</c:v>
                  </c:pt>
                  <c:pt idx="7">
                    <c:v>Widowed</c:v>
                  </c:pt>
                  <c:pt idx="8">
                    <c:v>Divorced</c:v>
                  </c:pt>
                  <c:pt idx="9">
                    <c:v>Married</c:v>
                  </c:pt>
                  <c:pt idx="10">
                    <c:v>Single</c:v>
                  </c:pt>
                  <c:pt idx="11">
                    <c:v>Widowed</c:v>
                  </c:pt>
                  <c:pt idx="12">
                    <c:v>Divorced</c:v>
                  </c:pt>
                  <c:pt idx="13">
                    <c:v>Married</c:v>
                  </c:pt>
                  <c:pt idx="14">
                    <c:v>Single</c:v>
                  </c:pt>
                  <c:pt idx="15">
                    <c:v>Widowed</c:v>
                  </c:pt>
                  <c:pt idx="16">
                    <c:v>Divorced</c:v>
                  </c:pt>
                  <c:pt idx="17">
                    <c:v>Married</c:v>
                  </c:pt>
                  <c:pt idx="18">
                    <c:v>Single</c:v>
                  </c:pt>
                  <c:pt idx="19">
                    <c:v>Widowed</c:v>
                  </c:pt>
                </c:lvl>
                <c:lvl>
                  <c:pt idx="0">
                    <c:v>Active</c:v>
                  </c:pt>
                  <c:pt idx="4">
                    <c:v>Future Start</c:v>
                  </c:pt>
                  <c:pt idx="8">
                    <c:v>Leave of Absence</c:v>
                  </c:pt>
                  <c:pt idx="12">
                    <c:v>Terminated for Cause</c:v>
                  </c:pt>
                  <c:pt idx="16">
                    <c:v>Voluntarily Terminated</c:v>
                  </c:pt>
                </c:lvl>
              </c:multiLvlStrCache>
            </c:multiLvlStrRef>
          </c:cat>
          <c:val>
            <c:numRef>
              <c:f>Sheet6!$D$35:$D$60</c:f>
              <c:numCache>
                <c:formatCode>General</c:formatCode>
                <c:ptCount val="20"/>
                <c:pt idx="0">
                  <c:v>184</c:v>
                </c:pt>
                <c:pt idx="1">
                  <c:v>178</c:v>
                </c:pt>
                <c:pt idx="2">
                  <c:v>230</c:v>
                </c:pt>
                <c:pt idx="3">
                  <c:v>187</c:v>
                </c:pt>
                <c:pt idx="4">
                  <c:v>4</c:v>
                </c:pt>
                <c:pt idx="5">
                  <c:v>4</c:v>
                </c:pt>
                <c:pt idx="6">
                  <c:v>6</c:v>
                </c:pt>
                <c:pt idx="7">
                  <c:v>8</c:v>
                </c:pt>
                <c:pt idx="8">
                  <c:v>14</c:v>
                </c:pt>
                <c:pt idx="9">
                  <c:v>7</c:v>
                </c:pt>
                <c:pt idx="10">
                  <c:v>4</c:v>
                </c:pt>
                <c:pt idx="11">
                  <c:v>10</c:v>
                </c:pt>
                <c:pt idx="12">
                  <c:v>2</c:v>
                </c:pt>
                <c:pt idx="13">
                  <c:v>8</c:v>
                </c:pt>
                <c:pt idx="14">
                  <c:v>6</c:v>
                </c:pt>
                <c:pt idx="15">
                  <c:v>6</c:v>
                </c:pt>
                <c:pt idx="16">
                  <c:v>21</c:v>
                </c:pt>
                <c:pt idx="17">
                  <c:v>26</c:v>
                </c:pt>
                <c:pt idx="18">
                  <c:v>25</c:v>
                </c:pt>
                <c:pt idx="19">
                  <c:v>24</c:v>
                </c:pt>
              </c:numCache>
            </c:numRef>
          </c:val>
        </c:ser>
        <c:ser>
          <c:idx val="1"/>
          <c:order val="1"/>
          <c:tx>
            <c:strRef>
              <c:f>Sheet6!$C$33:$C$34</c:f>
              <c:strCache>
                <c:ptCount val="1"/>
                <c:pt idx="0">
                  <c:v>Full-Time</c:v>
                </c:pt>
              </c:strCache>
            </c:strRef>
          </c:tx>
          <c:dLbls>
            <c:txPr>
              <a:bodyPr/>
              <a:lstStyle/>
              <a:p>
                <a:pPr>
                  <a:defRPr/>
                </a:pPr>
                <a:endParaRPr lang="en-US"/>
              </a:p>
            </c:txPr>
            <c:showVal val="1"/>
          </c:dLbls>
          <c:cat>
            <c:multiLvlStrRef>
              <c:f>Sheet6!$A$35:$A$60</c:f>
              <c:multiLvlStrCache>
                <c:ptCount val="20"/>
                <c:lvl>
                  <c:pt idx="0">
                    <c:v>Divorced</c:v>
                  </c:pt>
                  <c:pt idx="1">
                    <c:v>Married</c:v>
                  </c:pt>
                  <c:pt idx="2">
                    <c:v>Single</c:v>
                  </c:pt>
                  <c:pt idx="3">
                    <c:v>Widowed</c:v>
                  </c:pt>
                  <c:pt idx="4">
                    <c:v>Divorced</c:v>
                  </c:pt>
                  <c:pt idx="5">
                    <c:v>Married</c:v>
                  </c:pt>
                  <c:pt idx="6">
                    <c:v>Single</c:v>
                  </c:pt>
                  <c:pt idx="7">
                    <c:v>Widowed</c:v>
                  </c:pt>
                  <c:pt idx="8">
                    <c:v>Divorced</c:v>
                  </c:pt>
                  <c:pt idx="9">
                    <c:v>Married</c:v>
                  </c:pt>
                  <c:pt idx="10">
                    <c:v>Single</c:v>
                  </c:pt>
                  <c:pt idx="11">
                    <c:v>Widowed</c:v>
                  </c:pt>
                  <c:pt idx="12">
                    <c:v>Divorced</c:v>
                  </c:pt>
                  <c:pt idx="13">
                    <c:v>Married</c:v>
                  </c:pt>
                  <c:pt idx="14">
                    <c:v>Single</c:v>
                  </c:pt>
                  <c:pt idx="15">
                    <c:v>Widowed</c:v>
                  </c:pt>
                  <c:pt idx="16">
                    <c:v>Divorced</c:v>
                  </c:pt>
                  <c:pt idx="17">
                    <c:v>Married</c:v>
                  </c:pt>
                  <c:pt idx="18">
                    <c:v>Single</c:v>
                  </c:pt>
                  <c:pt idx="19">
                    <c:v>Widowed</c:v>
                  </c:pt>
                </c:lvl>
                <c:lvl>
                  <c:pt idx="0">
                    <c:v>Active</c:v>
                  </c:pt>
                  <c:pt idx="4">
                    <c:v>Future Start</c:v>
                  </c:pt>
                  <c:pt idx="8">
                    <c:v>Leave of Absence</c:v>
                  </c:pt>
                  <c:pt idx="12">
                    <c:v>Terminated for Cause</c:v>
                  </c:pt>
                  <c:pt idx="16">
                    <c:v>Voluntarily Terminated</c:v>
                  </c:pt>
                </c:lvl>
              </c:multiLvlStrCache>
            </c:multiLvlStrRef>
          </c:cat>
          <c:val>
            <c:numRef>
              <c:f>Sheet6!$C$35:$C$60</c:f>
              <c:numCache>
                <c:formatCode>General</c:formatCode>
                <c:ptCount val="20"/>
                <c:pt idx="0">
                  <c:v>210</c:v>
                </c:pt>
                <c:pt idx="1">
                  <c:v>219</c:v>
                </c:pt>
                <c:pt idx="2">
                  <c:v>210</c:v>
                </c:pt>
                <c:pt idx="3">
                  <c:v>211</c:v>
                </c:pt>
                <c:pt idx="4">
                  <c:v>3</c:v>
                </c:pt>
                <c:pt idx="5">
                  <c:v>4</c:v>
                </c:pt>
                <c:pt idx="6">
                  <c:v>3</c:v>
                </c:pt>
                <c:pt idx="7">
                  <c:v>6</c:v>
                </c:pt>
                <c:pt idx="8">
                  <c:v>7</c:v>
                </c:pt>
                <c:pt idx="9">
                  <c:v>4</c:v>
                </c:pt>
                <c:pt idx="10">
                  <c:v>10</c:v>
                </c:pt>
                <c:pt idx="11">
                  <c:v>4</c:v>
                </c:pt>
                <c:pt idx="12">
                  <c:v>5</c:v>
                </c:pt>
                <c:pt idx="13">
                  <c:v>7</c:v>
                </c:pt>
                <c:pt idx="14">
                  <c:v>7</c:v>
                </c:pt>
                <c:pt idx="15">
                  <c:v>8</c:v>
                </c:pt>
                <c:pt idx="16">
                  <c:v>30</c:v>
                </c:pt>
                <c:pt idx="17">
                  <c:v>32</c:v>
                </c:pt>
                <c:pt idx="18">
                  <c:v>29</c:v>
                </c:pt>
                <c:pt idx="19">
                  <c:v>29</c:v>
                </c:pt>
              </c:numCache>
            </c:numRef>
          </c:val>
        </c:ser>
        <c:axId val="75110656"/>
        <c:axId val="75145600"/>
      </c:barChart>
      <c:catAx>
        <c:axId val="75110656"/>
        <c:scaling>
          <c:orientation val="minMax"/>
        </c:scaling>
        <c:axPos val="l"/>
        <c:tickLblPos val="nextTo"/>
        <c:crossAx val="75145600"/>
        <c:crosses val="autoZero"/>
        <c:auto val="1"/>
        <c:lblAlgn val="ctr"/>
        <c:lblOffset val="100"/>
      </c:catAx>
      <c:valAx>
        <c:axId val="75145600"/>
        <c:scaling>
          <c:orientation val="minMax"/>
        </c:scaling>
        <c:axPos val="b"/>
        <c:majorGridlines/>
        <c:numFmt formatCode="General" sourceLinked="1"/>
        <c:tickLblPos val="nextTo"/>
        <c:crossAx val="75110656"/>
        <c:crosses val="autoZero"/>
        <c:crossBetween val="between"/>
      </c:valAx>
    </c:plotArea>
    <c:legend>
      <c:legendPos val="r"/>
      <c:layout/>
    </c:legend>
    <c:plotVisOnly val="1"/>
    <c:dispBlanksAs val="gap"/>
  </c:chart>
  <c:externalData r:id="rId1"/>
  <c:userShapes r:id="rId2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0.40932</cdr:x>
      <cdr:y>0.09297</cdr:y>
    </cdr:from>
    <cdr:to>
      <cdr:x>0.53023</cdr:x>
      <cdr:y>0.31066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3095625" y="390525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/>
        <a:p xmlns:a="http://schemas.openxmlformats.org/drawingml/2006/main">
          <a:endParaRPr lang="en-IN" sz="1100"/>
        </a:p>
      </cdr:txBody>
    </cdr:sp>
  </cdr:relSizeAnchor>
  <cdr:relSizeAnchor xmlns:cdr="http://schemas.openxmlformats.org/drawingml/2006/chartDrawing">
    <cdr:from>
      <cdr:x>0.23552</cdr:x>
      <cdr:y>0.03175</cdr:y>
    </cdr:from>
    <cdr:to>
      <cdr:x>0.69773</cdr:x>
      <cdr:y>0.13605</cdr:y>
    </cdr:to>
    <cdr:sp macro="" textlink="">
      <cdr:nvSpPr>
        <cdr:cNvPr id="3" name="TextBox 2"/>
        <cdr:cNvSpPr txBox="1"/>
      </cdr:nvSpPr>
      <cdr:spPr>
        <a:xfrm xmlns:a="http://schemas.openxmlformats.org/drawingml/2006/main">
          <a:off x="1781174" y="133350"/>
          <a:ext cx="3495675" cy="43815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/>
        <a:p xmlns:a="http://schemas.openxmlformats.org/drawingml/2006/main">
          <a:endParaRPr lang="en-IN" sz="1100"/>
        </a:p>
      </cdr:txBody>
    </cdr:sp>
  </cdr:relSizeAnchor>
  <cdr:relSizeAnchor xmlns:cdr="http://schemas.openxmlformats.org/drawingml/2006/chartDrawing">
    <cdr:from>
      <cdr:x>0.16877</cdr:x>
      <cdr:y>0.04535</cdr:y>
    </cdr:from>
    <cdr:to>
      <cdr:x>0.73678</cdr:x>
      <cdr:y>0.13379</cdr:y>
    </cdr:to>
    <cdr:sp macro="" textlink="">
      <cdr:nvSpPr>
        <cdr:cNvPr id="4" name="TextBox 3"/>
        <cdr:cNvSpPr txBox="1"/>
      </cdr:nvSpPr>
      <cdr:spPr>
        <a:xfrm xmlns:a="http://schemas.openxmlformats.org/drawingml/2006/main">
          <a:off x="1276349" y="190500"/>
          <a:ext cx="4295775" cy="37147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/>
        <a:p xmlns:a="http://schemas.openxmlformats.org/drawingml/2006/main">
          <a:pPr algn="ctr"/>
          <a:r>
            <a:rPr lang="en-IN" sz="1400" b="1" dirty="0">
              <a:latin typeface="Times New Roman" pitchFamily="18" charset="0"/>
              <a:cs typeface="Times New Roman" pitchFamily="18" charset="0"/>
            </a:rPr>
            <a:t>OVERALL  PERFORMANCE OF EMPLOYEES IN BUSINESS UNITS</a:t>
          </a: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0.20624</cdr:x>
      <cdr:y>0.04869</cdr:y>
    </cdr:from>
    <cdr:to>
      <cdr:x>0.8705</cdr:x>
      <cdr:y>0.06991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1638300" y="371474"/>
          <a:ext cx="5276850" cy="16192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/>
        <a:p xmlns:a="http://schemas.openxmlformats.org/drawingml/2006/main">
          <a:endParaRPr lang="en-IN" sz="1100"/>
        </a:p>
      </cdr:txBody>
    </cdr:sp>
  </cdr:relSizeAnchor>
  <cdr:relSizeAnchor xmlns:cdr="http://schemas.openxmlformats.org/drawingml/2006/chartDrawing">
    <cdr:from>
      <cdr:x>0.04676</cdr:x>
      <cdr:y>0.0387</cdr:y>
    </cdr:from>
    <cdr:to>
      <cdr:x>0.89448</cdr:x>
      <cdr:y>0.08365</cdr:y>
    </cdr:to>
    <cdr:sp macro="" textlink="">
      <cdr:nvSpPr>
        <cdr:cNvPr id="3" name="TextBox 2"/>
        <cdr:cNvSpPr txBox="1"/>
      </cdr:nvSpPr>
      <cdr:spPr>
        <a:xfrm xmlns:a="http://schemas.openxmlformats.org/drawingml/2006/main">
          <a:off x="371475" y="295274"/>
          <a:ext cx="6734175" cy="3429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/>
        <a:p xmlns:a="http://schemas.openxmlformats.org/drawingml/2006/main">
          <a:pPr algn="ctr"/>
          <a:r>
            <a:rPr lang="en-IN" sz="1200" b="1">
              <a:latin typeface="Times New Roman" pitchFamily="18" charset="0"/>
              <a:cs typeface="Times New Roman" pitchFamily="18" charset="0"/>
            </a:rPr>
            <a:t>EMPLOYEE</a:t>
          </a:r>
          <a:r>
            <a:rPr lang="en-IN" sz="1200" b="1" baseline="0">
              <a:latin typeface="Times New Roman" pitchFamily="18" charset="0"/>
              <a:cs typeface="Times New Roman" pitchFamily="18" charset="0"/>
            </a:rPr>
            <a:t> STATUS, EMPLOYEE TYPE &amp; MARITAL  STATUS OF BUSINESS UNITS  </a:t>
          </a:r>
        </a:p>
        <a:p xmlns:a="http://schemas.openxmlformats.org/drawingml/2006/main">
          <a:pPr algn="ctr"/>
          <a:endParaRPr lang="en-IN" sz="1200" b="1">
            <a:latin typeface="Times New Roman" pitchFamily="18" charset="0"/>
            <a:cs typeface="Times New Roman" pitchFamily="18" charset="0"/>
          </a:endParaRPr>
        </a:p>
        <a:p xmlns:a="http://schemas.openxmlformats.org/drawingml/2006/main">
          <a:endParaRPr lang="en-IN" sz="1200" b="1">
            <a:latin typeface="Times New Roman" pitchFamily="18" charset="0"/>
            <a:cs typeface="Times New Roman" pitchFamily="18" charset="0"/>
          </a:endParaRP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98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pPr/>
              <a:t>25-09-2024</a:t>
            </a:fld>
            <a:endParaRPr lang="en-IN"/>
          </a:p>
        </p:txBody>
      </p:sp>
      <p:sp>
        <p:nvSpPr>
          <p:cNvPr id="1048699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1048700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1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2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9/25/2024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6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87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1048688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89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9/25/2024</a:t>
            </a:fld>
            <a:endParaRPr lang="en-US"/>
          </a:p>
        </p:txBody>
      </p:sp>
      <p:sp>
        <p:nvSpPr>
          <p:cNvPr id="1048690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92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93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94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95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9/25/2024</a:t>
            </a:fld>
            <a:endParaRPr lang="en-US"/>
          </a:p>
        </p:txBody>
      </p:sp>
      <p:sp>
        <p:nvSpPr>
          <p:cNvPr id="1048696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9/25/2024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6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77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9/25/2024</a:t>
            </a:fld>
            <a:endParaRPr lang="en-US"/>
          </a:p>
        </p:txBody>
      </p:sp>
      <p:sp>
        <p:nvSpPr>
          <p:cNvPr id="1048678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9/25/2024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5" y="990595"/>
            <a:ext cx="1743075" cy="1333495"/>
            <a:chOff x="742950" y="1104895"/>
            <a:chExt cx="1743075" cy="1333495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9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pPr/>
            </a:p>
          </p:txBody>
        </p:sp>
        <p:sp>
          <p:nvSpPr>
            <p:cNvPr id="1048597" name="object 4"/>
            <p:cNvSpPr/>
            <p:nvPr/>
          </p:nvSpPr>
          <p:spPr>
            <a:xfrm>
              <a:off x="1838329" y="1104895"/>
              <a:ext cx="647695" cy="561970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pPr/>
            </a:p>
          </p:txBody>
        </p:sp>
      </p:grpSp>
      <p:sp>
        <p:nvSpPr>
          <p:cNvPr id="1048598" name="object 5"/>
          <p:cNvSpPr/>
          <p:nvPr/>
        </p:nvSpPr>
        <p:spPr>
          <a:xfrm>
            <a:off x="3752854" y="1190620"/>
            <a:ext cx="1666879" cy="1438279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pPr/>
          </a:p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4" cy="619120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pPr/>
          </a:p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59"/>
            <a:ext cx="12068207" cy="100156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8"/>
            <a:r>
              <a:rPr b="1">
                <a:solidFill>
                  <a:srgbClr val="0F0F0F"/>
                </a:solidFill>
                <a:latin typeface="Times New Roman"/>
                <a:cs typeface="Times New Roman"/>
              </a:rPr>
              <a:t>Employee Data Analysis using Excel</a:t>
            </a:r>
            <a:r>
              <a:rPr b="1">
                <a:solidFill>
                  <a:srgbClr val="0F0F0F"/>
                </a:solidFill>
                <a:latin typeface="Times New Roman"/>
                <a:cs typeface="Times New Roman"/>
              </a:rPr>
              <a:t> </a:t>
            </a:r>
            <a:br>
              <a:rPr b="1">
                <a:solidFill>
                  <a:srgbClr val="0F0F0F"/>
                </a:solidFill>
              </a:rPr>
            </a:br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0" y="6467479"/>
            <a:ext cx="2143125" cy="200025"/>
          </a:xfrm>
          <a:prstGeom prst="rect">
            <a:avLst/>
          </a:prstGeom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4">
              <a:lnSpc>
                <a:spcPct val="100000"/>
              </a:lnSpc>
              <a:spcBef>
                <a:spcPts val="55"/>
              </a:spcBef>
            </a:pPr>
            <a:r>
              <a:rPr/>
              <a:t>1</a:t>
            </a:r>
          </a:p>
        </p:txBody>
      </p:sp>
      <p:sp>
        <p:nvSpPr>
          <p:cNvPr id="1048602" name="TextBox 13"/>
          <p:cNvSpPr txBox="1"/>
          <p:nvPr/>
        </p:nvSpPr>
        <p:spPr>
          <a:xfrm>
            <a:off x="1524004" y="3245076"/>
            <a:ext cx="8610604" cy="15138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/>
            <a:r>
              <a:rPr sz="2400"/>
              <a:t>STUDENT </a:t>
            </a:r>
            <a:r>
              <a:rPr sz="2400"/>
              <a:t>NAME:  GANESH C</a:t>
            </a:r>
          </a:p>
          <a:p>
            <a:pPr/>
            <a:r>
              <a:rPr sz="2400"/>
              <a:t>REGISTER NO</a:t>
            </a:r>
            <a:r>
              <a:rPr sz="2400"/>
              <a:t>:  312211362</a:t>
            </a:r>
          </a:p>
          <a:p>
            <a:pPr/>
            <a:r>
              <a:rPr sz="2400"/>
              <a:t>DEPARTMENT</a:t>
            </a:r>
            <a:r>
              <a:rPr sz="2400"/>
              <a:t>:  B.COM(GENERAL)</a:t>
            </a:r>
          </a:p>
          <a:p>
            <a:pPr/>
            <a:r>
              <a:rPr sz="2400"/>
              <a:t>COLLEGE:  ALPHA ARTS AND SCIENCE COLLEGE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7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66879" y="6467479"/>
            <a:ext cx="76195" cy="177798"/>
          </a:xfrm>
          <a:prstGeom prst="rect">
            <a:avLst/>
          </a:prstGeom>
        </p:spPr>
      </p:pic>
      <p:sp>
        <p:nvSpPr>
          <p:cNvPr id="1048672" name="object 9"/>
          <p:cNvSpPr txBox="1"/>
          <p:nvPr/>
        </p:nvSpPr>
        <p:spPr>
          <a:xfrm>
            <a:off x="11277218" y="6473339"/>
            <a:ext cx="228600" cy="19176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4">
              <a:lnSpc>
                <a:spcPct val="100000"/>
              </a:lnSpc>
              <a:spcBef>
                <a:spcPts val="55"/>
              </a:spcBef>
            </a:pPr>
            <a:r>
              <a:rPr sz="1100">
                <a:solidFill>
                  <a:srgbClr val="2D936B"/>
                </a:solidFill>
                <a:latin typeface="Trebuchet MS"/>
                <a:cs typeface="Trebuchet MS"/>
              </a:rPr>
              <a:t>10</a:t>
            </a:r>
          </a:p>
        </p:txBody>
      </p:sp>
      <p:sp>
        <p:nvSpPr>
          <p:cNvPr id="1048673" name="object 8"/>
          <p:cNvSpPr txBox="1"/>
          <p:nvPr/>
        </p:nvSpPr>
        <p:spPr>
          <a:xfrm>
            <a:off x="739768" y="291149"/>
            <a:ext cx="3303900" cy="75818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696">
              <a:lnSpc>
                <a:spcPct val="100000"/>
              </a:lnSpc>
              <a:spcBef>
                <a:spcPts val="105"/>
              </a:spcBef>
            </a:pPr>
            <a:r>
              <a:rPr b="1" sz="4800">
                <a:latin typeface="Trebuchet MS"/>
                <a:cs typeface="Trebuchet MS"/>
              </a:rPr>
              <a:t>M</a:t>
            </a:r>
            <a:r>
              <a:rPr b="1" sz="4800">
                <a:latin typeface="Trebuchet MS"/>
                <a:cs typeface="Trebuchet MS"/>
              </a:rPr>
              <a:t>O</a:t>
            </a:r>
            <a:r>
              <a:rPr b="1" sz="4800">
                <a:latin typeface="Trebuchet MS"/>
                <a:cs typeface="Trebuchet MS"/>
              </a:rPr>
              <a:t>D</a:t>
            </a:r>
            <a:r>
              <a:rPr b="1" sz="4800">
                <a:latin typeface="Trebuchet MS"/>
                <a:cs typeface="Trebuchet MS"/>
              </a:rPr>
              <a:t>E</a:t>
            </a:r>
            <a:r>
              <a:rPr b="1" sz="4800">
                <a:latin typeface="Trebuchet MS"/>
                <a:cs typeface="Trebuchet MS"/>
              </a:rPr>
              <a:t>LL</a:t>
            </a:r>
            <a:r>
              <a:rPr b="1" sz="4800">
                <a:latin typeface="Trebuchet MS"/>
                <a:cs typeface="Trebuchet MS"/>
              </a:rPr>
              <a:t>I</a:t>
            </a:r>
            <a:r>
              <a:rPr b="1" sz="4800">
                <a:latin typeface="Trebuchet MS"/>
                <a:cs typeface="Trebuchet MS"/>
              </a:rPr>
              <a:t>N</a:t>
            </a:r>
            <a:r>
              <a:rPr b="1" sz="4800">
                <a:latin typeface="Trebuchet MS"/>
                <a:cs typeface="Trebuchet MS"/>
              </a:rPr>
              <a:t>G</a:t>
            </a:r>
          </a:p>
        </p:txBody>
      </p:sp>
      <p:sp>
        <p:nvSpPr>
          <p:cNvPr id="1048675" name="TextBox 1"/>
          <p:cNvSpPr txBox="1"/>
          <p:nvPr/>
        </p:nvSpPr>
        <p:spPr>
          <a:xfrm>
            <a:off x="609604" y="1371600"/>
            <a:ext cx="7413621" cy="5632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/>
            <a:r>
              <a:rPr b="1" sz="2000"/>
              <a:t>Data collection </a:t>
            </a:r>
          </a:p>
          <a:p>
            <a:pPr lvl="1" marL="800100" indent="-342900">
              <a:buFont typeface="Wingdings"/>
              <a:buChar char="Ø"/>
            </a:pPr>
            <a:r>
              <a:rPr b="1" sz="2000"/>
              <a:t>Koggle</a:t>
            </a:r>
            <a:r>
              <a:rPr sz="2000"/>
              <a:t> – Using this website to collect the data for the project.</a:t>
            </a:r>
          </a:p>
          <a:p>
            <a:pPr/>
          </a:p>
          <a:p>
            <a:pPr/>
            <a:r>
              <a:rPr b="1" sz="2000"/>
              <a:t>Feature collection </a:t>
            </a:r>
          </a:p>
          <a:p>
            <a:pPr lvl="1" marL="800100" indent="-342900">
              <a:buFont typeface="Wingdings"/>
              <a:buChar char="Ø"/>
            </a:pPr>
            <a:r>
              <a:rPr sz="2000"/>
              <a:t> </a:t>
            </a:r>
            <a:r>
              <a:rPr b="1" sz="2000"/>
              <a:t>Excel spread sheet  </a:t>
            </a:r>
            <a:r>
              <a:rPr sz="2000"/>
              <a:t>- Excel sheet is used to arrange the relevant data. </a:t>
            </a:r>
          </a:p>
          <a:p>
            <a:pPr/>
          </a:p>
          <a:p>
            <a:pPr/>
            <a:r>
              <a:rPr b="1" sz="2000"/>
              <a:t>Data cleaning </a:t>
            </a:r>
          </a:p>
          <a:p>
            <a:pPr lvl="1" marL="800100" indent="-342900">
              <a:buFont typeface="Wingdings"/>
              <a:buChar char="Ø"/>
            </a:pPr>
            <a:r>
              <a:rPr b="1" sz="2000"/>
              <a:t>Conditional formatting </a:t>
            </a:r>
            <a:r>
              <a:rPr sz="2000"/>
              <a:t>– Used  to identify the blank area. </a:t>
            </a:r>
          </a:p>
          <a:p>
            <a:pPr lvl="1" marL="800100" indent="-342900">
              <a:buFont typeface="Wingdings"/>
              <a:buChar char="Ø"/>
            </a:pPr>
            <a:r>
              <a:rPr b="1" sz="2000"/>
              <a:t>Filter Option </a:t>
            </a:r>
            <a:r>
              <a:rPr sz="2000"/>
              <a:t>– This option is used to remove the blanks.</a:t>
            </a:r>
          </a:p>
          <a:p>
            <a:pPr/>
          </a:p>
          <a:p>
            <a:pPr/>
            <a:r>
              <a:rPr sz="2000"/>
              <a:t>P</a:t>
            </a:r>
            <a:r>
              <a:rPr b="1" sz="2000"/>
              <a:t>erformance Level </a:t>
            </a:r>
          </a:p>
          <a:p>
            <a:pPr lvl="1" marL="800100" indent="-342900">
              <a:buFont typeface="Wingdings"/>
              <a:buChar char="Ø"/>
            </a:pPr>
            <a:r>
              <a:rPr sz="2000"/>
              <a:t> </a:t>
            </a:r>
            <a:r>
              <a:rPr b="1" sz="2000"/>
              <a:t>Grading</a:t>
            </a:r>
            <a:r>
              <a:rPr sz="2000"/>
              <a:t>  - We use the “IFS” formula to grading the employee         performance level </a:t>
            </a:r>
          </a:p>
          <a:p>
            <a:pPr lvl="2"/>
            <a:r>
              <a:rPr b="1" sz="2000"/>
              <a:t> Formula </a:t>
            </a:r>
            <a:r>
              <a:rPr b="1" sz="2000"/>
              <a:t>=IFS(Z9&gt;=5,"VERY     HIGH",Z9&gt;=4,"HIGH",Z9&gt;=3,"MED","TRUE", "LOW")</a:t>
            </a:r>
          </a:p>
          <a:p>
            <a:pPr lvl="1"/>
          </a:p>
          <a:p>
            <a:pPr/>
            <a:r>
              <a:rPr sz="2000"/>
              <a:t>          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TextBox 4"/>
          <p:cNvSpPr txBox="1"/>
          <p:nvPr/>
        </p:nvSpPr>
        <p:spPr>
          <a:xfrm>
            <a:off x="761995" y="457200"/>
            <a:ext cx="3505195" cy="646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/>
            <a:r>
              <a:rPr b="1" sz="3600">
                <a:latin typeface="Trebuchet MS"/>
                <a:cs typeface="Trebuchet MS"/>
              </a:rPr>
              <a:t>M</a:t>
            </a:r>
            <a:r>
              <a:rPr b="1" sz="3600">
                <a:latin typeface="Trebuchet MS"/>
                <a:cs typeface="Trebuchet MS"/>
              </a:rPr>
              <a:t>O</a:t>
            </a:r>
            <a:r>
              <a:rPr b="1" sz="3600">
                <a:latin typeface="Trebuchet MS"/>
                <a:cs typeface="Trebuchet MS"/>
              </a:rPr>
              <a:t>D</a:t>
            </a:r>
            <a:r>
              <a:rPr b="1" sz="3600">
                <a:latin typeface="Trebuchet MS"/>
                <a:cs typeface="Trebuchet MS"/>
              </a:rPr>
              <a:t>E</a:t>
            </a:r>
            <a:r>
              <a:rPr b="1" sz="3600">
                <a:latin typeface="Trebuchet MS"/>
                <a:cs typeface="Trebuchet MS"/>
              </a:rPr>
              <a:t>LL</a:t>
            </a:r>
            <a:r>
              <a:rPr b="1" sz="3600">
                <a:latin typeface="Trebuchet MS"/>
                <a:cs typeface="Trebuchet MS"/>
              </a:rPr>
              <a:t>I</a:t>
            </a:r>
            <a:r>
              <a:rPr b="1" sz="3600">
                <a:latin typeface="Trebuchet MS"/>
                <a:cs typeface="Trebuchet MS"/>
              </a:rPr>
              <a:t>N</a:t>
            </a:r>
            <a:r>
              <a:rPr b="1" sz="3600">
                <a:latin typeface="Trebuchet MS"/>
                <a:cs typeface="Trebuchet MS"/>
              </a:rPr>
              <a:t>G</a:t>
            </a:r>
          </a:p>
        </p:txBody>
      </p:sp>
      <p:sp>
        <p:nvSpPr>
          <p:cNvPr id="1048680" name="TextBox 6"/>
          <p:cNvSpPr txBox="1"/>
          <p:nvPr/>
        </p:nvSpPr>
        <p:spPr>
          <a:xfrm>
            <a:off x="1066804" y="1496964"/>
            <a:ext cx="7619995" cy="3477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/>
            <a:r>
              <a:rPr b="1" sz="2000"/>
              <a:t>Summary </a:t>
            </a:r>
          </a:p>
          <a:p>
            <a:pPr lvl="1" marL="800100" indent="-342900">
              <a:buFont typeface="Wingdings"/>
              <a:buChar char="Ø"/>
            </a:pPr>
            <a:r>
              <a:rPr b="1" sz="2000"/>
              <a:t>Pivot table </a:t>
            </a:r>
            <a:r>
              <a:rPr sz="2000"/>
              <a:t>– We use the pivot table to get crisp and clear data about the employee performance . For that we used the below details :</a:t>
            </a:r>
          </a:p>
          <a:p>
            <a:pPr lvl="2" marL="1257300" indent="-342900">
              <a:buFont typeface="Wingdings"/>
              <a:buChar char="§"/>
            </a:pPr>
            <a:r>
              <a:rPr sz="2000"/>
              <a:t> Filter – Gender </a:t>
            </a:r>
          </a:p>
          <a:p>
            <a:pPr lvl="2" marL="1257300" indent="-342900">
              <a:buFont typeface="Wingdings"/>
              <a:buChar char="§"/>
            </a:pPr>
            <a:r>
              <a:rPr sz="2000"/>
              <a:t> Column -Performance level </a:t>
            </a:r>
          </a:p>
          <a:p>
            <a:pPr lvl="2" marL="1257300" indent="-342900">
              <a:buFont typeface="Wingdings"/>
              <a:buChar char="§"/>
            </a:pPr>
            <a:r>
              <a:rPr sz="2000"/>
              <a:t> Row – Business Unit</a:t>
            </a:r>
          </a:p>
          <a:p>
            <a:pPr lvl="2" marL="1257300" indent="-342900">
              <a:buFont typeface="Wingdings"/>
              <a:buChar char="§"/>
            </a:pPr>
            <a:r>
              <a:rPr sz="2000"/>
              <a:t> Value – Count of First name </a:t>
            </a:r>
          </a:p>
          <a:p>
            <a:pPr lvl="1"/>
          </a:p>
          <a:p>
            <a:pPr/>
            <a:r>
              <a:rPr b="1" sz="2000"/>
              <a:t>Visualization</a:t>
            </a:r>
          </a:p>
          <a:p>
            <a:pPr lvl="1" marL="800100" indent="-342900">
              <a:buFont typeface="Wingdings"/>
              <a:buChar char="Ø"/>
            </a:pPr>
            <a:r>
              <a:rPr sz="2000"/>
              <a:t> </a:t>
            </a:r>
            <a:r>
              <a:rPr b="1" sz="2000"/>
              <a:t>Graph</a:t>
            </a:r>
            <a:r>
              <a:rPr sz="2000"/>
              <a:t> – Graph show the result of this analysis.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452531" y="1357297"/>
          <a:ext cx="8643998" cy="4572036"/>
        </p:xfrm>
        <a:graphic>
          <a:graphicData uri="http://schemas.openxmlformats.org/drawingml/2006/table">
            <a:tbl>
              <a:tblPr/>
              <a:tblGrid>
                <a:gridCol w="2463430"/>
                <a:gridCol w="1671613"/>
                <a:gridCol w="945781"/>
                <a:gridCol w="1011765"/>
                <a:gridCol w="1165730"/>
                <a:gridCol w="1385679"/>
              </a:tblGrid>
              <a:tr h="3810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Bu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High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Low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Medium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Very Hiigh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Grand Total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38100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BPC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235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303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CCDR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233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EW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240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302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MSC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226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NEL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251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304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241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301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PYZ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228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SVG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233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304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TNS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233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WBL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240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Grand Total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2360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93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177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369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2999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166914" y="500048"/>
            <a:ext cx="7500993" cy="646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b="1"/>
              <a:t>TABLE 1- </a:t>
            </a:r>
            <a:r>
              <a:rPr b="1"/>
              <a:t>OVERALL  PERFORMANCE OF EMPLOYEES IN BUSINESS UNITS</a:t>
            </a:r>
          </a:p>
          <a:p>
            <a:pPr/>
            <a:r>
              <a:rPr/>
              <a:t>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/>
        </p:nvGraphicFramePr>
        <p:xfrm>
          <a:off x="1238216" y="500042"/>
          <a:ext cx="9644130" cy="57864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809852" y="714354"/>
          <a:ext cx="6429421" cy="5678960"/>
        </p:xfrm>
        <a:graphic>
          <a:graphicData uri="http://schemas.openxmlformats.org/drawingml/2006/table">
            <a:tbl>
              <a:tblPr/>
              <a:tblGrid>
                <a:gridCol w="1782844"/>
                <a:gridCol w="1118160"/>
                <a:gridCol w="1068465"/>
                <a:gridCol w="1143008"/>
                <a:gridCol w="1316944"/>
              </a:tblGrid>
              <a:tr h="202820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Employee Status</a:t>
                      </a:r>
                      <a:r>
                        <a:rPr lang="en-US" sz="1200" b="1" i="0" u="none" strike="noStrike" baseline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&amp; Martial Status  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Employee</a:t>
                      </a:r>
                      <a:r>
                        <a:rPr lang="en-US" sz="1200" b="1" i="0" u="none" strike="noStrike" baseline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Type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IN" sz="1200" b="1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IN" sz="1200" b="1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Grand Total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202820">
                <a:tc vMerge="1">
                  <a:txBody>
                    <a:bodyPr/>
                    <a:lstStyle/>
                    <a:p>
                      <a:pPr algn="ctr" fontAlgn="b"/>
                      <a:endParaRPr lang="en-IN" sz="1200" b="1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Contract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Full-Time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Part-Time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IN" sz="1200" b="1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2028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Active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828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850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779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2457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Divorced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214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210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184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608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Married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225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219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178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622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Single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195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210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230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635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Widowed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194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211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187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592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Future Start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Divorced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Married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Single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Widowed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Leave of Absence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Divorced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Married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Single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Widowed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Terminated for Cause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Divorced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Married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Single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Widowed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Voluntarily Terminated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120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96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321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Divorced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Married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Single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Widowed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Grand Total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1007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1038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954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2999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1595400" y="214284"/>
            <a:ext cx="9286944" cy="369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b="1"/>
              <a:t>TABLE 2- EMPLOYEE </a:t>
            </a:r>
            <a:r>
              <a:rPr b="1"/>
              <a:t>STATUS, EMPLOYEE TYPE &amp; MARITAL  STATUS OF BUSINESS UNITS 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/>
        </p:nvGraphicFramePr>
        <p:xfrm>
          <a:off x="309522" y="214290"/>
          <a:ext cx="11572956" cy="66437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/>
            <a:r>
              <a:rPr>
                <a:latin typeface="Times New Roman"/>
                <a:cs typeface="Times New Roman"/>
              </a:rPr>
              <a:t>conclusion</a:t>
            </a:r>
          </a:p>
        </p:txBody>
      </p:sp>
      <p:sp>
        <p:nvSpPr>
          <p:cNvPr id="1048685" name="TextBox 2"/>
          <p:cNvSpPr txBox="1"/>
          <p:nvPr/>
        </p:nvSpPr>
        <p:spPr>
          <a:xfrm>
            <a:off x="755325" y="1295404"/>
            <a:ext cx="7626664" cy="5262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/>
              <a:buChar char="ü"/>
            </a:pPr>
            <a:r>
              <a:rPr sz="2400"/>
              <a:t>The employee performance analysis reveals a predominant concentration of employees in the MEDIUM performance category, indicating an average performance level across the organization. With </a:t>
            </a:r>
            <a:r>
              <a:rPr sz="2400"/>
              <a:t>177 </a:t>
            </a:r>
            <a:r>
              <a:rPr sz="2400"/>
              <a:t>employees at this level, targeted interventions are needed to elevate performance. </a:t>
            </a:r>
          </a:p>
          <a:p>
            <a:pPr marL="342900" indent="-342900">
              <a:buFont typeface="Wingdings"/>
              <a:buChar char="ü"/>
            </a:pPr>
          </a:p>
          <a:p>
            <a:pPr marL="342900" indent="-342900">
              <a:buFont typeface="Wingdings"/>
              <a:buChar char="ü"/>
            </a:pPr>
            <a:r>
              <a:rPr sz="2400"/>
              <a:t>The LOW </a:t>
            </a:r>
            <a:r>
              <a:rPr sz="2400"/>
              <a:t>performance 93 </a:t>
            </a:r>
            <a:r>
              <a:rPr sz="2400"/>
              <a:t>category, with </a:t>
            </a:r>
            <a:r>
              <a:rPr sz="2400"/>
              <a:t> </a:t>
            </a:r>
            <a:r>
              <a:rPr sz="2400"/>
              <a:t>employees, highlights areas for potential improvement and support. </a:t>
            </a:r>
          </a:p>
          <a:p>
            <a:pPr marL="342900" indent="-342900">
              <a:buFont typeface="Wingdings"/>
              <a:buChar char="ü"/>
            </a:pPr>
          </a:p>
          <a:p>
            <a:pPr marL="342900" indent="-342900">
              <a:buFont typeface="Wingdings"/>
              <a:buChar char="ü"/>
            </a:pPr>
            <a:r>
              <a:rPr sz="2400"/>
              <a:t>Conversely, the HIGH (</a:t>
            </a:r>
            <a:r>
              <a:rPr sz="2400"/>
              <a:t>2360 </a:t>
            </a:r>
            <a:r>
              <a:rPr sz="2400"/>
              <a:t>employees) and VERY HIGH </a:t>
            </a:r>
            <a:r>
              <a:rPr sz="2400"/>
              <a:t>(369 </a:t>
            </a:r>
            <a:r>
              <a:rPr sz="2400"/>
              <a:t>employees) performance levels show a strong and exceptional workforce that drives significant organizational success.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1995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pPr/>
          </a:p>
        </p:txBody>
      </p:sp>
      <p:grpSp>
        <p:nvGrpSpPr>
          <p:cNvPr id="29" name="object 3"/>
          <p:cNvGrpSpPr/>
          <p:nvPr/>
        </p:nvGrpSpPr>
        <p:grpSpPr>
          <a:xfrm>
            <a:off x="7443843" y="0"/>
            <a:ext cx="4752979" cy="6863078"/>
            <a:chOff x="7443843" y="0"/>
            <a:chExt cx="4752979" cy="6863078"/>
          </a:xfrm>
        </p:grpSpPr>
        <p:sp>
          <p:nvSpPr>
            <p:cNvPr id="1048611" name="object 4"/>
            <p:cNvSpPr/>
            <p:nvPr/>
          </p:nvSpPr>
          <p:spPr>
            <a:xfrm>
              <a:off x="9377427" y="4827"/>
              <a:ext cx="1218567" cy="6853549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pPr/>
            </a:p>
          </p:txBody>
        </p:sp>
        <p:sp>
          <p:nvSpPr>
            <p:cNvPr id="1048612" name="object 5"/>
            <p:cNvSpPr/>
            <p:nvPr/>
          </p:nvSpPr>
          <p:spPr>
            <a:xfrm>
              <a:off x="7448615" y="3694895"/>
              <a:ext cx="4743450" cy="3163565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pPr/>
            </a:p>
          </p:txBody>
        </p:sp>
        <p:sp>
          <p:nvSpPr>
            <p:cNvPr id="1048613" name="object 6"/>
            <p:cNvSpPr/>
            <p:nvPr/>
          </p:nvSpPr>
          <p:spPr>
            <a:xfrm>
              <a:off x="9182104" y="0"/>
              <a:ext cx="3009904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5293"/>
              </a:srgbClr>
            </a:solidFill>
          </p:spPr>
          <p:txBody>
            <a:bodyPr wrap="square" lIns="0" tIns="0" rIns="0" bIns="0" rtlCol="0"/>
            <a:lstStyle/>
            <a:p>
              <a:pPr/>
            </a:p>
          </p:txBody>
        </p:sp>
        <p:sp>
          <p:nvSpPr>
            <p:cNvPr id="1048614" name="object 7"/>
            <p:cNvSpPr/>
            <p:nvPr/>
          </p:nvSpPr>
          <p:spPr>
            <a:xfrm>
              <a:off x="9602874" y="0"/>
              <a:ext cx="2589525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215"/>
              </a:srgbClr>
            </a:solidFill>
          </p:spPr>
          <p:txBody>
            <a:bodyPr wrap="square" lIns="0" tIns="0" rIns="0" bIns="0" rtlCol="0"/>
            <a:lstStyle/>
            <a:p>
              <a:pPr/>
            </a:p>
          </p:txBody>
        </p:sp>
        <p:sp>
          <p:nvSpPr>
            <p:cNvPr id="1048615" name="object 8"/>
            <p:cNvSpPr/>
            <p:nvPr/>
          </p:nvSpPr>
          <p:spPr>
            <a:xfrm>
              <a:off x="8934445" y="3047995"/>
              <a:ext cx="3257550" cy="3810004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097"/>
              </a:srgbClr>
            </a:solidFill>
          </p:spPr>
          <p:txBody>
            <a:bodyPr wrap="square" lIns="0" tIns="0" rIns="0" bIns="0" rtlCol="0"/>
            <a:lstStyle/>
            <a:p>
              <a:pPr/>
            </a:p>
          </p:txBody>
        </p:sp>
        <p:sp>
          <p:nvSpPr>
            <p:cNvPr id="1048616" name="object 9"/>
            <p:cNvSpPr/>
            <p:nvPr/>
          </p:nvSpPr>
          <p:spPr>
            <a:xfrm>
              <a:off x="9337927" y="0"/>
              <a:ext cx="2854318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49411"/>
              </a:srgbClr>
            </a:solidFill>
          </p:spPr>
          <p:txBody>
            <a:bodyPr wrap="square" lIns="0" tIns="0" rIns="0" bIns="0" rtlCol="0"/>
            <a:lstStyle/>
            <a:p>
              <a:pPr/>
            </a:p>
          </p:txBody>
        </p:sp>
        <p:sp>
          <p:nvSpPr>
            <p:cNvPr id="1048617" name="object 10"/>
            <p:cNvSpPr/>
            <p:nvPr/>
          </p:nvSpPr>
          <p:spPr>
            <a:xfrm>
              <a:off x="10896604" y="0"/>
              <a:ext cx="1295404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69410"/>
              </a:srgbClr>
            </a:solidFill>
          </p:spPr>
          <p:txBody>
            <a:bodyPr wrap="square" lIns="0" tIns="0" rIns="0" bIns="0" rtlCol="0"/>
            <a:lstStyle/>
            <a:p>
              <a:pPr/>
            </a:p>
          </p:txBody>
        </p:sp>
        <p:sp>
          <p:nvSpPr>
            <p:cNvPr id="1048618" name="object 11"/>
            <p:cNvSpPr/>
            <p:nvPr/>
          </p:nvSpPr>
          <p:spPr>
            <a:xfrm>
              <a:off x="10936244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214"/>
              </a:srgbClr>
            </a:solidFill>
          </p:spPr>
          <p:txBody>
            <a:bodyPr wrap="square" lIns="0" tIns="0" rIns="0" bIns="0" rtlCol="0"/>
            <a:lstStyle/>
            <a:p>
              <a:pPr/>
            </a:p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0"/>
              <a:ext cx="1819270" cy="3267079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097"/>
              </a:srgbClr>
            </a:solidFill>
          </p:spPr>
          <p:txBody>
            <a:bodyPr wrap="square" lIns="0" tIns="0" rIns="0" bIns="0" rtlCol="0"/>
            <a:lstStyle/>
            <a:p>
              <a:pPr/>
            </a:p>
          </p:txBody>
        </p:sp>
      </p:grpSp>
      <p:sp>
        <p:nvSpPr>
          <p:cNvPr id="1048620" name="object 13"/>
          <p:cNvSpPr/>
          <p:nvPr/>
        </p:nvSpPr>
        <p:spPr>
          <a:xfrm>
            <a:off x="0" y="4010029"/>
            <a:ext cx="447670" cy="2847970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410"/>
            </a:srgbClr>
          </a:solidFill>
        </p:spPr>
        <p:txBody>
          <a:bodyPr wrap="square" lIns="0" tIns="0" rIns="0" bIns="0" rtlCol="0"/>
          <a:lstStyle/>
          <a:p>
            <a:pPr/>
          </a:p>
        </p:txBody>
      </p:sp>
      <p:sp>
        <p:nvSpPr>
          <p:cNvPr id="1048621" name="object 17"/>
          <p:cNvSpPr txBox="1">
            <a:spLocks noGrp="1"/>
          </p:cNvSpPr>
          <p:nvPr>
            <p:ph type="title"/>
          </p:nvPr>
        </p:nvSpPr>
        <p:spPr>
          <a:xfrm>
            <a:off x="739768" y="829623"/>
            <a:ext cx="3909696" cy="638807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696">
              <a:lnSpc>
                <a:spcPct val="100000"/>
              </a:lnSpc>
              <a:spcBef>
                <a:spcPts val="130"/>
              </a:spcBef>
            </a:pPr>
            <a:r>
              <a:rPr sz="4250">
                <a:latin typeface="Sitka Heading Semibold"/>
              </a:rPr>
              <a:t>PROJECT</a:t>
            </a:r>
            <a:r>
              <a:rPr sz="4250">
                <a:latin typeface="Sitka Heading Semibold"/>
              </a:rPr>
              <a:t> </a:t>
            </a:r>
            <a:r>
              <a:rPr sz="4250">
                <a:latin typeface="Sitka Heading Semibold"/>
              </a:rPr>
              <a:t>TITLE</a:t>
            </a:r>
          </a:p>
        </p:txBody>
      </p:sp>
      <p:grpSp>
        <p:nvGrpSpPr>
          <p:cNvPr id="30" name="object 18"/>
          <p:cNvGrpSpPr/>
          <p:nvPr/>
        </p:nvGrpSpPr>
        <p:grpSpPr>
          <a:xfrm>
            <a:off x="466729" y="6410329"/>
            <a:ext cx="3705220" cy="295279"/>
            <a:chOff x="466729" y="6410329"/>
            <a:chExt cx="3705220" cy="295279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0" y="6467479"/>
              <a:ext cx="2143125" cy="200025"/>
            </a:xfrm>
            <a:prstGeom prst="rect">
              <a:avLst/>
            </a:prstGeom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9" y="6410329"/>
              <a:ext cx="3705220" cy="295279"/>
            </a:xfrm>
            <a:prstGeom prst="rect">
              <a:avLst/>
            </a:prstGeom>
          </p:spPr>
        </p:pic>
      </p:grpSp>
      <p:sp>
        <p:nvSpPr>
          <p:cNvPr id="10486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4">
              <a:lnSpc>
                <a:spcPct val="100000"/>
              </a:lnSpc>
              <a:spcBef>
                <a:spcPts val="55"/>
              </a:spcBef>
            </a:pPr>
            <a:r>
              <a:rPr/>
              <a:t>2</a:t>
            </a:r>
          </a:p>
        </p:txBody>
      </p:sp>
      <p:sp>
        <p:nvSpPr>
          <p:cNvPr id="1048623" name="TextBox 22"/>
          <p:cNvSpPr txBox="1"/>
          <p:nvPr/>
        </p:nvSpPr>
        <p:spPr>
          <a:xfrm>
            <a:off x="1217521" y="2123270"/>
            <a:ext cx="8593233" cy="21236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/>
            <a:r>
              <a:rPr b="1" sz="4400">
                <a:solidFill>
                  <a:srgbClr val="0F0F0F"/>
                </a:solidFill>
                <a:latin typeface="Times New Roman"/>
                <a:cs typeface="Times New Roman"/>
              </a:rPr>
              <a:t>Employee Performance </a:t>
            </a:r>
            <a:r>
              <a:rPr b="1" sz="4400">
                <a:solidFill>
                  <a:srgbClr val="0F0F0F"/>
                </a:solidFill>
                <a:latin typeface="Times New Roman"/>
                <a:cs typeface="Times New Roman"/>
              </a:rPr>
              <a:t>Analysis, Employee </a:t>
            </a:r>
            <a:r>
              <a:rPr b="1" sz="4400">
                <a:solidFill>
                  <a:srgbClr val="0F0F0F"/>
                </a:solidFill>
                <a:latin typeface="Times New Roman"/>
                <a:cs typeface="Times New Roman"/>
              </a:rPr>
              <a:t>S</a:t>
            </a:r>
            <a:r>
              <a:rPr b="1" sz="4400">
                <a:solidFill>
                  <a:srgbClr val="0F0F0F"/>
                </a:solidFill>
                <a:latin typeface="Times New Roman"/>
                <a:cs typeface="Times New Roman"/>
              </a:rPr>
              <a:t>tatus, Martial </a:t>
            </a:r>
            <a:r>
              <a:rPr b="1" sz="4400">
                <a:solidFill>
                  <a:srgbClr val="0F0F0F"/>
                </a:solidFill>
                <a:latin typeface="Times New Roman"/>
                <a:cs typeface="Times New Roman"/>
              </a:rPr>
              <a:t>S</a:t>
            </a:r>
            <a:r>
              <a:rPr b="1" sz="4400">
                <a:solidFill>
                  <a:srgbClr val="0F0F0F"/>
                </a:solidFill>
                <a:latin typeface="Times New Roman"/>
                <a:cs typeface="Times New Roman"/>
              </a:rPr>
              <a:t>tatus and Employee </a:t>
            </a:r>
            <a:r>
              <a:rPr b="1" sz="4400">
                <a:solidFill>
                  <a:srgbClr val="0F0F0F"/>
                </a:solidFill>
                <a:latin typeface="Times New Roman"/>
                <a:cs typeface="Times New Roman"/>
              </a:rPr>
              <a:t>T</a:t>
            </a:r>
            <a:r>
              <a:rPr b="1" sz="4400">
                <a:solidFill>
                  <a:srgbClr val="0F0F0F"/>
                </a:solidFill>
                <a:latin typeface="Times New Roman"/>
                <a:cs typeface="Times New Roman"/>
              </a:rPr>
              <a:t>ype </a:t>
            </a:r>
            <a:r>
              <a:rPr b="1" sz="4400">
                <a:solidFill>
                  <a:srgbClr val="0F0F0F"/>
                </a:solidFill>
                <a:latin typeface="Times New Roman"/>
                <a:cs typeface="Times New Roman"/>
              </a:rPr>
              <a:t>using Excel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object 2"/>
          <p:cNvSpPr/>
          <p:nvPr/>
        </p:nvSpPr>
        <p:spPr>
          <a:xfrm>
            <a:off x="-76195" y="28575"/>
            <a:ext cx="12481707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pPr/>
          </a:p>
        </p:txBody>
      </p:sp>
      <p:grpSp>
        <p:nvGrpSpPr>
          <p:cNvPr id="32" name="object 3"/>
          <p:cNvGrpSpPr/>
          <p:nvPr/>
        </p:nvGrpSpPr>
        <p:grpSpPr>
          <a:xfrm>
            <a:off x="7443843" y="0"/>
            <a:ext cx="4752979" cy="6863078"/>
            <a:chOff x="7443843" y="0"/>
            <a:chExt cx="4752979" cy="6863078"/>
          </a:xfrm>
        </p:grpSpPr>
        <p:sp>
          <p:nvSpPr>
            <p:cNvPr id="1048625" name="object 4"/>
            <p:cNvSpPr/>
            <p:nvPr/>
          </p:nvSpPr>
          <p:spPr>
            <a:xfrm>
              <a:off x="9377427" y="4827"/>
              <a:ext cx="1218567" cy="6853549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pPr/>
            </a:p>
          </p:txBody>
        </p:sp>
        <p:sp>
          <p:nvSpPr>
            <p:cNvPr id="1048626" name="object 5"/>
            <p:cNvSpPr/>
            <p:nvPr/>
          </p:nvSpPr>
          <p:spPr>
            <a:xfrm>
              <a:off x="7448615" y="3694895"/>
              <a:ext cx="4743450" cy="3163565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pPr/>
            </a:p>
          </p:txBody>
        </p:sp>
        <p:sp>
          <p:nvSpPr>
            <p:cNvPr id="1048627" name="object 6"/>
            <p:cNvSpPr/>
            <p:nvPr/>
          </p:nvSpPr>
          <p:spPr>
            <a:xfrm>
              <a:off x="9182104" y="0"/>
              <a:ext cx="3009904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5293"/>
              </a:srgbClr>
            </a:solidFill>
          </p:spPr>
          <p:txBody>
            <a:bodyPr wrap="square" lIns="0" tIns="0" rIns="0" bIns="0" rtlCol="0"/>
            <a:lstStyle/>
            <a:p>
              <a:pPr/>
            </a:p>
          </p:txBody>
        </p:sp>
        <p:sp>
          <p:nvSpPr>
            <p:cNvPr id="1048628" name="object 7"/>
            <p:cNvSpPr/>
            <p:nvPr/>
          </p:nvSpPr>
          <p:spPr>
            <a:xfrm>
              <a:off x="9602874" y="0"/>
              <a:ext cx="2589525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215"/>
              </a:srgbClr>
            </a:solidFill>
          </p:spPr>
          <p:txBody>
            <a:bodyPr wrap="square" lIns="0" tIns="0" rIns="0" bIns="0" rtlCol="0"/>
            <a:lstStyle/>
            <a:p>
              <a:pPr/>
            </a:p>
          </p:txBody>
        </p:sp>
        <p:sp>
          <p:nvSpPr>
            <p:cNvPr id="1048629" name="object 8"/>
            <p:cNvSpPr/>
            <p:nvPr/>
          </p:nvSpPr>
          <p:spPr>
            <a:xfrm>
              <a:off x="8934445" y="3047995"/>
              <a:ext cx="3257550" cy="3810004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097"/>
              </a:srgbClr>
            </a:solidFill>
          </p:spPr>
          <p:txBody>
            <a:bodyPr wrap="square" lIns="0" tIns="0" rIns="0" bIns="0" rtlCol="0"/>
            <a:lstStyle/>
            <a:p>
              <a:pPr/>
            </a:p>
          </p:txBody>
        </p:sp>
        <p:sp>
          <p:nvSpPr>
            <p:cNvPr id="1048630" name="object 9"/>
            <p:cNvSpPr/>
            <p:nvPr/>
          </p:nvSpPr>
          <p:spPr>
            <a:xfrm>
              <a:off x="9337927" y="0"/>
              <a:ext cx="2854318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49411"/>
              </a:srgbClr>
            </a:solidFill>
          </p:spPr>
          <p:txBody>
            <a:bodyPr wrap="square" lIns="0" tIns="0" rIns="0" bIns="0" rtlCol="0"/>
            <a:lstStyle/>
            <a:p>
              <a:pPr/>
            </a:p>
          </p:txBody>
        </p:sp>
        <p:sp>
          <p:nvSpPr>
            <p:cNvPr id="1048631" name="object 10"/>
            <p:cNvSpPr/>
            <p:nvPr/>
          </p:nvSpPr>
          <p:spPr>
            <a:xfrm>
              <a:off x="10896604" y="0"/>
              <a:ext cx="1295404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69410"/>
              </a:srgbClr>
            </a:solidFill>
          </p:spPr>
          <p:txBody>
            <a:bodyPr wrap="square" lIns="0" tIns="0" rIns="0" bIns="0" rtlCol="0"/>
            <a:lstStyle/>
            <a:p>
              <a:pPr/>
            </a:p>
          </p:txBody>
        </p:sp>
        <p:sp>
          <p:nvSpPr>
            <p:cNvPr id="1048632" name="object 11"/>
            <p:cNvSpPr/>
            <p:nvPr/>
          </p:nvSpPr>
          <p:spPr>
            <a:xfrm>
              <a:off x="10936244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214"/>
              </a:srgbClr>
            </a:solidFill>
          </p:spPr>
          <p:txBody>
            <a:bodyPr wrap="square" lIns="0" tIns="0" rIns="0" bIns="0" rtlCol="0"/>
            <a:lstStyle/>
            <a:p>
              <a:pPr/>
            </a:p>
          </p:txBody>
        </p:sp>
        <p:sp>
          <p:nvSpPr>
            <p:cNvPr id="1048633" name="object 12"/>
            <p:cNvSpPr/>
            <p:nvPr/>
          </p:nvSpPr>
          <p:spPr>
            <a:xfrm>
              <a:off x="10372725" y="3590920"/>
              <a:ext cx="1819270" cy="3267079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097"/>
              </a:srgbClr>
            </a:solidFill>
          </p:spPr>
          <p:txBody>
            <a:bodyPr wrap="square" lIns="0" tIns="0" rIns="0" bIns="0" rtlCol="0"/>
            <a:lstStyle/>
            <a:p>
              <a:pPr/>
            </a:p>
          </p:txBody>
        </p:sp>
      </p:grpSp>
      <p:sp>
        <p:nvSpPr>
          <p:cNvPr id="1048634" name="object 13"/>
          <p:cNvSpPr/>
          <p:nvPr/>
        </p:nvSpPr>
        <p:spPr>
          <a:xfrm>
            <a:off x="0" y="4010029"/>
            <a:ext cx="447670" cy="2847970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410"/>
            </a:srgbClr>
          </a:solidFill>
        </p:spPr>
        <p:txBody>
          <a:bodyPr wrap="square" lIns="0" tIns="0" rIns="0" bIns="0" rtlCol="0"/>
          <a:lstStyle/>
          <a:p>
            <a:pPr/>
          </a:p>
        </p:txBody>
      </p:sp>
      <p:sp>
        <p:nvSpPr>
          <p:cNvPr id="1048635" name="object 14"/>
          <p:cNvSpPr txBox="1"/>
          <p:nvPr/>
        </p:nvSpPr>
        <p:spPr>
          <a:xfrm>
            <a:off x="752479" y="6486036"/>
            <a:ext cx="1773561" cy="1663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sz="110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sz="110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sz="110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sz="110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sz="110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sz="110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sz="110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sz="110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</a:p>
        </p:txBody>
      </p:sp>
      <p:sp>
        <p:nvSpPr>
          <p:cNvPr id="1048636" name="object 15"/>
          <p:cNvSpPr/>
          <p:nvPr/>
        </p:nvSpPr>
        <p:spPr>
          <a:xfrm>
            <a:off x="7362820" y="447670"/>
            <a:ext cx="361945" cy="361945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pPr/>
          </a:p>
        </p:txBody>
      </p:sp>
      <p:sp>
        <p:nvSpPr>
          <p:cNvPr id="1048637" name="object 16"/>
          <p:cNvSpPr/>
          <p:nvPr/>
        </p:nvSpPr>
        <p:spPr>
          <a:xfrm>
            <a:off x="11010904" y="5610229"/>
            <a:ext cx="647695" cy="647695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pPr/>
          </a:p>
        </p:txBody>
      </p:sp>
      <p:pic>
        <p:nvPicPr>
          <p:cNvPr id="2097155" name="object 17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095"/>
            <a:ext cx="247645" cy="247645"/>
          </a:xfrm>
          <a:prstGeom prst="rect">
            <a:avLst/>
          </a:prstGeom>
        </p:spPr>
      </p:pic>
      <p:grpSp>
        <p:nvGrpSpPr>
          <p:cNvPr id="33" name="object 18"/>
          <p:cNvGrpSpPr/>
          <p:nvPr/>
        </p:nvGrpSpPr>
        <p:grpSpPr>
          <a:xfrm>
            <a:off x="47620" y="3819520"/>
            <a:ext cx="4124329" cy="3009904"/>
            <a:chOff x="47620" y="3819520"/>
            <a:chExt cx="4124329" cy="3009904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9" y="6410329"/>
              <a:ext cx="3705220" cy="295279"/>
            </a:xfrm>
            <a:prstGeom prst="rect">
              <a:avLst/>
            </a:prstGeom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0" y="3819520"/>
              <a:ext cx="1733545" cy="3009904"/>
            </a:xfrm>
            <a:prstGeom prst="rect">
              <a:avLst/>
            </a:prstGeom>
          </p:spPr>
        </p:pic>
      </p:grpSp>
      <p:sp>
        <p:nvSpPr>
          <p:cNvPr id="1048638" name="object 21"/>
          <p:cNvSpPr txBox="1">
            <a:spLocks noGrp="1"/>
          </p:cNvSpPr>
          <p:nvPr>
            <p:ph type="title"/>
          </p:nvPr>
        </p:nvSpPr>
        <p:spPr>
          <a:xfrm>
            <a:off x="739768" y="445382"/>
            <a:ext cx="2357116" cy="75818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696">
              <a:lnSpc>
                <a:spcPct val="100000"/>
              </a:lnSpc>
              <a:spcBef>
                <a:spcPts val="105"/>
              </a:spcBef>
            </a:pPr>
            <a:r>
              <a:rPr/>
              <a:t>A</a:t>
            </a:r>
            <a:r>
              <a:rPr/>
              <a:t>G</a:t>
            </a:r>
            <a:r>
              <a:rPr/>
              <a:t>E</a:t>
            </a:r>
            <a:r>
              <a:rPr/>
              <a:t>N</a:t>
            </a:r>
            <a:r>
              <a:rPr/>
              <a:t>DA</a:t>
            </a:r>
          </a:p>
        </p:txBody>
      </p:sp>
      <p:sp>
        <p:nvSpPr>
          <p:cNvPr id="1048639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4">
              <a:lnSpc>
                <a:spcPct val="100000"/>
              </a:lnSpc>
              <a:spcBef>
                <a:spcPts val="55"/>
              </a:spcBef>
            </a:pPr>
            <a:r>
              <a:rPr/>
              <a:t>3</a:t>
            </a:r>
          </a:p>
        </p:txBody>
      </p:sp>
      <p:sp>
        <p:nvSpPr>
          <p:cNvPr id="1048640" name="TextBox 22"/>
          <p:cNvSpPr txBox="1"/>
          <p:nvPr/>
        </p:nvSpPr>
        <p:spPr>
          <a:xfrm>
            <a:off x="2509800" y="1041536"/>
            <a:ext cx="5029200" cy="4282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/>
          </a:p>
          <a:p>
            <a:pPr>
              <a:buFont typeface="+mj-lt"/>
              <a:buAutoNum type="arabicPeriod"/>
            </a:pPr>
            <a:r>
              <a:rPr sz="2800">
                <a:solidFill>
                  <a:srgbClr val="0D0D0D"/>
                </a:solidFill>
                <a:latin typeface="Times New Roman"/>
                <a:cs typeface="Times New Roman"/>
              </a:rPr>
              <a:t>Problem Statement</a:t>
            </a:r>
          </a:p>
          <a:p>
            <a:pPr>
              <a:buFont typeface="+mj-lt"/>
              <a:buAutoNum type="arabicPeriod"/>
            </a:pPr>
            <a:r>
              <a:rPr sz="2800">
                <a:solidFill>
                  <a:srgbClr val="0D0D0D"/>
                </a:solidFill>
                <a:latin typeface="Times New Roman"/>
                <a:cs typeface="Times New Roman"/>
              </a:rPr>
              <a:t>Project Overview</a:t>
            </a:r>
          </a:p>
          <a:p>
            <a:pPr>
              <a:buFont typeface="+mj-lt"/>
              <a:buAutoNum type="arabicPeriod"/>
            </a:pPr>
            <a:r>
              <a:rPr sz="2800">
                <a:solidFill>
                  <a:srgbClr val="0D0D0D"/>
                </a:solidFill>
                <a:latin typeface="Times New Roman"/>
                <a:cs typeface="Times New Roman"/>
              </a:rPr>
              <a:t>End Users</a:t>
            </a:r>
          </a:p>
          <a:p>
            <a:pPr>
              <a:buFont typeface="+mj-lt"/>
              <a:buAutoNum type="arabicPeriod"/>
            </a:pPr>
            <a:r>
              <a:rPr sz="2800">
                <a:solidFill>
                  <a:srgbClr val="0D0D0D"/>
                </a:solidFill>
                <a:latin typeface="Times New Roman"/>
                <a:cs typeface="Times New Roman"/>
              </a:rPr>
              <a:t>Our Solution and Proposition</a:t>
            </a:r>
          </a:p>
          <a:p>
            <a:pPr>
              <a:buFont typeface="+mj-lt"/>
              <a:buAutoNum type="arabicPeriod"/>
            </a:pPr>
            <a:r>
              <a:rPr sz="2800">
                <a:solidFill>
                  <a:srgbClr val="0D0D0D"/>
                </a:solidFill>
                <a:latin typeface="Times New Roman"/>
                <a:cs typeface="Times New Roman"/>
              </a:rPr>
              <a:t>Dataset Description</a:t>
            </a:r>
          </a:p>
          <a:p>
            <a:pPr>
              <a:buFont typeface="+mj-lt"/>
              <a:buAutoNum type="arabicPeriod"/>
            </a:pPr>
            <a:r>
              <a:rPr sz="2800">
                <a:solidFill>
                  <a:srgbClr val="0D0D0D"/>
                </a:solidFill>
                <a:latin typeface="Times New Roman"/>
                <a:cs typeface="Times New Roman"/>
              </a:rPr>
              <a:t>Modelling Approach</a:t>
            </a:r>
          </a:p>
          <a:p>
            <a:pPr>
              <a:buFont typeface="+mj-lt"/>
              <a:buAutoNum type="arabicPeriod"/>
            </a:pPr>
            <a:r>
              <a:rPr sz="2800">
                <a:solidFill>
                  <a:srgbClr val="0D0D0D"/>
                </a:solidFill>
                <a:latin typeface="Times New Roman"/>
                <a:cs typeface="Times New Roman"/>
              </a:rPr>
              <a:t>Results and </a:t>
            </a:r>
            <a:r>
              <a:rPr sz="2800">
                <a:solidFill>
                  <a:srgbClr val="0D0D0D"/>
                </a:solidFill>
                <a:latin typeface="Times New Roman"/>
                <a:cs typeface="Times New Roman"/>
              </a:rPr>
              <a:t>Discussion</a:t>
            </a:r>
          </a:p>
          <a:p>
            <a:pPr>
              <a:buFont typeface="+mj-lt"/>
              <a:buAutoNum type="arabicPeriod"/>
            </a:pPr>
            <a:r>
              <a:rPr sz="2800">
                <a:solidFill>
                  <a:srgbClr val="0D0D0D"/>
                </a:solidFill>
                <a:latin typeface="Times New Roman"/>
                <a:cs typeface="Times New Roman"/>
              </a:rPr>
              <a:t>Conclusion</a:t>
            </a:r>
          </a:p>
          <a:p>
            <a:p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7991470" y="2933695"/>
            <a:ext cx="2762245" cy="3257550"/>
            <a:chOff x="7991470" y="2933695"/>
            <a:chExt cx="2762245" cy="3257550"/>
          </a:xfrm>
        </p:grpSpPr>
        <p:sp>
          <p:nvSpPr>
            <p:cNvPr id="1048641" name="object 3"/>
            <p:cNvSpPr/>
            <p:nvPr/>
          </p:nvSpPr>
          <p:spPr>
            <a:xfrm>
              <a:off x="9353554" y="536257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pPr/>
            </a:p>
          </p:txBody>
        </p:sp>
        <p:sp>
          <p:nvSpPr>
            <p:cNvPr id="1048642" name="object 4"/>
            <p:cNvSpPr/>
            <p:nvPr/>
          </p:nvSpPr>
          <p:spPr>
            <a:xfrm>
              <a:off x="9353554" y="5895979"/>
              <a:ext cx="180979" cy="180979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pPr/>
            </a:p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0" y="2933695"/>
              <a:ext cx="2762245" cy="3257550"/>
            </a:xfrm>
            <a:prstGeom prst="rect">
              <a:avLst/>
            </a:prstGeom>
          </p:spPr>
        </p:pic>
      </p:grpSp>
      <p:sp>
        <p:nvSpPr>
          <p:cNvPr id="1048643" name="object 7"/>
          <p:cNvSpPr txBox="1">
            <a:spLocks noGrp="1"/>
          </p:cNvSpPr>
          <p:nvPr>
            <p:ph type="title"/>
          </p:nvPr>
        </p:nvSpPr>
        <p:spPr>
          <a:xfrm>
            <a:off x="609604" y="304795"/>
            <a:ext cx="5636893" cy="638807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696">
              <a:lnSpc>
                <a:spcPct val="100000"/>
              </a:lnSpc>
              <a:spcBef>
                <a:spcPts val="130"/>
              </a:spcBef>
            </a:pPr>
            <a:r>
              <a:rPr sz="4250"/>
              <a:t>P</a:t>
            </a:r>
            <a:r>
              <a:rPr sz="4250"/>
              <a:t>ROB</a:t>
            </a:r>
            <a:r>
              <a:rPr sz="4250"/>
              <a:t>L</a:t>
            </a:r>
            <a:r>
              <a:rPr sz="4250"/>
              <a:t>E</a:t>
            </a:r>
            <a:r>
              <a:rPr sz="4250"/>
              <a:t>M</a:t>
            </a:r>
            <a:r>
              <a:rPr sz="4250"/>
              <a:t>	</a:t>
            </a:r>
            <a:r>
              <a:rPr sz="4250"/>
              <a:t>S</a:t>
            </a:r>
            <a:r>
              <a:rPr sz="4250"/>
              <a:t>T</a:t>
            </a:r>
            <a:r>
              <a:rPr sz="4250"/>
              <a:t>A</a:t>
            </a:r>
            <a:r>
              <a:rPr sz="4250"/>
              <a:t>T</a:t>
            </a:r>
            <a:r>
              <a:rPr sz="4250"/>
              <a:t>E</a:t>
            </a:r>
            <a:r>
              <a:rPr sz="4250"/>
              <a:t>ME</a:t>
            </a:r>
            <a:r>
              <a:rPr sz="4250"/>
              <a:t>NT</a:t>
            </a:r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0" y="6467479"/>
            <a:ext cx="2143125" cy="200025"/>
          </a:xfrm>
          <a:prstGeom prst="rect">
            <a:avLst/>
          </a:prstGeom>
        </p:spPr>
      </p:pic>
      <p:sp>
        <p:nvSpPr>
          <p:cNvPr id="1048644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4">
              <a:lnSpc>
                <a:spcPct val="100000"/>
              </a:lnSpc>
              <a:spcBef>
                <a:spcPts val="55"/>
              </a:spcBef>
            </a:pPr>
            <a:r>
              <a:rPr/>
              <a:t>4</a:t>
            </a:r>
          </a:p>
        </p:txBody>
      </p:sp>
      <p:sp>
        <p:nvSpPr>
          <p:cNvPr id="1048645" name="TextBox 10"/>
          <p:cNvSpPr txBox="1"/>
          <p:nvPr/>
        </p:nvSpPr>
        <p:spPr>
          <a:xfrm>
            <a:off x="753093" y="1402128"/>
            <a:ext cx="7086600" cy="43586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/>
              <a:buChar char="q"/>
            </a:pPr>
            <a:r>
              <a:rPr sz="2400"/>
              <a:t>Conducting employee performance analysis is crucial for enhancing productivity and aligning individual efforts with organizational goals.</a:t>
            </a:r>
          </a:p>
          <a:p>
            <a:pPr marL="342900" indent="-342900">
              <a:buFont typeface="Wingdings"/>
              <a:buChar char="q"/>
            </a:pPr>
          </a:p>
          <a:p>
            <a:pPr marL="342900" indent="-342900">
              <a:buFont typeface="Wingdings"/>
              <a:buChar char="q"/>
            </a:pPr>
            <a:r>
              <a:rPr sz="2400"/>
              <a:t>It helps identify strengths and areas for improvement, ensuring that employees receive constructive feedback and targeted development opportunities.</a:t>
            </a:r>
          </a:p>
          <a:p>
            <a:pPr marL="342900" indent="-342900">
              <a:buFont typeface="Wingdings"/>
              <a:buChar char="q"/>
            </a:pPr>
          </a:p>
          <a:p>
            <a:pPr marL="342900" indent="-342900">
              <a:buFont typeface="Wingdings"/>
              <a:buChar char="q"/>
            </a:pPr>
            <a:r>
              <a:rPr sz="2400"/>
              <a:t>This process also supports fair evaluations, recognizes high performers, addresses performance issues, and informs strategic planning, ultimately driving employee engagement and organizational success.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object 2"/>
          <p:cNvGrpSpPr/>
          <p:nvPr/>
        </p:nvGrpSpPr>
        <p:grpSpPr>
          <a:xfrm>
            <a:off x="8658225" y="2647945"/>
            <a:ext cx="3533770" cy="3810004"/>
            <a:chOff x="8658225" y="2647945"/>
            <a:chExt cx="3533770" cy="3810004"/>
          </a:xfrm>
        </p:grpSpPr>
        <p:sp>
          <p:nvSpPr>
            <p:cNvPr id="1048646" name="object 3"/>
            <p:cNvSpPr/>
            <p:nvPr/>
          </p:nvSpPr>
          <p:spPr>
            <a:xfrm>
              <a:off x="9353554" y="536257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pPr/>
            </a:p>
          </p:txBody>
        </p:sp>
        <p:sp>
          <p:nvSpPr>
            <p:cNvPr id="1048647" name="object 4"/>
            <p:cNvSpPr/>
            <p:nvPr/>
          </p:nvSpPr>
          <p:spPr>
            <a:xfrm>
              <a:off x="9353554" y="5895979"/>
              <a:ext cx="180979" cy="180979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pPr/>
            </a:p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45"/>
              <a:ext cx="3533770" cy="3810004"/>
            </a:xfrm>
            <a:prstGeom prst="rect">
              <a:avLst/>
            </a:prstGeom>
          </p:spPr>
        </p:pic>
      </p:grpSp>
      <p:sp>
        <p:nvSpPr>
          <p:cNvPr id="1048648" name="object 6"/>
          <p:cNvSpPr/>
          <p:nvPr/>
        </p:nvSpPr>
        <p:spPr>
          <a:xfrm>
            <a:off x="8501062" y="505783"/>
            <a:ext cx="314325" cy="323854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pPr/>
          </a:p>
        </p:txBody>
      </p:sp>
      <p:sp>
        <p:nvSpPr>
          <p:cNvPr id="1048649" name="object 7"/>
          <p:cNvSpPr txBox="1">
            <a:spLocks noGrp="1"/>
          </p:cNvSpPr>
          <p:nvPr>
            <p:ph type="title"/>
          </p:nvPr>
        </p:nvSpPr>
        <p:spPr>
          <a:xfrm>
            <a:off x="381004" y="328612"/>
            <a:ext cx="5263520" cy="638807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696">
              <a:lnSpc>
                <a:spcPct val="100000"/>
              </a:lnSpc>
              <a:spcBef>
                <a:spcPts val="130"/>
              </a:spcBef>
            </a:pPr>
            <a:r>
              <a:rPr sz="4250"/>
              <a:t>PROJECT	</a:t>
            </a:r>
            <a:r>
              <a:rPr sz="4250"/>
              <a:t>OVERVIEW</a:t>
            </a:r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0" y="6467479"/>
            <a:ext cx="2143125" cy="200025"/>
          </a:xfrm>
          <a:prstGeom prst="rect">
            <a:avLst/>
          </a:prstGeom>
        </p:spPr>
      </p:pic>
      <p:sp>
        <p:nvSpPr>
          <p:cNvPr id="104865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4">
              <a:lnSpc>
                <a:spcPct val="100000"/>
              </a:lnSpc>
              <a:spcBef>
                <a:spcPts val="55"/>
              </a:spcBef>
            </a:pPr>
            <a:r>
              <a:rPr/>
              <a:t>5</a:t>
            </a:r>
          </a:p>
        </p:txBody>
      </p:sp>
      <p:sp>
        <p:nvSpPr>
          <p:cNvPr id="1048651" name="TextBox 8"/>
          <p:cNvSpPr txBox="1"/>
          <p:nvPr/>
        </p:nvSpPr>
        <p:spPr>
          <a:xfrm>
            <a:off x="381004" y="1232464"/>
            <a:ext cx="8610604" cy="46507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/>
            <a:r>
              <a:rPr sz="2000">
                <a:latin typeface="Sitka Heading Semibold"/>
              </a:rPr>
              <a:t>This analysis evaluates employee performance across ten business units, </a:t>
            </a:r>
            <a:r>
              <a:rPr sz="2000">
                <a:latin typeface="Sitka Heading Semibold"/>
              </a:rPr>
              <a:t>totaling </a:t>
            </a:r>
            <a:r>
              <a:rPr sz="2000">
                <a:latin typeface="Sitka Heading Semibold"/>
              </a:rPr>
              <a:t>2,999 </a:t>
            </a:r>
            <a:r>
              <a:rPr sz="2000">
                <a:latin typeface="Sitka Heading Semibold"/>
              </a:rPr>
              <a:t>employees. </a:t>
            </a:r>
          </a:p>
          <a:p>
            <a:pPr/>
          </a:p>
          <a:p>
            <a:pPr/>
            <a:r>
              <a:rPr b="1"/>
              <a:t>Performance Levels:</a:t>
            </a:r>
          </a:p>
          <a:p>
            <a:pPr lvl="1" marL="742950" indent="-285750">
              <a:buFont typeface="Wingdings"/>
              <a:buChar char="Ø"/>
            </a:pPr>
            <a:r>
              <a:rPr b="1"/>
              <a:t>MEDIUM:</a:t>
            </a:r>
            <a:r>
              <a:rPr/>
              <a:t> Dominates with </a:t>
            </a:r>
            <a:r>
              <a:rPr/>
              <a:t>177 </a:t>
            </a:r>
            <a:r>
              <a:rPr/>
              <a:t>employees.</a:t>
            </a:r>
          </a:p>
          <a:p>
            <a:pPr lvl="1" marL="742950" indent="-285750">
              <a:buFont typeface="Wingdings"/>
              <a:buChar char="Ø"/>
            </a:pPr>
            <a:r>
              <a:rPr b="1"/>
              <a:t>LOW:</a:t>
            </a:r>
            <a:r>
              <a:rPr/>
              <a:t> Significant at </a:t>
            </a:r>
            <a:r>
              <a:rPr/>
              <a:t>93 </a:t>
            </a:r>
            <a:r>
              <a:rPr/>
              <a:t>employees, indicating potential areas for improvement.</a:t>
            </a:r>
          </a:p>
          <a:p>
            <a:pPr lvl="1" marL="742950" indent="-285750">
              <a:buFont typeface="Wingdings"/>
              <a:buChar char="Ø"/>
            </a:pPr>
            <a:r>
              <a:rPr b="1"/>
              <a:t>HIGH:</a:t>
            </a:r>
            <a:r>
              <a:rPr/>
              <a:t> </a:t>
            </a:r>
            <a:r>
              <a:rPr/>
              <a:t>2360 </a:t>
            </a:r>
            <a:r>
              <a:rPr/>
              <a:t>employees show strong performance.</a:t>
            </a:r>
          </a:p>
          <a:p>
            <a:pPr lvl="1" marL="742950" indent="-285750">
              <a:buFont typeface="Wingdings"/>
              <a:buChar char="Ø"/>
            </a:pPr>
            <a:r>
              <a:rPr b="1"/>
              <a:t>VERY HIGH:</a:t>
            </a:r>
            <a:r>
              <a:rPr/>
              <a:t> </a:t>
            </a:r>
            <a:r>
              <a:rPr/>
              <a:t>369 </a:t>
            </a:r>
            <a:r>
              <a:rPr/>
              <a:t>employees excel exceptionally.</a:t>
            </a:r>
          </a:p>
          <a:p>
            <a:pPr lvl="1" marL="742950" indent="-285750">
              <a:buFont typeface="Arial"/>
              <a:buChar char="•"/>
            </a:pPr>
          </a:p>
          <a:p>
            <a:pPr/>
            <a:r>
              <a:rPr b="1"/>
              <a:t>Business Unit Highlights:</a:t>
            </a:r>
          </a:p>
          <a:p>
            <a:pPr lvl="1" marL="742950" indent="-285750">
              <a:buFont typeface="Wingdings"/>
              <a:buChar char="Ø"/>
            </a:pPr>
            <a:r>
              <a:rPr b="1"/>
              <a:t>SVG:</a:t>
            </a:r>
            <a:r>
              <a:rPr/>
              <a:t> Highest total with </a:t>
            </a:r>
            <a:r>
              <a:rPr/>
              <a:t>233 </a:t>
            </a:r>
            <a:r>
              <a:rPr/>
              <a:t>employees and balanced performance levels.</a:t>
            </a:r>
          </a:p>
          <a:p>
            <a:pPr lvl="1" marL="742950" indent="-285750">
              <a:buFont typeface="Wingdings"/>
              <a:buChar char="Ø"/>
            </a:pPr>
            <a:r>
              <a:rPr b="1"/>
              <a:t>PL:</a:t>
            </a:r>
            <a:r>
              <a:rPr/>
              <a:t> Lowest total with </a:t>
            </a:r>
            <a:r>
              <a:rPr/>
              <a:t>12 </a:t>
            </a:r>
            <a:r>
              <a:rPr/>
              <a:t>employees, requiring focused development efforts.</a:t>
            </a:r>
          </a:p>
          <a:p>
            <a:pPr/>
          </a:p>
          <a:p>
            <a:pPr/>
            <a:r>
              <a:rPr sz="2400"/>
              <a:t>The goal is to pinpoint trends, celebrate high achievers, and address performance gaps to boost overall effectiveness.</a:t>
            </a:r>
          </a:p>
          <a:p>
            <a:p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2" name="object 5"/>
          <p:cNvSpPr txBox="1">
            <a:spLocks noGrp="1"/>
          </p:cNvSpPr>
          <p:nvPr>
            <p:ph type="title"/>
          </p:nvPr>
        </p:nvSpPr>
        <p:spPr>
          <a:xfrm>
            <a:off x="152404" y="212317"/>
            <a:ext cx="5014591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696">
              <a:lnSpc>
                <a:spcPct val="100000"/>
              </a:lnSpc>
              <a:spcBef>
                <a:spcPts val="130"/>
              </a:spcBef>
            </a:pPr>
            <a:r>
              <a:rPr sz="3200"/>
              <a:t>W</a:t>
            </a:r>
            <a:r>
              <a:rPr sz="3200"/>
              <a:t>H</a:t>
            </a:r>
            <a:r>
              <a:rPr sz="3200"/>
              <a:t>O</a:t>
            </a:r>
            <a:r>
              <a:rPr sz="3200"/>
              <a:t> </a:t>
            </a:r>
            <a:r>
              <a:rPr sz="3200"/>
              <a:t>AR</a:t>
            </a:r>
            <a:r>
              <a:rPr sz="3200"/>
              <a:t>E</a:t>
            </a:r>
            <a:r>
              <a:rPr sz="3200"/>
              <a:t> </a:t>
            </a:r>
            <a:r>
              <a:rPr sz="3200"/>
              <a:t>T</a:t>
            </a:r>
            <a:r>
              <a:rPr sz="3200"/>
              <a:t>H</a:t>
            </a:r>
            <a:r>
              <a:rPr sz="3200"/>
              <a:t>E</a:t>
            </a:r>
            <a:r>
              <a:rPr sz="3200"/>
              <a:t> </a:t>
            </a:r>
            <a:r>
              <a:rPr sz="3200"/>
              <a:t>E</a:t>
            </a:r>
            <a:r>
              <a:rPr sz="3200"/>
              <a:t>N</a:t>
            </a:r>
            <a:r>
              <a:rPr sz="3200"/>
              <a:t>D</a:t>
            </a:r>
            <a:r>
              <a:rPr sz="3200"/>
              <a:t> </a:t>
            </a:r>
            <a:r>
              <a:rPr sz="3200"/>
              <a:t>U</a:t>
            </a:r>
            <a:r>
              <a:rPr sz="3200"/>
              <a:t>S</a:t>
            </a:r>
            <a:r>
              <a:rPr sz="3200"/>
              <a:t>E</a:t>
            </a:r>
            <a:r>
              <a:rPr sz="3200"/>
              <a:t>R</a:t>
            </a:r>
            <a:r>
              <a:rPr sz="3200"/>
              <a:t>S?</a:t>
            </a:r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3904" y="6172200"/>
            <a:ext cx="2181229" cy="485775"/>
          </a:xfrm>
          <a:prstGeom prst="rect">
            <a:avLst/>
          </a:prstGeom>
        </p:spPr>
      </p:pic>
      <p:sp>
        <p:nvSpPr>
          <p:cNvPr id="1048653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4">
              <a:lnSpc>
                <a:spcPct val="100000"/>
              </a:lnSpc>
              <a:spcBef>
                <a:spcPts val="55"/>
              </a:spcBef>
            </a:pPr>
            <a:r>
              <a:rPr/>
              <a:t>6</a:t>
            </a:r>
          </a:p>
        </p:txBody>
      </p:sp>
      <p:grpSp>
        <p:nvGrpSpPr>
          <p:cNvPr id="39" name="object 2"/>
          <p:cNvGrpSpPr/>
          <p:nvPr/>
        </p:nvGrpSpPr>
        <p:grpSpPr>
          <a:xfrm>
            <a:off x="8229600" y="3276595"/>
            <a:ext cx="2513986" cy="3886200"/>
            <a:chOff x="9353554" y="1742098"/>
            <a:chExt cx="2971186" cy="4334847"/>
          </a:xfrm>
        </p:grpSpPr>
        <p:sp>
          <p:nvSpPr>
            <p:cNvPr id="1048654" name="object 4"/>
            <p:cNvSpPr/>
            <p:nvPr/>
          </p:nvSpPr>
          <p:spPr>
            <a:xfrm>
              <a:off x="9353554" y="5895979"/>
              <a:ext cx="180979" cy="180979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pPr/>
            </a:p>
          </p:txBody>
        </p:sp>
        <p:pic>
          <p:nvPicPr>
            <p:cNvPr id="2097163" name="object 5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562481" y="1742098"/>
              <a:ext cx="2762245" cy="3257550"/>
            </a:xfrm>
            <a:prstGeom prst="rect">
              <a:avLst/>
            </a:prstGeom>
          </p:spPr>
        </p:pic>
      </p:grpSp>
      <p:sp>
        <p:nvSpPr>
          <p:cNvPr id="1048655" name="TextBox 11"/>
          <p:cNvSpPr txBox="1"/>
          <p:nvPr/>
        </p:nvSpPr>
        <p:spPr>
          <a:xfrm>
            <a:off x="533758" y="1647890"/>
            <a:ext cx="7924441" cy="46253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/>
              <a:buChar char="q"/>
            </a:pPr>
            <a:r>
              <a:rPr b="1"/>
              <a:t>Employees:</a:t>
            </a:r>
          </a:p>
          <a:p>
            <a:pPr lvl="1" marL="800100" indent="-342900">
              <a:buFont typeface="Wingdings"/>
              <a:buChar char="q"/>
            </a:pPr>
            <a:r>
              <a:rPr b="1"/>
              <a:t>Feedback and Development:</a:t>
            </a:r>
            <a:r>
              <a:rPr/>
              <a:t> Offers constructive feedback for personal growth and career development, potentially increasing job satisfaction.</a:t>
            </a:r>
          </a:p>
          <a:p>
            <a:pPr lvl="1" marL="800100" indent="-342900">
              <a:buFont typeface="Wingdings"/>
              <a:buChar char="q"/>
            </a:pPr>
            <a:r>
              <a:rPr b="1"/>
              <a:t>Recognition:</a:t>
            </a:r>
            <a:r>
              <a:rPr/>
              <a:t> Highlights high performers, boosting morale and motivation.</a:t>
            </a:r>
          </a:p>
          <a:p>
            <a:pPr lvl="1" marL="800100" indent="-342900">
              <a:buFont typeface="Wingdings"/>
              <a:buChar char="q"/>
            </a:pPr>
          </a:p>
          <a:p>
            <a:pPr marL="342900" indent="-342900">
              <a:buFont typeface="Wingdings"/>
              <a:buChar char="q"/>
            </a:pPr>
            <a:r>
              <a:rPr b="1"/>
              <a:t>Management:</a:t>
            </a:r>
          </a:p>
          <a:p>
            <a:pPr lvl="1" marL="800100" indent="-342900">
              <a:buFont typeface="Wingdings"/>
              <a:buChar char="q"/>
            </a:pPr>
            <a:r>
              <a:rPr b="1"/>
              <a:t>Decision-Making:</a:t>
            </a:r>
            <a:r>
              <a:rPr/>
              <a:t> Provides data-driven insights to make informed decisions about promotions, training, and resource allocation.</a:t>
            </a:r>
          </a:p>
          <a:p>
            <a:pPr lvl="1" marL="800100" indent="-342900">
              <a:buFont typeface="Wingdings"/>
              <a:buChar char="q"/>
            </a:pPr>
            <a:r>
              <a:rPr b="1"/>
              <a:t>Strategy Development:</a:t>
            </a:r>
            <a:r>
              <a:rPr/>
              <a:t> Helps align employee performance with organizational goals and identify areas for strategic improvement.</a:t>
            </a:r>
          </a:p>
          <a:p>
            <a:pPr lvl="1" marL="800100" indent="-342900">
              <a:buFont typeface="Wingdings"/>
              <a:buChar char="q"/>
            </a:pPr>
          </a:p>
          <a:p>
            <a:pPr marL="342900" indent="-342900">
              <a:buFont typeface="Wingdings"/>
              <a:buChar char="q"/>
            </a:pPr>
            <a:r>
              <a:rPr b="1"/>
              <a:t>Investors/Shareholders:</a:t>
            </a:r>
          </a:p>
          <a:p>
            <a:pPr lvl="1" marL="800100" indent="-342900">
              <a:buFont typeface="Wingdings"/>
              <a:buChar char="q"/>
            </a:pPr>
            <a:r>
              <a:rPr b="1"/>
              <a:t>Performance Impact:</a:t>
            </a:r>
            <a:r>
              <a:rPr/>
              <a:t> Offers insights into employee performance that can affect overall company productivity and financial performance.</a:t>
            </a:r>
          </a:p>
          <a:p>
            <a:pPr lvl="1" marL="800100" indent="-342900">
              <a:buFont typeface="Wingdings"/>
              <a:buChar char="q"/>
            </a:pPr>
            <a:r>
              <a:rPr b="1"/>
              <a:t>Risk Management:</a:t>
            </a:r>
            <a:r>
              <a:rPr/>
              <a:t> Helps in identifying potential risks related to workforce performance and strategic execution.</a:t>
            </a:r>
          </a:p>
          <a:p>
            <a:pPr marL="342900" indent="-342900">
              <a:buFont typeface="Wingdings"/>
              <a:buChar char="q"/>
            </a:pPr>
          </a:p>
        </p:txBody>
      </p:sp>
      <p:sp>
        <p:nvSpPr>
          <p:cNvPr id="1048656" name="TextBox 12"/>
          <p:cNvSpPr txBox="1"/>
          <p:nvPr/>
        </p:nvSpPr>
        <p:spPr>
          <a:xfrm>
            <a:off x="2659693" y="961978"/>
            <a:ext cx="2979097" cy="5232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/>
            <a:r>
              <a:rPr b="1" sz="2800">
                <a:latin typeface="Sitka Heading Semibold"/>
              </a:rPr>
              <a:t>STAKEHOLDERS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4" name="object 2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2571750"/>
            <a:ext cx="2695579" cy="3248020"/>
          </a:xfrm>
          <a:prstGeom prst="rect">
            <a:avLst/>
          </a:prstGeom>
        </p:spPr>
      </p:pic>
      <p:sp>
        <p:nvSpPr>
          <p:cNvPr id="1048659" name="object 6"/>
          <p:cNvSpPr txBox="1">
            <a:spLocks noGrp="1"/>
          </p:cNvSpPr>
          <p:nvPr>
            <p:ph type="title"/>
          </p:nvPr>
        </p:nvSpPr>
        <p:spPr>
          <a:xfrm>
            <a:off x="304795" y="1096091"/>
            <a:ext cx="9763120" cy="5753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696">
              <a:lnSpc>
                <a:spcPct val="100000"/>
              </a:lnSpc>
              <a:spcBef>
                <a:spcPts val="105"/>
              </a:spcBef>
            </a:pPr>
            <a:r>
              <a:rPr sz="3600"/>
              <a:t>O</a:t>
            </a:r>
            <a:r>
              <a:rPr sz="3600"/>
              <a:t>U</a:t>
            </a:r>
            <a:r>
              <a:rPr sz="3600"/>
              <a:t>R</a:t>
            </a:r>
            <a:r>
              <a:rPr sz="3600"/>
              <a:t> </a:t>
            </a:r>
            <a:r>
              <a:rPr sz="3600"/>
              <a:t>S</a:t>
            </a:r>
            <a:r>
              <a:rPr sz="3600"/>
              <a:t>O</a:t>
            </a:r>
            <a:r>
              <a:rPr sz="3600"/>
              <a:t>LU</a:t>
            </a:r>
            <a:r>
              <a:rPr sz="3600"/>
              <a:t>T</a:t>
            </a:r>
            <a:r>
              <a:rPr sz="3600"/>
              <a:t>I</a:t>
            </a:r>
            <a:r>
              <a:rPr sz="3600"/>
              <a:t>O</a:t>
            </a:r>
            <a:r>
              <a:rPr sz="3600"/>
              <a:t>N</a:t>
            </a:r>
            <a:r>
              <a:rPr sz="3600"/>
              <a:t> </a:t>
            </a:r>
            <a:r>
              <a:rPr sz="3600"/>
              <a:t>A</a:t>
            </a:r>
            <a:r>
              <a:rPr sz="3600"/>
              <a:t>N</a:t>
            </a:r>
            <a:r>
              <a:rPr sz="3600"/>
              <a:t>D</a:t>
            </a:r>
            <a:r>
              <a:rPr sz="3600"/>
              <a:t> </a:t>
            </a:r>
            <a:r>
              <a:rPr sz="3600"/>
              <a:t>I</a:t>
            </a:r>
            <a:r>
              <a:rPr sz="3600"/>
              <a:t>T</a:t>
            </a:r>
            <a:r>
              <a:rPr sz="3600"/>
              <a:t>S</a:t>
            </a:r>
            <a:r>
              <a:rPr sz="3600"/>
              <a:t> </a:t>
            </a:r>
            <a:r>
              <a:rPr sz="3600"/>
              <a:t>V</a:t>
            </a:r>
            <a:r>
              <a:rPr sz="3600"/>
              <a:t>A</a:t>
            </a:r>
            <a:r>
              <a:rPr sz="3600"/>
              <a:t>LU</a:t>
            </a:r>
            <a:r>
              <a:rPr sz="3600"/>
              <a:t>E</a:t>
            </a:r>
            <a:r>
              <a:rPr sz="3600"/>
              <a:t> </a:t>
            </a:r>
            <a:r>
              <a:rPr sz="3600"/>
              <a:t>P</a:t>
            </a:r>
            <a:r>
              <a:rPr sz="3600"/>
              <a:t>R</a:t>
            </a:r>
            <a:r>
              <a:rPr sz="3600"/>
              <a:t>O</a:t>
            </a:r>
            <a:r>
              <a:rPr sz="3600"/>
              <a:t>P</a:t>
            </a:r>
            <a:r>
              <a:rPr sz="3600"/>
              <a:t>O</a:t>
            </a:r>
            <a:r>
              <a:rPr sz="3600"/>
              <a:t>S</a:t>
            </a:r>
            <a:r>
              <a:rPr sz="3600"/>
              <a:t>I</a:t>
            </a:r>
            <a:r>
              <a:rPr sz="3600"/>
              <a:t>T</a:t>
            </a:r>
            <a:r>
              <a:rPr sz="3600"/>
              <a:t>I</a:t>
            </a:r>
            <a:r>
              <a:rPr sz="3600"/>
              <a:t>O</a:t>
            </a:r>
            <a:r>
              <a:rPr sz="3600"/>
              <a:t>N</a:t>
            </a:r>
          </a:p>
        </p:txBody>
      </p:sp>
      <p:pic>
        <p:nvPicPr>
          <p:cNvPr id="2097165" name="object 7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0" y="6467479"/>
            <a:ext cx="2143125" cy="200025"/>
          </a:xfrm>
          <a:prstGeom prst="rect">
            <a:avLst/>
          </a:prstGeom>
        </p:spPr>
      </p:pic>
      <p:sp>
        <p:nvSpPr>
          <p:cNvPr id="1048660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4">
              <a:lnSpc>
                <a:spcPct val="100000"/>
              </a:lnSpc>
              <a:spcBef>
                <a:spcPts val="55"/>
              </a:spcBef>
            </a:pPr>
            <a:r>
              <a:rPr/>
              <a:t>7</a:t>
            </a:r>
          </a:p>
        </p:txBody>
      </p:sp>
      <p:sp>
        <p:nvSpPr>
          <p:cNvPr id="1048661" name="TextBox 7"/>
          <p:cNvSpPr txBox="1"/>
          <p:nvPr/>
        </p:nvSpPr>
        <p:spPr>
          <a:xfrm>
            <a:off x="2819395" y="2658395"/>
            <a:ext cx="7772400" cy="2246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/>
              <a:buChar char="ü"/>
            </a:pPr>
            <a:r>
              <a:rPr b="1" sz="2800"/>
              <a:t>Conditional formatting </a:t>
            </a:r>
            <a:r>
              <a:rPr sz="2800"/>
              <a:t>– Find missing area</a:t>
            </a:r>
          </a:p>
          <a:p>
            <a:pPr marL="457200" indent="-457200">
              <a:buFont typeface="Wingdings"/>
              <a:buChar char="ü"/>
            </a:pPr>
            <a:r>
              <a:rPr b="1" sz="2800"/>
              <a:t>Filter</a:t>
            </a:r>
            <a:r>
              <a:rPr sz="2800"/>
              <a:t> – Remove blanks</a:t>
            </a:r>
          </a:p>
          <a:p>
            <a:pPr marL="457200" indent="-457200">
              <a:buFont typeface="Wingdings"/>
              <a:buChar char="ü"/>
            </a:pPr>
            <a:r>
              <a:rPr b="1" sz="2800"/>
              <a:t>Formula </a:t>
            </a:r>
            <a:r>
              <a:rPr sz="2800"/>
              <a:t>– Allocate the performance  level</a:t>
            </a:r>
          </a:p>
          <a:p>
            <a:pPr marL="457200" indent="-457200">
              <a:buFont typeface="Wingdings"/>
              <a:buChar char="ü"/>
            </a:pPr>
            <a:r>
              <a:rPr b="1" sz="2800"/>
              <a:t>Pivot</a:t>
            </a:r>
            <a:r>
              <a:rPr sz="2800"/>
              <a:t> – To get detailed summary </a:t>
            </a:r>
          </a:p>
          <a:p>
            <a:pPr marL="457200" indent="-457200">
              <a:buFont typeface="Wingdings"/>
              <a:buChar char="ü"/>
            </a:pPr>
            <a:r>
              <a:rPr b="1" sz="2800"/>
              <a:t>Graph</a:t>
            </a:r>
            <a:r>
              <a:rPr sz="2800"/>
              <a:t> – Prepare the data </a:t>
            </a:r>
            <a:r>
              <a:rPr sz="2800"/>
              <a:t>visualization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2" name="Title 1"/>
          <p:cNvSpPr>
            <a:spLocks noGrp="1"/>
          </p:cNvSpPr>
          <p:nvPr>
            <p:ph type="title"/>
          </p:nvPr>
        </p:nvSpPr>
        <p:spPr>
          <a:xfrm>
            <a:off x="381004" y="609604"/>
            <a:ext cx="10681329" cy="758186"/>
          </a:xfrm>
        </p:spPr>
        <p:txBody>
          <a:bodyPr/>
          <a:lstStyle/>
          <a:p>
            <a:pPr/>
            <a:r>
              <a:rPr/>
              <a:t>Dataset Description</a:t>
            </a:r>
          </a:p>
        </p:txBody>
      </p:sp>
      <p:sp>
        <p:nvSpPr>
          <p:cNvPr id="1048663" name="TextBox 4"/>
          <p:cNvSpPr txBox="1"/>
          <p:nvPr/>
        </p:nvSpPr>
        <p:spPr>
          <a:xfrm>
            <a:off x="1295404" y="2097346"/>
            <a:ext cx="6104013" cy="35394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/>
              <a:buChar char="Ø"/>
            </a:pPr>
            <a:r>
              <a:rPr b="1" sz="2800"/>
              <a:t>Employee Details </a:t>
            </a:r>
            <a:r>
              <a:rPr sz="2800"/>
              <a:t>– Kaggle </a:t>
            </a:r>
          </a:p>
          <a:p>
            <a:pPr marL="457200" indent="-457200">
              <a:buFont typeface="Wingdings"/>
              <a:buChar char="Ø"/>
            </a:pPr>
            <a:r>
              <a:rPr b="1" sz="2800"/>
              <a:t>Total features </a:t>
            </a:r>
            <a:r>
              <a:rPr sz="2800"/>
              <a:t>– 29 </a:t>
            </a:r>
          </a:p>
          <a:p>
            <a:pPr marL="457200" indent="-457200">
              <a:buFont typeface="Wingdings"/>
              <a:buChar char="Ø"/>
            </a:pPr>
            <a:r>
              <a:rPr b="1" sz="2800"/>
              <a:t>Relevant features</a:t>
            </a:r>
            <a:r>
              <a:rPr sz="2800"/>
              <a:t> – 9</a:t>
            </a:r>
          </a:p>
          <a:p>
            <a:pPr marL="457200" indent="-457200">
              <a:buFont typeface="Wingdings"/>
              <a:buChar char="Ø"/>
            </a:pPr>
            <a:r>
              <a:rPr b="1" sz="2800"/>
              <a:t>Employee id </a:t>
            </a:r>
            <a:r>
              <a:rPr sz="2800"/>
              <a:t>– Numerical value</a:t>
            </a:r>
          </a:p>
          <a:p>
            <a:pPr marL="457200" indent="-457200">
              <a:buFont typeface="Wingdings"/>
              <a:buChar char="Ø"/>
            </a:pPr>
            <a:r>
              <a:rPr b="1" sz="2800"/>
              <a:t>Name</a:t>
            </a:r>
            <a:r>
              <a:rPr sz="2800"/>
              <a:t> – Text</a:t>
            </a:r>
          </a:p>
          <a:p>
            <a:pPr marL="457200" indent="-457200">
              <a:buFont typeface="Wingdings"/>
              <a:buChar char="Ø"/>
            </a:pPr>
            <a:r>
              <a:rPr b="1" sz="2800"/>
              <a:t>Gender</a:t>
            </a:r>
            <a:r>
              <a:rPr sz="2800"/>
              <a:t> – Male , Female </a:t>
            </a:r>
          </a:p>
          <a:p>
            <a:pPr marL="457200" indent="-457200">
              <a:buFont typeface="Wingdings"/>
              <a:buChar char="Ø"/>
            </a:pPr>
            <a:r>
              <a:rPr b="1" sz="2800"/>
              <a:t>Employee rating </a:t>
            </a:r>
            <a:r>
              <a:rPr sz="2800"/>
              <a:t>– Numerical value </a:t>
            </a:r>
          </a:p>
          <a:p>
            <a:pPr marL="457200" indent="-457200">
              <a:buFont typeface="Wingdings"/>
              <a:buChar char="Ø"/>
            </a:pPr>
            <a:r>
              <a:rPr b="1" sz="2800"/>
              <a:t>Performance level </a:t>
            </a:r>
            <a:r>
              <a:rPr sz="2800"/>
              <a:t>- Grading 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4" name="object 2"/>
          <p:cNvSpPr txBox="1"/>
          <p:nvPr/>
        </p:nvSpPr>
        <p:spPr>
          <a:xfrm>
            <a:off x="752479" y="6486036"/>
            <a:ext cx="1773561" cy="1663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sz="110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sz="110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sz="110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sz="110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sz="110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sz="110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sz="110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sz="110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</a:p>
        </p:txBody>
      </p:sp>
      <p:sp>
        <p:nvSpPr>
          <p:cNvPr id="1048665" name="object 3"/>
          <p:cNvSpPr/>
          <p:nvPr/>
        </p:nvSpPr>
        <p:spPr>
          <a:xfrm>
            <a:off x="9353554" y="536257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pPr/>
          </a:p>
        </p:txBody>
      </p:sp>
      <p:sp>
        <p:nvSpPr>
          <p:cNvPr id="1048666" name="object 4"/>
          <p:cNvSpPr/>
          <p:nvPr/>
        </p:nvSpPr>
        <p:spPr>
          <a:xfrm>
            <a:off x="6696079" y="1695454"/>
            <a:ext cx="314325" cy="323854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pPr/>
          </a:p>
        </p:txBody>
      </p:sp>
      <p:sp>
        <p:nvSpPr>
          <p:cNvPr id="1048667" name="object 5"/>
          <p:cNvSpPr/>
          <p:nvPr/>
        </p:nvSpPr>
        <p:spPr>
          <a:xfrm>
            <a:off x="9353554" y="5895979"/>
            <a:ext cx="180979" cy="180979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pPr/>
          </a:p>
        </p:txBody>
      </p:sp>
      <p:pic>
        <p:nvPicPr>
          <p:cNvPr id="2097166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6679" y="3381379"/>
            <a:ext cx="2466979" cy="3419470"/>
          </a:xfrm>
          <a:prstGeom prst="rect">
            <a:avLst/>
          </a:prstGeom>
        </p:spPr>
      </p:pic>
      <p:sp>
        <p:nvSpPr>
          <p:cNvPr id="1048668" name="object 7"/>
          <p:cNvSpPr txBox="1">
            <a:spLocks noGrp="1"/>
          </p:cNvSpPr>
          <p:nvPr>
            <p:ph type="title"/>
          </p:nvPr>
        </p:nvSpPr>
        <p:spPr>
          <a:xfrm>
            <a:off x="739768" y="654936"/>
            <a:ext cx="8480426" cy="67068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696">
              <a:lnSpc>
                <a:spcPct val="100000"/>
              </a:lnSpc>
              <a:spcBef>
                <a:spcPts val="130"/>
              </a:spcBef>
            </a:pPr>
            <a:r>
              <a:rPr sz="4250"/>
              <a:t>THE</a:t>
            </a:r>
            <a:r>
              <a:rPr sz="4250"/>
              <a:t> </a:t>
            </a:r>
            <a:r>
              <a:rPr sz="4250"/>
              <a:t>"</a:t>
            </a:r>
            <a:r>
              <a:rPr sz="4250"/>
              <a:t>WOW</a:t>
            </a:r>
            <a:r>
              <a:rPr sz="4250"/>
              <a:t>"</a:t>
            </a:r>
            <a:r>
              <a:rPr sz="4250"/>
              <a:t> </a:t>
            </a:r>
            <a:r>
              <a:rPr sz="4250"/>
              <a:t>IN</a:t>
            </a:r>
            <a:r>
              <a:rPr sz="4250"/>
              <a:t> </a:t>
            </a:r>
            <a:r>
              <a:rPr sz="4250"/>
              <a:t>OUR</a:t>
            </a:r>
            <a:r>
              <a:rPr sz="4250"/>
              <a:t> </a:t>
            </a:r>
            <a:r>
              <a:rPr sz="4250"/>
              <a:t>SOLUTION</a:t>
            </a:r>
          </a:p>
        </p:txBody>
      </p:sp>
      <p:sp>
        <p:nvSpPr>
          <p:cNvPr id="1048669" name="object 8"/>
          <p:cNvSpPr txBox="1"/>
          <p:nvPr/>
        </p:nvSpPr>
        <p:spPr>
          <a:xfrm>
            <a:off x="11277218" y="6473339"/>
            <a:ext cx="228600" cy="19176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4">
              <a:lnSpc>
                <a:spcPct val="100000"/>
              </a:lnSpc>
              <a:spcBef>
                <a:spcPts val="55"/>
              </a:spcBef>
            </a:pPr>
            <a:r>
              <a:rPr sz="1100">
                <a:solidFill>
                  <a:srgbClr val="2D936B"/>
                </a:solidFill>
                <a:latin typeface="Trebuchet MS"/>
                <a:cs typeface="Trebuchet MS"/>
              </a:rPr>
              <a:t>9</a:t>
            </a:r>
          </a:p>
        </p:txBody>
      </p:sp>
      <p:sp>
        <p:nvSpPr>
          <p:cNvPr id="1048670" name="TextBox 8"/>
          <p:cNvSpPr txBox="1"/>
          <p:nvPr/>
        </p:nvSpPr>
        <p:spPr>
          <a:xfrm>
            <a:off x="2667004" y="2389109"/>
            <a:ext cx="6019795" cy="3108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/>
            <a:r>
              <a:rPr sz="2800">
                <a:solidFill>
                  <a:srgbClr val="0D0D0D"/>
                </a:solidFill>
                <a:latin typeface="Times New Roman"/>
                <a:cs typeface="Times New Roman"/>
              </a:rPr>
              <a:t>We used the below formula to grading the employee performance level , which help us find their efficiency .</a:t>
            </a:r>
          </a:p>
          <a:p>
            <a:pPr/>
          </a:p>
          <a:p>
            <a:pPr/>
            <a:r>
              <a:rPr b="1" sz="2800">
                <a:solidFill>
                  <a:srgbClr val="0D0D0D"/>
                </a:solidFill>
                <a:latin typeface="Times New Roman"/>
                <a:cs typeface="Times New Roman"/>
              </a:rPr>
              <a:t>=IFS(Z9&gt;=5,"VERY HIGH",Z9&gt;=4,"HIGH",Z9&gt;=3,"MED","TRUE", "LOW")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995</Words>
  <Application>Microsoft Office PowerPoint</Application>
  <PresentationFormat>Custom</PresentationFormat>
  <Paragraphs>326</Paragraphs>
  <Slides>16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Slide 10</vt:lpstr>
      <vt:lpstr>Slide 11</vt:lpstr>
      <vt:lpstr>Slide 12</vt:lpstr>
      <vt:lpstr>Slide 13</vt:lpstr>
      <vt:lpstr>Slide 14</vt:lpstr>
      <vt:lpstr>Slide 15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MCOM</cp:lastModifiedBy>
  <cp:revision>9</cp:revision>
  <dcterms:created xsi:type="dcterms:W3CDTF">2024-03-29T04:07:22Z</dcterms:created>
  <dcterms:modified xsi:type="dcterms:W3CDTF">2024-09-25T07:29:49Z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f9d836f31639458a99a7b64d356b3c39</vt:lpwstr>
  </property>
</Properties>
</file>