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charset="0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charset="0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charset="0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charset="0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charset="0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charset="0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charset="0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charset="0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6" autoAdjust="0"/>
    <p:restoredTop sz="10000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65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96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曲线"/>
          <p:cNvSpPr>
            <a:spLocks/>
          </p:cNvSpPr>
          <p:nvPr/>
        </p:nvSpPr>
        <p:spPr>
          <a:xfrm>
            <a:off x="7459820" y="14350"/>
            <a:ext cx="4732655" cy="68440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ap="flat" cmpd="sng">
            <a:solidFill>
              <a:srgbClr val="5FC9ED"/>
            </a:solidFill>
            <a:prstDash val="solid"/>
            <a:round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>
            <a:off x="9601200" y="0"/>
            <a:ext cx="25908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5" name="曲线"/>
          <p:cNvSpPr>
            <a:spLocks/>
          </p:cNvSpPr>
          <p:nvPr/>
        </p:nvSpPr>
        <p:spPr>
          <a:xfrm>
            <a:off x="9334500" y="0"/>
            <a:ext cx="28575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4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曲线"/>
          <p:cNvSpPr>
            <a:spLocks/>
          </p:cNvSpPr>
          <p:nvPr/>
        </p:nvSpPr>
        <p:spPr>
          <a:xfrm>
            <a:off x="10934700" y="0"/>
            <a:ext cx="12573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2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6" cy="18147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‹#›</a:t>
            </a:fld>
            <a:endParaRPr lang="zh-CN" altLang="en-US" sz="1100" b="0" i="0" spc="-50">
              <a:solidFill>
                <a:srgbClr val="2C926B"/>
              </a:solidFill>
              <a:latin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63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ap="flat" cmpd="sng">
            <a:noFill/>
            <a:prstDash val="solid"/>
            <a:miter/>
          </a:ln>
        </p:spPr>
      </p:sp>
      <p:sp>
        <p:nvSpPr>
          <p:cNvPr id="40" name="曲线"/>
          <p:cNvSpPr>
            <a:spLocks/>
          </p:cNvSpPr>
          <p:nvPr/>
        </p:nvSpPr>
        <p:spPr>
          <a:xfrm>
            <a:off x="7459820" y="14350"/>
            <a:ext cx="4732655" cy="68440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ap="flat" cmpd="sng">
            <a:solidFill>
              <a:srgbClr val="5FC9ED"/>
            </a:solidFill>
            <a:prstDash val="solid"/>
            <a:round/>
          </a:ln>
        </p:spPr>
      </p:sp>
      <p:sp>
        <p:nvSpPr>
          <p:cNvPr id="41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9601200" y="0"/>
            <a:ext cx="25908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4" name="曲线"/>
          <p:cNvSpPr>
            <a:spLocks/>
          </p:cNvSpPr>
          <p:nvPr/>
        </p:nvSpPr>
        <p:spPr>
          <a:xfrm>
            <a:off x="9334500" y="0"/>
            <a:ext cx="28575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5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6" name="曲线"/>
          <p:cNvSpPr>
            <a:spLocks/>
          </p:cNvSpPr>
          <p:nvPr/>
        </p:nvSpPr>
        <p:spPr>
          <a:xfrm>
            <a:off x="10934700" y="0"/>
            <a:ext cx="12573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7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5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51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>
            <a:off x="740409" y="815593"/>
            <a:ext cx="3890644" cy="67818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‹#›</a:t>
            </a:fld>
            <a:endParaRPr lang="zh-CN" altLang="en-US" sz="1100" b="0" i="0" spc="-50">
              <a:solidFill>
                <a:srgbClr val="2C926B"/>
              </a:solidFill>
              <a:latin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42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>
            <a:off x="7459820" y="14350"/>
            <a:ext cx="4732655" cy="68440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ap="flat" cmpd="sng">
            <a:solidFill>
              <a:srgbClr val="5FC9ED"/>
            </a:solidFill>
            <a:prstDash val="solid"/>
            <a:round/>
          </a:ln>
        </p:spPr>
      </p:sp>
      <p:sp>
        <p:nvSpPr>
          <p:cNvPr id="8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6" name="曲线"/>
          <p:cNvSpPr>
            <a:spLocks/>
          </p:cNvSpPr>
          <p:nvPr/>
        </p:nvSpPr>
        <p:spPr>
          <a:xfrm>
            <a:off x="9601200" y="0"/>
            <a:ext cx="25908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7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8" name="曲线"/>
          <p:cNvSpPr>
            <a:spLocks/>
          </p:cNvSpPr>
          <p:nvPr/>
        </p:nvSpPr>
        <p:spPr>
          <a:xfrm>
            <a:off x="9334500" y="0"/>
            <a:ext cx="28575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9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0" name="曲线"/>
          <p:cNvSpPr>
            <a:spLocks/>
          </p:cNvSpPr>
          <p:nvPr/>
        </p:nvSpPr>
        <p:spPr>
          <a:xfrm>
            <a:off x="10934700" y="0"/>
            <a:ext cx="12573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1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2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94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pic>
        <p:nvPicPr>
          <p:cNvPr id="9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49" cy="32575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96" name="曲线"/>
          <p:cNvSpPr>
            <a:spLocks/>
          </p:cNvSpPr>
          <p:nvPr/>
        </p:nvSpPr>
        <p:spPr>
          <a:xfrm>
            <a:off x="8305800" y="11239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>
            <a:off x="729640" y="601091"/>
            <a:ext cx="2315210" cy="4019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751" y="225"/>
                </a:moveTo>
                <a:lnTo>
                  <a:pt x="664" y="235"/>
                </a:lnTo>
                <a:lnTo>
                  <a:pt x="0" y="382"/>
                </a:lnTo>
                <a:lnTo>
                  <a:pt x="0" y="21238"/>
                </a:lnTo>
                <a:lnTo>
                  <a:pt x="643" y="21238"/>
                </a:lnTo>
                <a:lnTo>
                  <a:pt x="643" y="13560"/>
                </a:lnTo>
                <a:lnTo>
                  <a:pt x="1123" y="13560"/>
                </a:lnTo>
                <a:lnTo>
                  <a:pt x="1463" y="13375"/>
                </a:lnTo>
                <a:lnTo>
                  <a:pt x="1875" y="12513"/>
                </a:lnTo>
                <a:lnTo>
                  <a:pt x="2168" y="11077"/>
                </a:lnTo>
                <a:lnTo>
                  <a:pt x="2230" y="10373"/>
                </a:lnTo>
                <a:lnTo>
                  <a:pt x="900" y="10373"/>
                </a:lnTo>
                <a:lnTo>
                  <a:pt x="848" y="10367"/>
                </a:lnTo>
                <a:lnTo>
                  <a:pt x="788" y="10347"/>
                </a:lnTo>
                <a:lnTo>
                  <a:pt x="720" y="10315"/>
                </a:lnTo>
                <a:lnTo>
                  <a:pt x="643" y="10271"/>
                </a:lnTo>
                <a:lnTo>
                  <a:pt x="643" y="3589"/>
                </a:lnTo>
                <a:lnTo>
                  <a:pt x="705" y="3541"/>
                </a:lnTo>
                <a:lnTo>
                  <a:pt x="770" y="3514"/>
                </a:lnTo>
                <a:lnTo>
                  <a:pt x="2284" y="3514"/>
                </a:lnTo>
                <a:lnTo>
                  <a:pt x="2180" y="2610"/>
                </a:lnTo>
                <a:lnTo>
                  <a:pt x="2007" y="1747"/>
                </a:lnTo>
                <a:lnTo>
                  <a:pt x="1779" y="1080"/>
                </a:lnTo>
                <a:lnTo>
                  <a:pt x="1494" y="604"/>
                </a:lnTo>
                <a:lnTo>
                  <a:pt x="1152" y="320"/>
                </a:lnTo>
                <a:lnTo>
                  <a:pt x="751" y="225"/>
                </a:lnTo>
                <a:lnTo>
                  <a:pt x="751" y="225"/>
                </a:lnTo>
              </a:path>
              <a:path w="21600" h="21600">
                <a:moveTo>
                  <a:pt x="1123" y="13560"/>
                </a:moveTo>
                <a:lnTo>
                  <a:pt x="643" y="13560"/>
                </a:lnTo>
                <a:lnTo>
                  <a:pt x="729" y="13605"/>
                </a:lnTo>
                <a:lnTo>
                  <a:pt x="807" y="13637"/>
                </a:lnTo>
                <a:lnTo>
                  <a:pt x="875" y="13656"/>
                </a:lnTo>
                <a:lnTo>
                  <a:pt x="934" y="13662"/>
                </a:lnTo>
                <a:lnTo>
                  <a:pt x="1123" y="13560"/>
                </a:lnTo>
                <a:lnTo>
                  <a:pt x="1123" y="13560"/>
                </a:lnTo>
              </a:path>
              <a:path w="21600" h="21600">
                <a:moveTo>
                  <a:pt x="2284" y="3514"/>
                </a:moveTo>
                <a:lnTo>
                  <a:pt x="838" y="3514"/>
                </a:lnTo>
                <a:lnTo>
                  <a:pt x="1235" y="3718"/>
                </a:lnTo>
                <a:lnTo>
                  <a:pt x="1519" y="4327"/>
                </a:lnTo>
                <a:lnTo>
                  <a:pt x="1689" y="5342"/>
                </a:lnTo>
                <a:lnTo>
                  <a:pt x="1746" y="6763"/>
                </a:lnTo>
                <a:lnTo>
                  <a:pt x="1733" y="7653"/>
                </a:lnTo>
                <a:lnTo>
                  <a:pt x="1543" y="9520"/>
                </a:lnTo>
                <a:lnTo>
                  <a:pt x="1105" y="10319"/>
                </a:lnTo>
                <a:lnTo>
                  <a:pt x="900" y="10373"/>
                </a:lnTo>
                <a:lnTo>
                  <a:pt x="2230" y="10373"/>
                </a:lnTo>
                <a:lnTo>
                  <a:pt x="2345" y="9067"/>
                </a:lnTo>
                <a:lnTo>
                  <a:pt x="2404" y="6483"/>
                </a:lnTo>
                <a:lnTo>
                  <a:pt x="2379" y="4978"/>
                </a:lnTo>
                <a:lnTo>
                  <a:pt x="2304" y="3687"/>
                </a:lnTo>
                <a:lnTo>
                  <a:pt x="2284" y="3514"/>
                </a:lnTo>
                <a:lnTo>
                  <a:pt x="2284" y="3514"/>
                </a:lnTo>
              </a:path>
              <a:path w="21600" h="21600">
                <a:moveTo>
                  <a:pt x="3936" y="156"/>
                </a:moveTo>
                <a:lnTo>
                  <a:pt x="3816" y="163"/>
                </a:lnTo>
                <a:lnTo>
                  <a:pt x="3678" y="182"/>
                </a:lnTo>
                <a:lnTo>
                  <a:pt x="3523" y="214"/>
                </a:lnTo>
                <a:lnTo>
                  <a:pt x="2979" y="361"/>
                </a:lnTo>
                <a:lnTo>
                  <a:pt x="2932" y="368"/>
                </a:lnTo>
                <a:lnTo>
                  <a:pt x="2932" y="21238"/>
                </a:lnTo>
                <a:lnTo>
                  <a:pt x="3600" y="21238"/>
                </a:lnTo>
                <a:lnTo>
                  <a:pt x="3600" y="12523"/>
                </a:lnTo>
                <a:lnTo>
                  <a:pt x="4724" y="12523"/>
                </a:lnTo>
                <a:lnTo>
                  <a:pt x="4646" y="11840"/>
                </a:lnTo>
                <a:lnTo>
                  <a:pt x="4785" y="11468"/>
                </a:lnTo>
                <a:lnTo>
                  <a:pt x="4911" y="10985"/>
                </a:lnTo>
                <a:lnTo>
                  <a:pt x="5025" y="10390"/>
                </a:lnTo>
                <a:lnTo>
                  <a:pt x="5126" y="9684"/>
                </a:lnTo>
                <a:lnTo>
                  <a:pt x="5149" y="9472"/>
                </a:lnTo>
                <a:lnTo>
                  <a:pt x="3872" y="9472"/>
                </a:lnTo>
                <a:lnTo>
                  <a:pt x="3820" y="9467"/>
                </a:lnTo>
                <a:lnTo>
                  <a:pt x="3757" y="9451"/>
                </a:lnTo>
                <a:lnTo>
                  <a:pt x="3684" y="9423"/>
                </a:lnTo>
                <a:lnTo>
                  <a:pt x="3600" y="9383"/>
                </a:lnTo>
                <a:lnTo>
                  <a:pt x="3600" y="3589"/>
                </a:lnTo>
                <a:lnTo>
                  <a:pt x="3676" y="3535"/>
                </a:lnTo>
                <a:lnTo>
                  <a:pt x="3748" y="3500"/>
                </a:lnTo>
                <a:lnTo>
                  <a:pt x="5204" y="3500"/>
                </a:lnTo>
                <a:lnTo>
                  <a:pt x="5095" y="2371"/>
                </a:lnTo>
                <a:lnTo>
                  <a:pt x="4819" y="1140"/>
                </a:lnTo>
                <a:lnTo>
                  <a:pt x="4433" y="402"/>
                </a:lnTo>
                <a:lnTo>
                  <a:pt x="3936" y="156"/>
                </a:lnTo>
                <a:lnTo>
                  <a:pt x="3936" y="156"/>
                </a:lnTo>
              </a:path>
              <a:path w="21600" h="21600">
                <a:moveTo>
                  <a:pt x="4724" y="12523"/>
                </a:moveTo>
                <a:lnTo>
                  <a:pt x="3600" y="12523"/>
                </a:lnTo>
                <a:lnTo>
                  <a:pt x="3724" y="12560"/>
                </a:lnTo>
                <a:lnTo>
                  <a:pt x="3928" y="12608"/>
                </a:lnTo>
                <a:lnTo>
                  <a:pt x="4008" y="12618"/>
                </a:lnTo>
                <a:lnTo>
                  <a:pt x="4975" y="21238"/>
                </a:lnTo>
                <a:lnTo>
                  <a:pt x="5717" y="21238"/>
                </a:lnTo>
                <a:lnTo>
                  <a:pt x="4724" y="12523"/>
                </a:lnTo>
                <a:lnTo>
                  <a:pt x="4724" y="12523"/>
                </a:lnTo>
              </a:path>
              <a:path w="21600" h="21600">
                <a:moveTo>
                  <a:pt x="5204" y="3500"/>
                </a:moveTo>
                <a:lnTo>
                  <a:pt x="3817" y="3500"/>
                </a:lnTo>
                <a:lnTo>
                  <a:pt x="4018" y="3539"/>
                </a:lnTo>
                <a:lnTo>
                  <a:pt x="4190" y="3654"/>
                </a:lnTo>
                <a:lnTo>
                  <a:pt x="4536" y="4479"/>
                </a:lnTo>
                <a:lnTo>
                  <a:pt x="4649" y="6265"/>
                </a:lnTo>
                <a:lnTo>
                  <a:pt x="4637" y="7135"/>
                </a:lnTo>
                <a:lnTo>
                  <a:pt x="4355" y="9104"/>
                </a:lnTo>
                <a:lnTo>
                  <a:pt x="3872" y="9472"/>
                </a:lnTo>
                <a:lnTo>
                  <a:pt x="5149" y="9472"/>
                </a:lnTo>
                <a:lnTo>
                  <a:pt x="5209" y="8902"/>
                </a:lnTo>
                <a:lnTo>
                  <a:pt x="5268" y="8080"/>
                </a:lnTo>
                <a:lnTo>
                  <a:pt x="5304" y="7217"/>
                </a:lnTo>
                <a:lnTo>
                  <a:pt x="5316" y="6312"/>
                </a:lnTo>
                <a:lnTo>
                  <a:pt x="5261" y="4094"/>
                </a:lnTo>
                <a:lnTo>
                  <a:pt x="5204" y="3500"/>
                </a:lnTo>
                <a:lnTo>
                  <a:pt x="5204" y="3500"/>
                </a:lnTo>
              </a:path>
              <a:path w="21600" h="21600">
                <a:moveTo>
                  <a:pt x="7427" y="0"/>
                </a:moveTo>
                <a:lnTo>
                  <a:pt x="6789" y="771"/>
                </a:lnTo>
                <a:lnTo>
                  <a:pt x="6293" y="3084"/>
                </a:lnTo>
                <a:lnTo>
                  <a:pt x="5975" y="6512"/>
                </a:lnTo>
                <a:lnTo>
                  <a:pt x="5869" y="10625"/>
                </a:lnTo>
                <a:lnTo>
                  <a:pt x="5893" y="13040"/>
                </a:lnTo>
                <a:lnTo>
                  <a:pt x="5967" y="15184"/>
                </a:lnTo>
                <a:lnTo>
                  <a:pt x="6259" y="18658"/>
                </a:lnTo>
                <a:lnTo>
                  <a:pt x="6733" y="20860"/>
                </a:lnTo>
                <a:lnTo>
                  <a:pt x="7377" y="21593"/>
                </a:lnTo>
                <a:lnTo>
                  <a:pt x="7752" y="21408"/>
                </a:lnTo>
                <a:lnTo>
                  <a:pt x="8081" y="20854"/>
                </a:lnTo>
                <a:lnTo>
                  <a:pt x="8365" y="19928"/>
                </a:lnTo>
                <a:lnTo>
                  <a:pt x="8604" y="18631"/>
                </a:lnTo>
                <a:lnTo>
                  <a:pt x="8642" y="18303"/>
                </a:lnTo>
                <a:lnTo>
                  <a:pt x="7377" y="18303"/>
                </a:lnTo>
                <a:lnTo>
                  <a:pt x="7184" y="18178"/>
                </a:lnTo>
                <a:lnTo>
                  <a:pt x="6872" y="17175"/>
                </a:lnTo>
                <a:lnTo>
                  <a:pt x="6658" y="15190"/>
                </a:lnTo>
                <a:lnTo>
                  <a:pt x="6551" y="12354"/>
                </a:lnTo>
                <a:lnTo>
                  <a:pt x="6537" y="10625"/>
                </a:lnTo>
                <a:lnTo>
                  <a:pt x="6552" y="9031"/>
                </a:lnTo>
                <a:lnTo>
                  <a:pt x="6666" y="6355"/>
                </a:lnTo>
                <a:lnTo>
                  <a:pt x="6894" y="4406"/>
                </a:lnTo>
                <a:lnTo>
                  <a:pt x="7225" y="3413"/>
                </a:lnTo>
                <a:lnTo>
                  <a:pt x="7427" y="3289"/>
                </a:lnTo>
                <a:lnTo>
                  <a:pt x="8680" y="3289"/>
                </a:lnTo>
                <a:lnTo>
                  <a:pt x="8621" y="2791"/>
                </a:lnTo>
                <a:lnTo>
                  <a:pt x="8392" y="1569"/>
                </a:lnTo>
                <a:lnTo>
                  <a:pt x="8117" y="696"/>
                </a:lnTo>
                <a:lnTo>
                  <a:pt x="7795" y="174"/>
                </a:lnTo>
                <a:lnTo>
                  <a:pt x="7427" y="0"/>
                </a:lnTo>
                <a:lnTo>
                  <a:pt x="7427" y="0"/>
                </a:lnTo>
              </a:path>
              <a:path w="21600" h="21600">
                <a:moveTo>
                  <a:pt x="8680" y="3289"/>
                </a:moveTo>
                <a:lnTo>
                  <a:pt x="7427" y="3289"/>
                </a:lnTo>
                <a:lnTo>
                  <a:pt x="7838" y="3747"/>
                </a:lnTo>
                <a:lnTo>
                  <a:pt x="8132" y="5122"/>
                </a:lnTo>
                <a:lnTo>
                  <a:pt x="8308" y="7415"/>
                </a:lnTo>
                <a:lnTo>
                  <a:pt x="8367" y="10625"/>
                </a:lnTo>
                <a:lnTo>
                  <a:pt x="8351" y="12387"/>
                </a:lnTo>
                <a:lnTo>
                  <a:pt x="8224" y="15244"/>
                </a:lnTo>
                <a:lnTo>
                  <a:pt x="7973" y="17198"/>
                </a:lnTo>
                <a:lnTo>
                  <a:pt x="7605" y="18180"/>
                </a:lnTo>
                <a:lnTo>
                  <a:pt x="7377" y="18303"/>
                </a:lnTo>
                <a:lnTo>
                  <a:pt x="8642" y="18303"/>
                </a:lnTo>
                <a:lnTo>
                  <a:pt x="8793" y="17021"/>
                </a:lnTo>
                <a:lnTo>
                  <a:pt x="8927" y="15150"/>
                </a:lnTo>
                <a:lnTo>
                  <a:pt x="9008" y="13018"/>
                </a:lnTo>
                <a:lnTo>
                  <a:pt x="9035" y="10625"/>
                </a:lnTo>
                <a:lnTo>
                  <a:pt x="9009" y="8244"/>
                </a:lnTo>
                <a:lnTo>
                  <a:pt x="8932" y="6145"/>
                </a:lnTo>
                <a:lnTo>
                  <a:pt x="8803" y="4328"/>
                </a:lnTo>
                <a:lnTo>
                  <a:pt x="8680" y="3289"/>
                </a:lnTo>
                <a:lnTo>
                  <a:pt x="8680" y="3289"/>
                </a:lnTo>
              </a:path>
              <a:path w="21600" h="21600">
                <a:moveTo>
                  <a:pt x="10623" y="184"/>
                </a:moveTo>
                <a:lnTo>
                  <a:pt x="10449" y="196"/>
                </a:lnTo>
                <a:lnTo>
                  <a:pt x="10219" y="234"/>
                </a:lnTo>
                <a:lnTo>
                  <a:pt x="9597" y="382"/>
                </a:lnTo>
                <a:lnTo>
                  <a:pt x="9597" y="21238"/>
                </a:lnTo>
                <a:lnTo>
                  <a:pt x="10704" y="21238"/>
                </a:lnTo>
                <a:lnTo>
                  <a:pt x="10987" y="21133"/>
                </a:lnTo>
                <a:lnTo>
                  <a:pt x="11469" y="20296"/>
                </a:lnTo>
                <a:lnTo>
                  <a:pt x="11833" y="18653"/>
                </a:lnTo>
                <a:lnTo>
                  <a:pt x="11879" y="18235"/>
                </a:lnTo>
                <a:lnTo>
                  <a:pt x="10556" y="18235"/>
                </a:lnTo>
                <a:lnTo>
                  <a:pt x="10491" y="18229"/>
                </a:lnTo>
                <a:lnTo>
                  <a:pt x="10417" y="18209"/>
                </a:lnTo>
                <a:lnTo>
                  <a:pt x="10333" y="18177"/>
                </a:lnTo>
                <a:lnTo>
                  <a:pt x="10240" y="18133"/>
                </a:lnTo>
                <a:lnTo>
                  <a:pt x="10240" y="11240"/>
                </a:lnTo>
                <a:lnTo>
                  <a:pt x="10508" y="11201"/>
                </a:lnTo>
                <a:lnTo>
                  <a:pt x="11817" y="11199"/>
                </a:lnTo>
                <a:lnTo>
                  <a:pt x="11663" y="10314"/>
                </a:lnTo>
                <a:lnTo>
                  <a:pt x="11368" y="9458"/>
                </a:lnTo>
                <a:lnTo>
                  <a:pt x="11567" y="8673"/>
                </a:lnTo>
                <a:lnTo>
                  <a:pt x="11609" y="8401"/>
                </a:lnTo>
                <a:lnTo>
                  <a:pt x="10552" y="8401"/>
                </a:lnTo>
                <a:lnTo>
                  <a:pt x="10471" y="8398"/>
                </a:lnTo>
                <a:lnTo>
                  <a:pt x="10392" y="8389"/>
                </a:lnTo>
                <a:lnTo>
                  <a:pt x="10315" y="8372"/>
                </a:lnTo>
                <a:lnTo>
                  <a:pt x="10240" y="8346"/>
                </a:lnTo>
                <a:lnTo>
                  <a:pt x="10240" y="3344"/>
                </a:lnTo>
                <a:lnTo>
                  <a:pt x="10344" y="3313"/>
                </a:lnTo>
                <a:lnTo>
                  <a:pt x="10441" y="3292"/>
                </a:lnTo>
                <a:lnTo>
                  <a:pt x="10529" y="3279"/>
                </a:lnTo>
                <a:lnTo>
                  <a:pt x="11744" y="3275"/>
                </a:lnTo>
                <a:lnTo>
                  <a:pt x="11743" y="3259"/>
                </a:lnTo>
                <a:lnTo>
                  <a:pt x="11505" y="1576"/>
                </a:lnTo>
                <a:lnTo>
                  <a:pt x="11126" y="532"/>
                </a:lnTo>
                <a:lnTo>
                  <a:pt x="10890" y="271"/>
                </a:lnTo>
                <a:lnTo>
                  <a:pt x="10623" y="184"/>
                </a:lnTo>
                <a:lnTo>
                  <a:pt x="10623" y="184"/>
                </a:lnTo>
              </a:path>
              <a:path w="21600" h="21600">
                <a:moveTo>
                  <a:pt x="11817" y="11199"/>
                </a:moveTo>
                <a:lnTo>
                  <a:pt x="10563" y="11199"/>
                </a:lnTo>
                <a:lnTo>
                  <a:pt x="10772" y="11249"/>
                </a:lnTo>
                <a:lnTo>
                  <a:pt x="10947" y="11400"/>
                </a:lnTo>
                <a:lnTo>
                  <a:pt x="11274" y="12476"/>
                </a:lnTo>
                <a:lnTo>
                  <a:pt x="11375" y="14597"/>
                </a:lnTo>
                <a:lnTo>
                  <a:pt x="11363" y="15505"/>
                </a:lnTo>
                <a:lnTo>
                  <a:pt x="11181" y="17396"/>
                </a:lnTo>
                <a:lnTo>
                  <a:pt x="10757" y="18182"/>
                </a:lnTo>
                <a:lnTo>
                  <a:pt x="10556" y="18235"/>
                </a:lnTo>
                <a:lnTo>
                  <a:pt x="11879" y="18235"/>
                </a:lnTo>
                <a:lnTo>
                  <a:pt x="11950" y="17595"/>
                </a:lnTo>
                <a:lnTo>
                  <a:pt x="12020" y="16391"/>
                </a:lnTo>
                <a:lnTo>
                  <a:pt x="12043" y="15041"/>
                </a:lnTo>
                <a:lnTo>
                  <a:pt x="12001" y="13106"/>
                </a:lnTo>
                <a:lnTo>
                  <a:pt x="11875" y="11531"/>
                </a:lnTo>
                <a:lnTo>
                  <a:pt x="11817" y="11199"/>
                </a:lnTo>
                <a:lnTo>
                  <a:pt x="11817" y="11199"/>
                </a:lnTo>
              </a:path>
              <a:path w="21600" h="21600">
                <a:moveTo>
                  <a:pt x="11744" y="3275"/>
                </a:moveTo>
                <a:lnTo>
                  <a:pt x="10608" y="3275"/>
                </a:lnTo>
                <a:lnTo>
                  <a:pt x="10858" y="3426"/>
                </a:lnTo>
                <a:lnTo>
                  <a:pt x="11037" y="3878"/>
                </a:lnTo>
                <a:lnTo>
                  <a:pt x="11144" y="4631"/>
                </a:lnTo>
                <a:lnTo>
                  <a:pt x="11180" y="5684"/>
                </a:lnTo>
                <a:lnTo>
                  <a:pt x="11140" y="6875"/>
                </a:lnTo>
                <a:lnTo>
                  <a:pt x="11022" y="7723"/>
                </a:lnTo>
                <a:lnTo>
                  <a:pt x="10826" y="8231"/>
                </a:lnTo>
                <a:lnTo>
                  <a:pt x="10552" y="8401"/>
                </a:lnTo>
                <a:lnTo>
                  <a:pt x="11609" y="8401"/>
                </a:lnTo>
                <a:lnTo>
                  <a:pt x="11709" y="7758"/>
                </a:lnTo>
                <a:lnTo>
                  <a:pt x="11795" y="6715"/>
                </a:lnTo>
                <a:lnTo>
                  <a:pt x="11823" y="5541"/>
                </a:lnTo>
                <a:lnTo>
                  <a:pt x="11803" y="4326"/>
                </a:lnTo>
                <a:lnTo>
                  <a:pt x="11744" y="3275"/>
                </a:lnTo>
                <a:lnTo>
                  <a:pt x="11744" y="3275"/>
                </a:lnTo>
              </a:path>
              <a:path w="21600" h="21600">
                <a:moveTo>
                  <a:pt x="13261" y="368"/>
                </a:moveTo>
                <a:lnTo>
                  <a:pt x="12618" y="368"/>
                </a:lnTo>
                <a:lnTo>
                  <a:pt x="12618" y="21238"/>
                </a:lnTo>
                <a:lnTo>
                  <a:pt x="14899" y="21238"/>
                </a:lnTo>
                <a:lnTo>
                  <a:pt x="14899" y="17948"/>
                </a:lnTo>
                <a:lnTo>
                  <a:pt x="13261" y="17948"/>
                </a:lnTo>
                <a:lnTo>
                  <a:pt x="13261" y="368"/>
                </a:lnTo>
                <a:lnTo>
                  <a:pt x="13261" y="368"/>
                </a:lnTo>
              </a:path>
              <a:path w="21600" h="21600">
                <a:moveTo>
                  <a:pt x="17686" y="368"/>
                </a:moveTo>
                <a:lnTo>
                  <a:pt x="15373" y="368"/>
                </a:lnTo>
                <a:lnTo>
                  <a:pt x="15373" y="21238"/>
                </a:lnTo>
                <a:lnTo>
                  <a:pt x="17658" y="21238"/>
                </a:lnTo>
                <a:lnTo>
                  <a:pt x="17658" y="17948"/>
                </a:lnTo>
                <a:lnTo>
                  <a:pt x="16016" y="17948"/>
                </a:lnTo>
                <a:lnTo>
                  <a:pt x="16016" y="11697"/>
                </a:lnTo>
                <a:lnTo>
                  <a:pt x="17213" y="11697"/>
                </a:lnTo>
                <a:lnTo>
                  <a:pt x="17213" y="8544"/>
                </a:lnTo>
                <a:lnTo>
                  <a:pt x="16016" y="8544"/>
                </a:lnTo>
                <a:lnTo>
                  <a:pt x="16016" y="3658"/>
                </a:lnTo>
                <a:lnTo>
                  <a:pt x="17686" y="3658"/>
                </a:lnTo>
                <a:lnTo>
                  <a:pt x="17686" y="368"/>
                </a:lnTo>
                <a:lnTo>
                  <a:pt x="17686" y="368"/>
                </a:lnTo>
              </a:path>
              <a:path w="21600" h="21600">
                <a:moveTo>
                  <a:pt x="19503" y="9998"/>
                </a:moveTo>
                <a:lnTo>
                  <a:pt x="18907" y="9998"/>
                </a:lnTo>
                <a:lnTo>
                  <a:pt x="19636" y="21524"/>
                </a:lnTo>
                <a:lnTo>
                  <a:pt x="19866" y="21524"/>
                </a:lnTo>
                <a:lnTo>
                  <a:pt x="20315" y="14427"/>
                </a:lnTo>
                <a:lnTo>
                  <a:pt x="19750" y="14427"/>
                </a:lnTo>
                <a:lnTo>
                  <a:pt x="19503" y="9998"/>
                </a:lnTo>
                <a:lnTo>
                  <a:pt x="19503" y="9998"/>
                </a:lnTo>
              </a:path>
              <a:path w="21600" h="21600">
                <a:moveTo>
                  <a:pt x="18966" y="368"/>
                </a:moveTo>
                <a:lnTo>
                  <a:pt x="18625" y="368"/>
                </a:lnTo>
                <a:lnTo>
                  <a:pt x="17895" y="21251"/>
                </a:lnTo>
                <a:lnTo>
                  <a:pt x="18516" y="21251"/>
                </a:lnTo>
                <a:lnTo>
                  <a:pt x="18907" y="9998"/>
                </a:lnTo>
                <a:lnTo>
                  <a:pt x="19503" y="9998"/>
                </a:lnTo>
                <a:lnTo>
                  <a:pt x="18966" y="368"/>
                </a:lnTo>
                <a:lnTo>
                  <a:pt x="18966" y="368"/>
                </a:lnTo>
              </a:path>
              <a:path w="21600" h="21600">
                <a:moveTo>
                  <a:pt x="21197" y="9998"/>
                </a:moveTo>
                <a:lnTo>
                  <a:pt x="20596" y="9998"/>
                </a:lnTo>
                <a:lnTo>
                  <a:pt x="20972" y="21251"/>
                </a:lnTo>
                <a:lnTo>
                  <a:pt x="21596" y="21251"/>
                </a:lnTo>
                <a:lnTo>
                  <a:pt x="21197" y="9998"/>
                </a:lnTo>
                <a:lnTo>
                  <a:pt x="21197" y="9998"/>
                </a:lnTo>
              </a:path>
              <a:path w="21600" h="21600">
                <a:moveTo>
                  <a:pt x="20855" y="368"/>
                </a:moveTo>
                <a:lnTo>
                  <a:pt x="20516" y="368"/>
                </a:lnTo>
                <a:lnTo>
                  <a:pt x="19750" y="14427"/>
                </a:lnTo>
                <a:lnTo>
                  <a:pt x="20315" y="14427"/>
                </a:lnTo>
                <a:lnTo>
                  <a:pt x="20596" y="9998"/>
                </a:lnTo>
                <a:lnTo>
                  <a:pt x="21197" y="9998"/>
                </a:lnTo>
                <a:lnTo>
                  <a:pt x="20855" y="368"/>
                </a:lnTo>
                <a:close/>
              </a:path>
            </a:pathLst>
          </a:custGeom>
          <a:solidFill>
            <a:srgbClr val="000000"/>
          </a:solidFill>
          <a:ln cap="flat" cmpd="sng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>
            <a:off x="1612899" y="1248917"/>
            <a:ext cx="2963545" cy="4019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85" y="16754"/>
                </a:moveTo>
                <a:lnTo>
                  <a:pt x="0" y="20071"/>
                </a:lnTo>
                <a:lnTo>
                  <a:pt x="164" y="20730"/>
                </a:lnTo>
                <a:lnTo>
                  <a:pt x="338" y="21201"/>
                </a:lnTo>
                <a:lnTo>
                  <a:pt x="521" y="21484"/>
                </a:lnTo>
                <a:lnTo>
                  <a:pt x="714" y="21579"/>
                </a:lnTo>
                <a:lnTo>
                  <a:pt x="931" y="21477"/>
                </a:lnTo>
                <a:lnTo>
                  <a:pt x="1295" y="20658"/>
                </a:lnTo>
                <a:lnTo>
                  <a:pt x="1561" y="19066"/>
                </a:lnTo>
                <a:lnTo>
                  <a:pt x="1627" y="18290"/>
                </a:lnTo>
                <a:lnTo>
                  <a:pt x="771" y="18290"/>
                </a:lnTo>
                <a:lnTo>
                  <a:pt x="626" y="18194"/>
                </a:lnTo>
                <a:lnTo>
                  <a:pt x="480" y="17906"/>
                </a:lnTo>
                <a:lnTo>
                  <a:pt x="333" y="17426"/>
                </a:lnTo>
                <a:lnTo>
                  <a:pt x="185" y="16754"/>
                </a:lnTo>
                <a:lnTo>
                  <a:pt x="185" y="16754"/>
                </a:lnTo>
              </a:path>
              <a:path w="21600" h="21600">
                <a:moveTo>
                  <a:pt x="863" y="0"/>
                </a:moveTo>
                <a:lnTo>
                  <a:pt x="520" y="399"/>
                </a:lnTo>
                <a:lnTo>
                  <a:pt x="246" y="1596"/>
                </a:lnTo>
                <a:lnTo>
                  <a:pt x="65" y="3396"/>
                </a:lnTo>
                <a:lnTo>
                  <a:pt x="5" y="5609"/>
                </a:lnTo>
                <a:lnTo>
                  <a:pt x="9" y="6244"/>
                </a:lnTo>
                <a:lnTo>
                  <a:pt x="100" y="8492"/>
                </a:lnTo>
                <a:lnTo>
                  <a:pt x="310" y="10236"/>
                </a:lnTo>
                <a:lnTo>
                  <a:pt x="679" y="11799"/>
                </a:lnTo>
                <a:lnTo>
                  <a:pt x="828" y="12388"/>
                </a:lnTo>
                <a:lnTo>
                  <a:pt x="1108" y="13976"/>
                </a:lnTo>
                <a:lnTo>
                  <a:pt x="1213" y="16010"/>
                </a:lnTo>
                <a:lnTo>
                  <a:pt x="1185" y="17008"/>
                </a:lnTo>
                <a:lnTo>
                  <a:pt x="1102" y="17721"/>
                </a:lnTo>
                <a:lnTo>
                  <a:pt x="964" y="18147"/>
                </a:lnTo>
                <a:lnTo>
                  <a:pt x="771" y="18290"/>
                </a:lnTo>
                <a:lnTo>
                  <a:pt x="1627" y="18290"/>
                </a:lnTo>
                <a:lnTo>
                  <a:pt x="1645" y="18079"/>
                </a:lnTo>
                <a:lnTo>
                  <a:pt x="1696" y="16980"/>
                </a:lnTo>
                <a:lnTo>
                  <a:pt x="1713" y="15771"/>
                </a:lnTo>
                <a:lnTo>
                  <a:pt x="1709" y="15082"/>
                </a:lnTo>
                <a:lnTo>
                  <a:pt x="1611" y="12657"/>
                </a:lnTo>
                <a:lnTo>
                  <a:pt x="1384" y="10761"/>
                </a:lnTo>
                <a:lnTo>
                  <a:pt x="1046" y="9315"/>
                </a:lnTo>
                <a:lnTo>
                  <a:pt x="811" y="8356"/>
                </a:lnTo>
                <a:lnTo>
                  <a:pt x="642" y="7413"/>
                </a:lnTo>
                <a:lnTo>
                  <a:pt x="541" y="6488"/>
                </a:lnTo>
                <a:lnTo>
                  <a:pt x="508" y="5582"/>
                </a:lnTo>
                <a:lnTo>
                  <a:pt x="514" y="5065"/>
                </a:lnTo>
                <a:lnTo>
                  <a:pt x="718" y="3315"/>
                </a:lnTo>
                <a:lnTo>
                  <a:pt x="872" y="3146"/>
                </a:lnTo>
                <a:lnTo>
                  <a:pt x="1498" y="3146"/>
                </a:lnTo>
                <a:lnTo>
                  <a:pt x="1584" y="1351"/>
                </a:lnTo>
                <a:lnTo>
                  <a:pt x="1453" y="760"/>
                </a:lnTo>
                <a:lnTo>
                  <a:pt x="1289" y="337"/>
                </a:lnTo>
                <a:lnTo>
                  <a:pt x="1092" y="84"/>
                </a:lnTo>
                <a:lnTo>
                  <a:pt x="863" y="0"/>
                </a:lnTo>
                <a:lnTo>
                  <a:pt x="863" y="0"/>
                </a:lnTo>
              </a:path>
              <a:path w="21600" h="21600">
                <a:moveTo>
                  <a:pt x="1498" y="3146"/>
                </a:moveTo>
                <a:lnTo>
                  <a:pt x="872" y="3146"/>
                </a:lnTo>
                <a:lnTo>
                  <a:pt x="1018" y="3233"/>
                </a:lnTo>
                <a:lnTo>
                  <a:pt x="1159" y="3495"/>
                </a:lnTo>
                <a:lnTo>
                  <a:pt x="1297" y="3932"/>
                </a:lnTo>
                <a:lnTo>
                  <a:pt x="1431" y="4545"/>
                </a:lnTo>
                <a:lnTo>
                  <a:pt x="1498" y="3146"/>
                </a:lnTo>
                <a:lnTo>
                  <a:pt x="1498" y="3146"/>
                </a:lnTo>
              </a:path>
              <a:path w="21600" h="21600">
                <a:moveTo>
                  <a:pt x="3299" y="3644"/>
                </a:moveTo>
                <a:lnTo>
                  <a:pt x="2797" y="3644"/>
                </a:lnTo>
                <a:lnTo>
                  <a:pt x="2797" y="21224"/>
                </a:lnTo>
                <a:lnTo>
                  <a:pt x="3299" y="21224"/>
                </a:lnTo>
                <a:lnTo>
                  <a:pt x="3299" y="3644"/>
                </a:lnTo>
                <a:lnTo>
                  <a:pt x="3299" y="3644"/>
                </a:lnTo>
              </a:path>
              <a:path w="21600" h="21600">
                <a:moveTo>
                  <a:pt x="4241" y="354"/>
                </a:moveTo>
                <a:lnTo>
                  <a:pt x="1897" y="354"/>
                </a:lnTo>
                <a:lnTo>
                  <a:pt x="1897" y="3644"/>
                </a:lnTo>
                <a:lnTo>
                  <a:pt x="4241" y="3644"/>
                </a:lnTo>
                <a:lnTo>
                  <a:pt x="4241" y="354"/>
                </a:lnTo>
                <a:lnTo>
                  <a:pt x="4241" y="354"/>
                </a:lnTo>
              </a:path>
              <a:path w="21600" h="21600">
                <a:moveTo>
                  <a:pt x="5646" y="68"/>
                </a:moveTo>
                <a:lnTo>
                  <a:pt x="5426" y="68"/>
                </a:lnTo>
                <a:lnTo>
                  <a:pt x="4297" y="21224"/>
                </a:lnTo>
                <a:lnTo>
                  <a:pt x="4856" y="21224"/>
                </a:lnTo>
                <a:lnTo>
                  <a:pt x="5054" y="16993"/>
                </a:lnTo>
                <a:lnTo>
                  <a:pt x="6557" y="16993"/>
                </a:lnTo>
                <a:lnTo>
                  <a:pt x="6404" y="14161"/>
                </a:lnTo>
                <a:lnTo>
                  <a:pt x="5196" y="14161"/>
                </a:lnTo>
                <a:lnTo>
                  <a:pt x="5536" y="6449"/>
                </a:lnTo>
                <a:lnTo>
                  <a:pt x="5989" y="6449"/>
                </a:lnTo>
                <a:lnTo>
                  <a:pt x="5646" y="68"/>
                </a:lnTo>
                <a:lnTo>
                  <a:pt x="5646" y="68"/>
                </a:lnTo>
              </a:path>
              <a:path w="21600" h="21600">
                <a:moveTo>
                  <a:pt x="6557" y="16993"/>
                </a:moveTo>
                <a:lnTo>
                  <a:pt x="6023" y="16993"/>
                </a:lnTo>
                <a:lnTo>
                  <a:pt x="6230" y="21224"/>
                </a:lnTo>
                <a:lnTo>
                  <a:pt x="6785" y="21224"/>
                </a:lnTo>
                <a:lnTo>
                  <a:pt x="6557" y="16993"/>
                </a:lnTo>
                <a:lnTo>
                  <a:pt x="6557" y="16993"/>
                </a:lnTo>
              </a:path>
              <a:path w="21600" h="21600">
                <a:moveTo>
                  <a:pt x="5989" y="6449"/>
                </a:moveTo>
                <a:lnTo>
                  <a:pt x="5536" y="6449"/>
                </a:lnTo>
                <a:lnTo>
                  <a:pt x="5876" y="14161"/>
                </a:lnTo>
                <a:lnTo>
                  <a:pt x="6404" y="14161"/>
                </a:lnTo>
                <a:lnTo>
                  <a:pt x="5989" y="6449"/>
                </a:lnTo>
                <a:lnTo>
                  <a:pt x="5989" y="6449"/>
                </a:lnTo>
              </a:path>
              <a:path w="21600" h="21600">
                <a:moveTo>
                  <a:pt x="8229" y="3644"/>
                </a:moveTo>
                <a:lnTo>
                  <a:pt x="7726" y="3644"/>
                </a:lnTo>
                <a:lnTo>
                  <a:pt x="7726" y="21224"/>
                </a:lnTo>
                <a:lnTo>
                  <a:pt x="8229" y="21224"/>
                </a:lnTo>
                <a:lnTo>
                  <a:pt x="8229" y="3644"/>
                </a:lnTo>
                <a:lnTo>
                  <a:pt x="8229" y="3644"/>
                </a:lnTo>
              </a:path>
              <a:path w="21600" h="21600">
                <a:moveTo>
                  <a:pt x="9170" y="354"/>
                </a:moveTo>
                <a:lnTo>
                  <a:pt x="6826" y="354"/>
                </a:lnTo>
                <a:lnTo>
                  <a:pt x="6826" y="3644"/>
                </a:lnTo>
                <a:lnTo>
                  <a:pt x="9170" y="3644"/>
                </a:lnTo>
                <a:lnTo>
                  <a:pt x="9170" y="354"/>
                </a:lnTo>
                <a:lnTo>
                  <a:pt x="9170" y="354"/>
                </a:lnTo>
              </a:path>
              <a:path w="21600" h="21600">
                <a:moveTo>
                  <a:pt x="11244" y="354"/>
                </a:moveTo>
                <a:lnTo>
                  <a:pt x="9437" y="354"/>
                </a:lnTo>
                <a:lnTo>
                  <a:pt x="9437" y="21224"/>
                </a:lnTo>
                <a:lnTo>
                  <a:pt x="11223" y="21224"/>
                </a:lnTo>
                <a:lnTo>
                  <a:pt x="11223" y="17935"/>
                </a:lnTo>
                <a:lnTo>
                  <a:pt x="9940" y="17935"/>
                </a:lnTo>
                <a:lnTo>
                  <a:pt x="9940" y="11676"/>
                </a:lnTo>
                <a:lnTo>
                  <a:pt x="10875" y="11676"/>
                </a:lnTo>
                <a:lnTo>
                  <a:pt x="10875" y="8530"/>
                </a:lnTo>
                <a:lnTo>
                  <a:pt x="9940" y="8530"/>
                </a:lnTo>
                <a:lnTo>
                  <a:pt x="9940" y="3644"/>
                </a:lnTo>
                <a:lnTo>
                  <a:pt x="11244" y="3644"/>
                </a:lnTo>
                <a:lnTo>
                  <a:pt x="11244" y="354"/>
                </a:lnTo>
                <a:lnTo>
                  <a:pt x="11244" y="354"/>
                </a:lnTo>
              </a:path>
              <a:path w="21600" h="21600">
                <a:moveTo>
                  <a:pt x="12664" y="9984"/>
                </a:moveTo>
                <a:lnTo>
                  <a:pt x="12198" y="9984"/>
                </a:lnTo>
                <a:lnTo>
                  <a:pt x="12768" y="21511"/>
                </a:lnTo>
                <a:lnTo>
                  <a:pt x="12947" y="21511"/>
                </a:lnTo>
                <a:lnTo>
                  <a:pt x="13299" y="14413"/>
                </a:lnTo>
                <a:lnTo>
                  <a:pt x="12857" y="14413"/>
                </a:lnTo>
                <a:lnTo>
                  <a:pt x="12664" y="9984"/>
                </a:lnTo>
                <a:lnTo>
                  <a:pt x="12664" y="9984"/>
                </a:lnTo>
              </a:path>
              <a:path w="21600" h="21600">
                <a:moveTo>
                  <a:pt x="12244" y="354"/>
                </a:moveTo>
                <a:lnTo>
                  <a:pt x="11977" y="354"/>
                </a:lnTo>
                <a:lnTo>
                  <a:pt x="11408" y="21238"/>
                </a:lnTo>
                <a:lnTo>
                  <a:pt x="11893" y="21238"/>
                </a:lnTo>
                <a:lnTo>
                  <a:pt x="12198" y="9984"/>
                </a:lnTo>
                <a:lnTo>
                  <a:pt x="12664" y="9984"/>
                </a:lnTo>
                <a:lnTo>
                  <a:pt x="12244" y="354"/>
                </a:lnTo>
                <a:lnTo>
                  <a:pt x="12244" y="354"/>
                </a:lnTo>
              </a:path>
              <a:path w="21600" h="21600">
                <a:moveTo>
                  <a:pt x="13987" y="9984"/>
                </a:moveTo>
                <a:lnTo>
                  <a:pt x="13518" y="9984"/>
                </a:lnTo>
                <a:lnTo>
                  <a:pt x="13811" y="21238"/>
                </a:lnTo>
                <a:lnTo>
                  <a:pt x="14298" y="21238"/>
                </a:lnTo>
                <a:lnTo>
                  <a:pt x="13987" y="9984"/>
                </a:lnTo>
                <a:lnTo>
                  <a:pt x="13987" y="9984"/>
                </a:lnTo>
              </a:path>
              <a:path w="21600" h="21600">
                <a:moveTo>
                  <a:pt x="13720" y="354"/>
                </a:moveTo>
                <a:lnTo>
                  <a:pt x="13456" y="354"/>
                </a:lnTo>
                <a:lnTo>
                  <a:pt x="12857" y="14413"/>
                </a:lnTo>
                <a:lnTo>
                  <a:pt x="13299" y="14413"/>
                </a:lnTo>
                <a:lnTo>
                  <a:pt x="13518" y="9984"/>
                </a:lnTo>
                <a:lnTo>
                  <a:pt x="13987" y="9984"/>
                </a:lnTo>
                <a:lnTo>
                  <a:pt x="13720" y="354"/>
                </a:lnTo>
                <a:lnTo>
                  <a:pt x="13720" y="354"/>
                </a:lnTo>
              </a:path>
              <a:path w="21600" h="21600">
                <a:moveTo>
                  <a:pt x="16451" y="354"/>
                </a:moveTo>
                <a:lnTo>
                  <a:pt x="14644" y="354"/>
                </a:lnTo>
                <a:lnTo>
                  <a:pt x="14644" y="21224"/>
                </a:lnTo>
                <a:lnTo>
                  <a:pt x="16430" y="21224"/>
                </a:lnTo>
                <a:lnTo>
                  <a:pt x="16430" y="17935"/>
                </a:lnTo>
                <a:lnTo>
                  <a:pt x="15147" y="17935"/>
                </a:lnTo>
                <a:lnTo>
                  <a:pt x="15147" y="11676"/>
                </a:lnTo>
                <a:lnTo>
                  <a:pt x="16082" y="11676"/>
                </a:lnTo>
                <a:lnTo>
                  <a:pt x="16082" y="8530"/>
                </a:lnTo>
                <a:lnTo>
                  <a:pt x="15147" y="8530"/>
                </a:lnTo>
                <a:lnTo>
                  <a:pt x="15147" y="3644"/>
                </a:lnTo>
                <a:lnTo>
                  <a:pt x="16451" y="3644"/>
                </a:lnTo>
                <a:lnTo>
                  <a:pt x="16451" y="354"/>
                </a:lnTo>
                <a:lnTo>
                  <a:pt x="16451" y="354"/>
                </a:lnTo>
              </a:path>
              <a:path w="21600" h="21600">
                <a:moveTo>
                  <a:pt x="17951" y="8305"/>
                </a:moveTo>
                <a:lnTo>
                  <a:pt x="17349" y="8305"/>
                </a:lnTo>
                <a:lnTo>
                  <a:pt x="18723" y="21511"/>
                </a:lnTo>
                <a:lnTo>
                  <a:pt x="18927" y="21511"/>
                </a:lnTo>
                <a:lnTo>
                  <a:pt x="18927" y="12946"/>
                </a:lnTo>
                <a:lnTo>
                  <a:pt x="18444" y="12946"/>
                </a:lnTo>
                <a:lnTo>
                  <a:pt x="17951" y="8305"/>
                </a:lnTo>
                <a:lnTo>
                  <a:pt x="17951" y="8305"/>
                </a:lnTo>
              </a:path>
              <a:path w="21600" h="21600">
                <a:moveTo>
                  <a:pt x="17107" y="354"/>
                </a:moveTo>
                <a:lnTo>
                  <a:pt x="16866" y="354"/>
                </a:lnTo>
                <a:lnTo>
                  <a:pt x="16866" y="21238"/>
                </a:lnTo>
                <a:lnTo>
                  <a:pt x="17349" y="21238"/>
                </a:lnTo>
                <a:lnTo>
                  <a:pt x="17349" y="8305"/>
                </a:lnTo>
                <a:lnTo>
                  <a:pt x="17951" y="8305"/>
                </a:lnTo>
                <a:lnTo>
                  <a:pt x="17107" y="354"/>
                </a:lnTo>
                <a:lnTo>
                  <a:pt x="17107" y="354"/>
                </a:lnTo>
              </a:path>
              <a:path w="21600" h="21600">
                <a:moveTo>
                  <a:pt x="18927" y="354"/>
                </a:moveTo>
                <a:lnTo>
                  <a:pt x="18444" y="354"/>
                </a:lnTo>
                <a:lnTo>
                  <a:pt x="18444" y="12946"/>
                </a:lnTo>
                <a:lnTo>
                  <a:pt x="18927" y="12946"/>
                </a:lnTo>
                <a:lnTo>
                  <a:pt x="18927" y="354"/>
                </a:lnTo>
                <a:lnTo>
                  <a:pt x="18927" y="354"/>
                </a:lnTo>
              </a:path>
              <a:path w="21600" h="21600">
                <a:moveTo>
                  <a:pt x="20655" y="3644"/>
                </a:moveTo>
                <a:lnTo>
                  <a:pt x="20153" y="3644"/>
                </a:lnTo>
                <a:lnTo>
                  <a:pt x="20153" y="21224"/>
                </a:lnTo>
                <a:lnTo>
                  <a:pt x="20655" y="21224"/>
                </a:lnTo>
                <a:lnTo>
                  <a:pt x="20655" y="3644"/>
                </a:lnTo>
                <a:lnTo>
                  <a:pt x="20655" y="3644"/>
                </a:lnTo>
              </a:path>
              <a:path w="21600" h="21600">
                <a:moveTo>
                  <a:pt x="21597" y="354"/>
                </a:moveTo>
                <a:lnTo>
                  <a:pt x="19253" y="354"/>
                </a:lnTo>
                <a:lnTo>
                  <a:pt x="19253" y="3644"/>
                </a:lnTo>
                <a:lnTo>
                  <a:pt x="21597" y="3644"/>
                </a:lnTo>
                <a:lnTo>
                  <a:pt x="21597" y="354"/>
                </a:lnTo>
                <a:close/>
              </a:path>
            </a:pathLst>
          </a:custGeom>
          <a:solidFill>
            <a:srgbClr val="000000"/>
          </a:solidFill>
          <a:ln cap="flat" cmpd="sng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2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‹#›</a:t>
            </a:fld>
            <a:endParaRPr lang="zh-CN" altLang="en-US" sz="1100" b="0" i="0" spc="-50">
              <a:solidFill>
                <a:srgbClr val="2C926B"/>
              </a:solidFill>
              <a:latin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6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31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8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90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7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34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8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52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7459820" y="14350"/>
            <a:ext cx="4732655" cy="68440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ap="flat" cmpd="sng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601200" y="0"/>
            <a:ext cx="25908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9334500" y="0"/>
            <a:ext cx="28575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934700" y="0"/>
            <a:ext cx="12573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6" cy="18147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9/3/2024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‹#›</a:t>
            </a:fld>
            <a:endParaRPr lang="zh-CN" altLang="en-US" sz="1100" b="0" i="0" spc="-50">
              <a:solidFill>
                <a:srgbClr val="2C926B"/>
              </a:solidFill>
              <a:latin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67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1428750" y="828675"/>
            <a:ext cx="1743074" cy="1333499"/>
            <a:chOff x="1428750" y="828675"/>
            <a:chExt cx="1743074" cy="1333499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>
              <a:off x="1428750" y="1104900"/>
              <a:ext cx="1228725" cy="10572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5" y="0"/>
                  </a:lnTo>
                  <a:lnTo>
                    <a:pt x="0" y="10801"/>
                  </a:lnTo>
                  <a:lnTo>
                    <a:pt x="4645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2524125" y="828675"/>
              <a:ext cx="647700" cy="561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>
            <a:off x="3429000" y="1162050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0"/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>
            <a:off x="2374264" y="4444"/>
            <a:ext cx="6327774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Employee</a:t>
            </a:r>
            <a:r>
              <a:rPr lang="en-US" altLang="zh-CN" sz="3200" b="1" i="0" u="none" strike="noStrike" kern="0" cap="none" spc="-55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Data</a:t>
            </a:r>
            <a:r>
              <a:rPr lang="en-US" altLang="zh-CN" sz="3200" b="1" i="0" u="none" strike="noStrike" kern="0" cap="none" spc="-7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Analysis</a:t>
            </a:r>
            <a:r>
              <a:rPr lang="en-US" altLang="zh-CN" sz="3200" b="1" i="0" u="none" strike="noStrike" kern="0" cap="none" spc="-9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using</a:t>
            </a:r>
            <a:r>
              <a:rPr lang="en-US" altLang="zh-CN" sz="3200" b="1" i="0" u="none" strike="noStrike" kern="0" cap="none" spc="-65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0E0E0E"/>
                </a:solidFill>
                <a:latin typeface="Times New Roman" charset="0"/>
                <a:ea typeface="宋体" charset="0"/>
                <a:cs typeface="Times New Roman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charset="0"/>
              <a:ea typeface="宋体" charset="0"/>
              <a:cs typeface="Times New Roman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>
            <a:off x="1440179" y="3105467"/>
            <a:ext cx="8151496" cy="188325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35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STUDENT</a:t>
            </a:r>
            <a:r>
              <a:rPr lang="en-US" altLang="zh-CN" sz="2400" b="0" i="1" u="none" strike="noStrike" kern="0" cap="none" spc="-35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NAME:</a:t>
            </a:r>
            <a:r>
              <a:rPr lang="en-US" altLang="zh-CN" sz="2400" b="0" i="1" u="none" strike="noStrike" kern="0" cap="none" spc="-9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GB" altLang="zh-CN" i="1" spc="-90" dirty="0">
                <a:latin typeface="Calibri" charset="0"/>
                <a:cs typeface="Calibri" charset="0"/>
              </a:rPr>
              <a:t>KATHIRVEL.R</a:t>
            </a:r>
            <a:endParaRPr lang="en-US" altLang="zh-CN" sz="2400" b="0" i="1" u="none" strike="noStrike" kern="0" cap="none" spc="-90" baseline="0" dirty="0">
              <a:solidFill>
                <a:schemeClr val="tx1"/>
              </a:solidFill>
              <a:latin typeface="Calibri" charset="0"/>
              <a:ea typeface="Droid Sans"/>
              <a:cs typeface="Calibri" charset="0"/>
            </a:endParaRPr>
          </a:p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REGISTER</a:t>
            </a:r>
            <a:r>
              <a:rPr lang="en-US" altLang="zh-CN" sz="2400" b="0" i="1" u="none" strike="noStrike" kern="0" cap="none" spc="-45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NO:</a:t>
            </a:r>
            <a:r>
              <a:rPr lang="en-US" altLang="zh-CN" sz="2400" b="0" i="1" u="none" strike="noStrike" kern="0" cap="none" spc="-55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US" altLang="zh-CN" sz="2400" b="0" i="1" u="none" strike="noStrike" kern="0" cap="none" spc="-1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3122119</a:t>
            </a:r>
            <a:r>
              <a:rPr lang="en-GB" altLang="zh-CN" sz="2400" b="0" i="1" u="none" strike="noStrike" kern="0" cap="none" spc="-1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64</a:t>
            </a:r>
            <a:endParaRPr lang="en-US" altLang="zh-CN" sz="2400" b="0" i="0" u="none" strike="noStrike" kern="0" cap="none" spc="0" baseline="0" dirty="0">
              <a:solidFill>
                <a:schemeClr val="tx1"/>
              </a:solidFill>
              <a:latin typeface="Calibri" charset="0"/>
              <a:ea typeface="Droid Sans"/>
              <a:cs typeface="Calibri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NM</a:t>
            </a:r>
            <a:r>
              <a:rPr lang="en-US" altLang="zh-CN" sz="2400" b="0" i="1" u="none" strike="noStrike" kern="0" cap="none" spc="-45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NO: </a:t>
            </a:r>
            <a:r>
              <a:rPr lang="en-GB" altLang="zh-CN" sz="2400" b="0" i="1" u="none" strike="noStrike" kern="0" cap="none" spc="0" baseline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F8B6D55FD1814E99B7D4BAECF3F14FD8</a:t>
            </a:r>
            <a:endParaRPr lang="en-US" altLang="zh-CN" sz="2400" b="0" i="1" u="none" strike="noStrike" kern="0" cap="none" spc="95" baseline="0" dirty="0">
              <a:solidFill>
                <a:schemeClr val="tx1"/>
              </a:solidFill>
              <a:latin typeface="Trebuchet MS" charset="0"/>
              <a:ea typeface="Droid Sans"/>
              <a:cs typeface="Trebuchet MS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-1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DEPARTMENT:</a:t>
            </a: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	B</a:t>
            </a:r>
            <a:r>
              <a:rPr lang="en-US" altLang="zh-CN" sz="2400" b="0" i="1" u="none" strike="noStrike" kern="0" cap="none" spc="-55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COM</a:t>
            </a:r>
            <a:r>
              <a:rPr lang="en-US" altLang="zh-CN" sz="2400" b="0" i="1" u="none" strike="noStrike" kern="0" cap="none" spc="-35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US" altLang="zh-CN" sz="2400" b="0" i="1" u="none" strike="noStrike" kern="0" cap="none" spc="-1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(GENERAL)</a:t>
            </a:r>
            <a:endParaRPr lang="en-US" altLang="zh-CN" sz="2400" b="0" i="0" u="none" strike="noStrike" kern="0" cap="none" spc="0" baseline="0" dirty="0">
              <a:solidFill>
                <a:schemeClr val="tx1"/>
              </a:solidFill>
              <a:latin typeface="Calibri" charset="0"/>
              <a:ea typeface="Droid Sans"/>
              <a:cs typeface="Calibri" charset="0"/>
            </a:endParaRPr>
          </a:p>
          <a:p>
            <a:pPr marL="1270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COLLEGE:</a:t>
            </a:r>
            <a:r>
              <a:rPr lang="en-US" altLang="zh-CN" sz="2400" b="0" i="1" u="none" strike="noStrike" kern="0" cap="none" spc="-45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MAR</a:t>
            </a:r>
            <a:r>
              <a:rPr lang="en-US" altLang="zh-CN" sz="2400" b="0" i="1" u="none" strike="noStrike" kern="0" cap="none" spc="-95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GREGORIOS</a:t>
            </a:r>
            <a:r>
              <a:rPr lang="en-US" altLang="zh-CN" sz="2400" b="0" i="1" u="none" strike="noStrike" kern="0" cap="none" spc="-45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COLLEGE</a:t>
            </a:r>
            <a:r>
              <a:rPr lang="en-US" altLang="zh-CN" sz="2400" b="0" i="1" u="none" strike="noStrike" kern="0" cap="none" spc="-45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OF</a:t>
            </a:r>
            <a:r>
              <a:rPr lang="en-US" altLang="zh-CN" sz="2400" b="0" i="1" u="none" strike="noStrike" kern="0" cap="none" spc="-55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ARTS</a:t>
            </a:r>
            <a:r>
              <a:rPr lang="en-US" altLang="zh-CN" sz="2400" b="0" i="1" u="none" strike="noStrike" kern="0" cap="none" spc="-45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US" altLang="zh-CN" sz="2400" b="0" i="1" u="none" strike="noStrike" kern="0" cap="none" spc="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AND</a:t>
            </a:r>
            <a:r>
              <a:rPr lang="en-US" altLang="zh-CN" sz="2400" b="0" i="1" u="none" strike="noStrike" kern="0" cap="none" spc="-5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 </a:t>
            </a:r>
            <a:r>
              <a:rPr lang="en-US" altLang="zh-CN" sz="2400" b="0" i="1" u="none" strike="noStrike" kern="0" cap="none" spc="-10" baseline="0" dirty="0">
                <a:solidFill>
                  <a:schemeClr val="tx1"/>
                </a:solidFill>
                <a:latin typeface="Calibri" charset="0"/>
                <a:ea typeface="Droid Sans"/>
                <a:cs typeface="Calibri" charset="0"/>
              </a:rPr>
              <a:t>SCIENCE.</a:t>
            </a:r>
            <a:endParaRPr lang="zh-CN" altLang="en-US" sz="2400" b="0" i="0" u="none" strike="noStrike" kern="0" cap="none" spc="0" baseline="0" dirty="0">
              <a:solidFill>
                <a:schemeClr val="tx1"/>
              </a:solidFill>
              <a:latin typeface="Calibri" charset="0"/>
              <a:ea typeface="Droid Sans"/>
              <a:cs typeface="Calibri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1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charset="0"/>
              <a:ea typeface="Droid Sans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04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4" y="6467475"/>
            <a:ext cx="76200" cy="1809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>
            <a:off x="10058401" y="523875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44" name="矩形"/>
          <p:cNvSpPr>
            <a:spLocks/>
          </p:cNvSpPr>
          <p:nvPr/>
        </p:nvSpPr>
        <p:spPr>
          <a:xfrm>
            <a:off x="534352" y="1481772"/>
            <a:ext cx="8399780" cy="49015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>
              <a:avLst/>
            </a:prstTxWarp>
            <a:spAutoFit/>
          </a:bodyPr>
          <a:lstStyle/>
          <a:p>
            <a:pPr marL="239395" indent="-226695" algn="l">
              <a:lnSpc>
                <a:spcPts val="182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r>
              <a:rPr lang="en-US" altLang="zh-CN" sz="1550" b="1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Collection</a:t>
            </a:r>
            <a:r>
              <a:rPr lang="en-US" altLang="zh-CN" sz="1550" b="1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Entry: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12700" lvl="1" indent="-6985" algn="l">
              <a:lnSpc>
                <a:spcPts val="1950"/>
              </a:lnSpc>
              <a:spcBef>
                <a:spcPts val="50"/>
              </a:spcBef>
              <a:spcAft>
                <a:spcPts val="0"/>
              </a:spcAft>
              <a:buSzPct val="93000"/>
              <a:buFont typeface="Arial MT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	Sheet</a:t>
            </a:r>
            <a:r>
              <a:rPr lang="en-US" altLang="zh-CN" sz="1550" b="1" i="1" u="none" strike="noStrike" kern="0" cap="none" spc="9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charset="0"/>
                <a:ea typeface="Droid Sans"/>
                <a:cs typeface="Cambria" charset="0"/>
              </a:rPr>
              <a:t>:</a:t>
            </a:r>
            <a:r>
              <a:rPr lang="en-US" altLang="zh-CN" sz="1550" b="1" i="1" u="none" strike="noStrike" kern="0" cap="none" spc="185" baseline="0">
                <a:solidFill>
                  <a:schemeClr val="tx1"/>
                </a:solidFill>
                <a:latin typeface="Cambria" charset="0"/>
                <a:ea typeface="Droid Sans"/>
                <a:cs typeface="Cambria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sheet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contains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detailed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information,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including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ID,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names,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start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job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titles,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supervisors,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email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addresses,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business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units,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performance-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related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data.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This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is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primary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source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analysis.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239395" indent="-226695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r>
              <a:rPr lang="en-US" altLang="zh-CN" sz="1550" b="1" i="1" u="none" strike="noStrike" kern="0" cap="none" spc="8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Preparation: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83693" lvl="1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charset="0"/>
                <a:ea typeface="Droid Sans"/>
                <a:cs typeface="Cambria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charset="0"/>
              <a:ea typeface="Droid Sans"/>
              <a:cs typeface="Cambria" charset="0"/>
            </a:endParaRPr>
          </a:p>
          <a:p>
            <a:pPr marL="540893" lvl="2" indent="-78105" algn="l">
              <a:lnSpc>
                <a:spcPts val="1860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have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gathered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comprehensive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possibly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from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various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sources,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4699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compiled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it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into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this</a:t>
            </a:r>
            <a:r>
              <a:rPr lang="en-US" altLang="zh-CN" sz="1550" b="0" i="1" u="none" strike="noStrike" kern="0" cap="none" spc="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sheet.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540893" lvl="2" indent="-7810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SzPct val="93000"/>
              <a:buFont typeface="Arial MT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includes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demographic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information,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job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details,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metrics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like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4699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"Performance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Score"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"Employee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Rating."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469900" lvl="2" indent="-6985" algn="l">
              <a:lnSpc>
                <a:spcPct val="101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	This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sheet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also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has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"Performance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level"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column,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though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some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values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appear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be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missing.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239395" indent="-226695" algn="l">
              <a:lnSpc>
                <a:spcPts val="1820"/>
              </a:lnSpc>
              <a:spcBef>
                <a:spcPts val="90"/>
              </a:spcBef>
              <a:spcAft>
                <a:spcPts val="0"/>
              </a:spcAft>
              <a:buClrTx/>
              <a:buAutoNum type="arabicPeriod" startAt="3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Aggregation</a:t>
            </a:r>
            <a:r>
              <a:rPr lang="en-US" altLang="zh-CN" sz="1550" b="1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of</a:t>
            </a:r>
            <a:r>
              <a:rPr lang="en-US" altLang="zh-CN" sz="1550" b="1" i="1" u="none" strike="noStrike" kern="0" cap="none" spc="2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1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1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83693" lvl="1" indent="-78105" algn="l">
              <a:lnSpc>
                <a:spcPts val="1939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650" b="1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Sheet1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Cambria" charset="0"/>
                <a:ea typeface="Droid Sans"/>
                <a:cs typeface="Cambria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charset="0"/>
              <a:ea typeface="Droid Sans"/>
              <a:cs typeface="Cambria" charset="0"/>
            </a:endParaRPr>
          </a:p>
          <a:p>
            <a:pPr marL="540893" lvl="2" indent="-7810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This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sheet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appears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summarize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by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Business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Unit.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469900" lvl="2" indent="-698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	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table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organized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show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count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of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</a:t>
            </a:r>
            <a:r>
              <a:rPr lang="en-US" altLang="zh-CN" sz="1550" b="0" i="1" u="none" strike="noStrike" kern="0" cap="none" spc="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each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level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(high,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low,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medium,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very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high)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across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Business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Units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(e.g.,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BPC,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CCDR).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540893" lvl="2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used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Excel</a:t>
            </a:r>
            <a:r>
              <a:rPr lang="en-US" altLang="zh-CN" sz="1550" b="0" i="1" u="none" strike="noStrike" kern="0" cap="none" spc="-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functions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like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650" b="0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COUNTIF</a:t>
            </a:r>
            <a:r>
              <a:rPr lang="en-US" altLang="zh-CN" sz="165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or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650" b="0" i="1" u="none" strike="noStrike" kern="0" cap="none" spc="-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PivotTables</a:t>
            </a:r>
            <a:r>
              <a:rPr lang="en-US" altLang="zh-CN" sz="1650" b="0" i="1" u="none" strike="noStrike" kern="0" cap="none" spc="-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to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aggregate</a:t>
            </a:r>
            <a:r>
              <a:rPr lang="en-US" altLang="zh-CN" sz="1550" b="0" i="1" u="none" strike="noStrike" kern="0" cap="none" spc="-3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this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data.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/>
              <a:cs typeface="Trebuchet MS" charset="0"/>
            </a:endParaRPr>
          </a:p>
          <a:p>
            <a:pPr marL="469900" lvl="2" indent="-6985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SzPct val="93000"/>
              <a:buFont typeface="Arial MT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	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sheet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also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includes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"Grand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Total"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column,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summarizes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total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count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of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across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levels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for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each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Business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Unit.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charset="0"/>
              <a:ea typeface="Droid Sans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4" y="6467475"/>
            <a:ext cx="76200" cy="1809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>
            <a:off x="10058401" y="523875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50" name="矩形"/>
          <p:cNvSpPr>
            <a:spLocks/>
          </p:cNvSpPr>
          <p:nvPr/>
        </p:nvSpPr>
        <p:spPr>
          <a:xfrm>
            <a:off x="586422" y="1420177"/>
            <a:ext cx="8406765" cy="46977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267970" indent="-25527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 startAt="4"/>
              <a:tabLst>
                <a:tab pos="267970" algn="l"/>
              </a:tabLst>
            </a:pP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Visualization: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12573" lvl="1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	Although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not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explicitly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shown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provided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data,</a:t>
            </a:r>
            <a:r>
              <a:rPr lang="en-US" altLang="zh-CN" sz="1800" b="0" i="1" u="none" strike="noStrike" kern="0" cap="none" spc="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it’s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common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create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charts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or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graphs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Excel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visualize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distributions.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12573" lvl="1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	I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have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used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Sheet1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to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create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7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bar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or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6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pie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illustrating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the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distribution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of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performance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levels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8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across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different</a:t>
            </a:r>
            <a:r>
              <a:rPr lang="en-US" altLang="zh-CN" sz="1800" b="0" i="1" u="none" strike="noStrike" kern="0" cap="none" spc="-7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Business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Units.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/>
              <a:cs typeface="Trebuchet MS" charset="0"/>
            </a:endParaRPr>
          </a:p>
          <a:p>
            <a:pPr marL="267970" indent="-25527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5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Additional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Analysis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(Sheet2):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91313" lvl="1" indent="-8890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ct val="94000"/>
              <a:buFont typeface="Arial MT" charset="0"/>
              <a:buChar char="•"/>
              <a:tabLst>
                <a:tab pos="9144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Sheet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Sheet2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Cambria" charset="0"/>
                <a:ea typeface="Droid Sans"/>
                <a:cs typeface="Cambria" charset="0"/>
              </a:rPr>
              <a:t>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mbria" charset="0"/>
              <a:ea typeface="Droid Sans"/>
              <a:cs typeface="Cambria" charset="0"/>
            </a:endParaRPr>
          </a:p>
          <a:p>
            <a:pPr marL="469900" lvl="2" indent="-952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ct val="94000"/>
              <a:buFont typeface="Arial MT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	Contains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ID-marks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pair,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possibly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related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some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other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aspect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of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another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dataset.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469900" lvl="2" indent="-9525" algn="l">
              <a:lnSpc>
                <a:spcPts val="2100"/>
              </a:lnSpc>
              <a:spcBef>
                <a:spcPts val="135"/>
              </a:spcBef>
              <a:spcAft>
                <a:spcPts val="0"/>
              </a:spcAft>
              <a:buSzPct val="94000"/>
              <a:buFont typeface="Arial MT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	It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might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used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for supplementary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analysis,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though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it’s unclear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how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it</a:t>
            </a:r>
            <a:r>
              <a:rPr lang="en-US" altLang="zh-CN" sz="1800" b="0" i="1" u="none" strike="noStrike" kern="0" cap="none" spc="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ties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main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analysis.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267970" indent="-255270" algn="l">
              <a:lnSpc>
                <a:spcPts val="212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6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Final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Analysis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Reporting: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12573" lvl="1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	I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would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likely</a:t>
            </a:r>
            <a:r>
              <a:rPr lang="en-US" altLang="zh-CN" sz="1800" b="0" i="1" u="none" strike="noStrike" kern="0" cap="none" spc="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compile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these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analyses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into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coherent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report,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possibly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adding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explanations,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visualizations,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insights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directly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Excel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file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or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exporting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into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presentation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format.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91313" lvl="1" indent="-8890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Key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insights could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include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identifying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top-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Business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Units,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areas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needing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improvement,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distribution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across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levels.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charset="0"/>
              <a:ea typeface="Droid Sans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019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4" y="6467475"/>
            <a:ext cx="76200" cy="1809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6" cy="18147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474026" rIns="0" bIns="0" anchor="t" anchorCtr="0">
            <a:prstTxWarp prst="textNoShape">
              <a:avLst/>
            </a:prstTxWarp>
            <a:spAutoFit/>
          </a:bodyPr>
          <a:lstStyle/>
          <a:p>
            <a:pPr marL="429133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165" name="组合"/>
          <p:cNvGrpSpPr>
            <a:grpSpLocks/>
          </p:cNvGrpSpPr>
          <p:nvPr/>
        </p:nvGrpSpPr>
        <p:grpSpPr>
          <a:xfrm>
            <a:off x="1395475" y="2881376"/>
            <a:ext cx="7077075" cy="2514600"/>
            <a:chOff x="1395475" y="2881376"/>
            <a:chExt cx="7077075" cy="2514600"/>
          </a:xfrm>
        </p:grpSpPr>
        <p:sp>
          <p:nvSpPr>
            <p:cNvPr id="157" name="曲线"/>
            <p:cNvSpPr>
              <a:spLocks/>
            </p:cNvSpPr>
            <p:nvPr/>
          </p:nvSpPr>
          <p:spPr>
            <a:xfrm>
              <a:off x="2014600" y="2967101"/>
              <a:ext cx="6457950" cy="14097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334" y="21600"/>
                  </a:moveTo>
                  <a:lnTo>
                    <a:pt x="18398" y="21600"/>
                  </a:lnTo>
                </a:path>
                <a:path w="21600" h="21600">
                  <a:moveTo>
                    <a:pt x="7821" y="21600"/>
                  </a:moveTo>
                  <a:lnTo>
                    <a:pt x="9159" y="21600"/>
                  </a:lnTo>
                </a:path>
                <a:path w="21600" h="21600">
                  <a:moveTo>
                    <a:pt x="18047" y="21600"/>
                  </a:moveTo>
                  <a:lnTo>
                    <a:pt x="18111" y="21600"/>
                  </a:lnTo>
                </a:path>
                <a:path w="21600" h="21600">
                  <a:moveTo>
                    <a:pt x="12153" y="21600"/>
                  </a:moveTo>
                  <a:lnTo>
                    <a:pt x="12217" y="21600"/>
                  </a:lnTo>
                </a:path>
                <a:path w="21600" h="21600">
                  <a:moveTo>
                    <a:pt x="9987" y="21600"/>
                  </a:moveTo>
                  <a:lnTo>
                    <a:pt x="10051" y="21600"/>
                  </a:lnTo>
                </a:path>
                <a:path w="21600" h="21600">
                  <a:moveTo>
                    <a:pt x="10274" y="21600"/>
                  </a:moveTo>
                  <a:lnTo>
                    <a:pt x="11325" y="21600"/>
                  </a:lnTo>
                </a:path>
                <a:path w="21600" h="21600">
                  <a:moveTo>
                    <a:pt x="15881" y="21600"/>
                  </a:moveTo>
                  <a:lnTo>
                    <a:pt x="15944" y="21600"/>
                  </a:lnTo>
                </a:path>
                <a:path w="21600" h="21600">
                  <a:moveTo>
                    <a:pt x="16167" y="21600"/>
                  </a:moveTo>
                  <a:lnTo>
                    <a:pt x="16231" y="21600"/>
                  </a:lnTo>
                </a:path>
                <a:path w="21600" h="21600">
                  <a:moveTo>
                    <a:pt x="12440" y="21600"/>
                  </a:moveTo>
                  <a:lnTo>
                    <a:pt x="13491" y="21600"/>
                  </a:lnTo>
                </a:path>
                <a:path w="21600" h="21600">
                  <a:moveTo>
                    <a:pt x="5367" y="21600"/>
                  </a:moveTo>
                  <a:lnTo>
                    <a:pt x="5431" y="21600"/>
                  </a:lnTo>
                </a:path>
                <a:path w="21600" h="21600">
                  <a:moveTo>
                    <a:pt x="16454" y="21600"/>
                  </a:moveTo>
                  <a:lnTo>
                    <a:pt x="16518" y="21600"/>
                  </a:lnTo>
                </a:path>
                <a:path w="21600" h="21600">
                  <a:moveTo>
                    <a:pt x="18621" y="21600"/>
                  </a:moveTo>
                  <a:lnTo>
                    <a:pt x="18684" y="21600"/>
                  </a:lnTo>
                </a:path>
                <a:path w="21600" h="21600">
                  <a:moveTo>
                    <a:pt x="5081" y="21600"/>
                  </a:moveTo>
                  <a:lnTo>
                    <a:pt x="5144" y="21600"/>
                  </a:lnTo>
                </a:path>
                <a:path w="21600" h="21600">
                  <a:moveTo>
                    <a:pt x="20500" y="21600"/>
                  </a:moveTo>
                  <a:lnTo>
                    <a:pt x="20564" y="21600"/>
                  </a:lnTo>
                </a:path>
                <a:path w="21600" h="21600">
                  <a:moveTo>
                    <a:pt x="11548" y="21600"/>
                  </a:moveTo>
                  <a:lnTo>
                    <a:pt x="11612" y="21600"/>
                  </a:lnTo>
                </a:path>
                <a:path w="21600" h="21600">
                  <a:moveTo>
                    <a:pt x="13714" y="21600"/>
                  </a:moveTo>
                  <a:lnTo>
                    <a:pt x="13778" y="21600"/>
                  </a:lnTo>
                </a:path>
                <a:path w="21600" h="21600">
                  <a:moveTo>
                    <a:pt x="7534" y="21600"/>
                  </a:moveTo>
                  <a:lnTo>
                    <a:pt x="7598" y="21600"/>
                  </a:lnTo>
                </a:path>
                <a:path w="21600" h="21600">
                  <a:moveTo>
                    <a:pt x="20787" y="21600"/>
                  </a:moveTo>
                  <a:lnTo>
                    <a:pt x="20851" y="21600"/>
                  </a:lnTo>
                </a:path>
                <a:path w="21600" h="21600">
                  <a:moveTo>
                    <a:pt x="16773" y="21600"/>
                  </a:moveTo>
                  <a:lnTo>
                    <a:pt x="17824" y="21600"/>
                  </a:lnTo>
                </a:path>
                <a:path w="21600" h="21600">
                  <a:moveTo>
                    <a:pt x="21074" y="21600"/>
                  </a:moveTo>
                  <a:lnTo>
                    <a:pt x="21600" y="21600"/>
                  </a:lnTo>
                </a:path>
                <a:path w="21600" h="21600">
                  <a:moveTo>
                    <a:pt x="14606" y="21600"/>
                  </a:moveTo>
                  <a:lnTo>
                    <a:pt x="15658" y="21600"/>
                  </a:lnTo>
                </a:path>
                <a:path w="21600" h="21600">
                  <a:moveTo>
                    <a:pt x="18907" y="21600"/>
                  </a:moveTo>
                  <a:lnTo>
                    <a:pt x="19959" y="21600"/>
                  </a:lnTo>
                </a:path>
                <a:path w="21600" h="21600">
                  <a:moveTo>
                    <a:pt x="3488" y="21600"/>
                  </a:moveTo>
                  <a:lnTo>
                    <a:pt x="3552" y="21600"/>
                  </a:lnTo>
                </a:path>
                <a:path w="21600" h="21600">
                  <a:moveTo>
                    <a:pt x="9700" y="21600"/>
                  </a:moveTo>
                  <a:lnTo>
                    <a:pt x="9732" y="21600"/>
                  </a:lnTo>
                </a:path>
                <a:path w="21600" h="21600">
                  <a:moveTo>
                    <a:pt x="14320" y="21600"/>
                  </a:moveTo>
                  <a:lnTo>
                    <a:pt x="14352" y="21600"/>
                  </a:lnTo>
                </a:path>
                <a:path w="21600" h="21600">
                  <a:moveTo>
                    <a:pt x="5654" y="21600"/>
                  </a:moveTo>
                  <a:lnTo>
                    <a:pt x="5718" y="21600"/>
                  </a:lnTo>
                </a:path>
                <a:path w="21600" h="21600">
                  <a:moveTo>
                    <a:pt x="748" y="21600"/>
                  </a:moveTo>
                  <a:lnTo>
                    <a:pt x="812" y="21600"/>
                  </a:lnTo>
                </a:path>
                <a:path w="21600" h="21600">
                  <a:moveTo>
                    <a:pt x="2914" y="21600"/>
                  </a:moveTo>
                  <a:lnTo>
                    <a:pt x="2978" y="21600"/>
                  </a:lnTo>
                </a:path>
                <a:path w="21600" h="21600">
                  <a:moveTo>
                    <a:pt x="1608" y="21600"/>
                  </a:moveTo>
                  <a:lnTo>
                    <a:pt x="2659" y="21600"/>
                  </a:lnTo>
                </a:path>
                <a:path w="21600" h="21600">
                  <a:moveTo>
                    <a:pt x="0" y="21600"/>
                  </a:moveTo>
                  <a:lnTo>
                    <a:pt x="525" y="21600"/>
                  </a:lnTo>
                </a:path>
                <a:path w="21600" h="21600">
                  <a:moveTo>
                    <a:pt x="1321" y="21600"/>
                  </a:moveTo>
                  <a:lnTo>
                    <a:pt x="1385" y="21600"/>
                  </a:lnTo>
                </a:path>
                <a:path w="21600" h="21600">
                  <a:moveTo>
                    <a:pt x="20213" y="21600"/>
                  </a:moveTo>
                  <a:lnTo>
                    <a:pt x="20277" y="21600"/>
                  </a:lnTo>
                </a:path>
                <a:path w="21600" h="21600">
                  <a:moveTo>
                    <a:pt x="14001" y="21600"/>
                  </a:moveTo>
                  <a:lnTo>
                    <a:pt x="14065" y="21600"/>
                  </a:lnTo>
                </a:path>
                <a:path w="21600" h="21600">
                  <a:moveTo>
                    <a:pt x="11835" y="21600"/>
                  </a:moveTo>
                  <a:lnTo>
                    <a:pt x="11898" y="21600"/>
                  </a:lnTo>
                </a:path>
                <a:path w="21600" h="21600">
                  <a:moveTo>
                    <a:pt x="3775" y="21600"/>
                  </a:moveTo>
                  <a:lnTo>
                    <a:pt x="4826" y="21600"/>
                  </a:lnTo>
                </a:path>
                <a:path w="21600" h="21600">
                  <a:moveTo>
                    <a:pt x="3201" y="21600"/>
                  </a:moveTo>
                  <a:lnTo>
                    <a:pt x="3265" y="21600"/>
                  </a:lnTo>
                </a:path>
                <a:path w="21600" h="21600">
                  <a:moveTo>
                    <a:pt x="9382" y="21600"/>
                  </a:moveTo>
                  <a:lnTo>
                    <a:pt x="9445" y="21600"/>
                  </a:lnTo>
                </a:path>
                <a:path w="21600" h="21600">
                  <a:moveTo>
                    <a:pt x="5941" y="21600"/>
                  </a:moveTo>
                  <a:lnTo>
                    <a:pt x="6992" y="21600"/>
                  </a:lnTo>
                </a:path>
                <a:path w="21600" h="21600">
                  <a:moveTo>
                    <a:pt x="7215" y="21600"/>
                  </a:moveTo>
                  <a:lnTo>
                    <a:pt x="7279" y="21600"/>
                  </a:lnTo>
                </a:path>
                <a:path w="21600" h="21600">
                  <a:moveTo>
                    <a:pt x="1035" y="21600"/>
                  </a:moveTo>
                  <a:lnTo>
                    <a:pt x="1098" y="21600"/>
                  </a:lnTo>
                </a:path>
                <a:path w="21600" h="21600">
                  <a:moveTo>
                    <a:pt x="9987" y="18827"/>
                  </a:moveTo>
                  <a:lnTo>
                    <a:pt x="11325" y="18827"/>
                  </a:lnTo>
                </a:path>
                <a:path w="21600" h="21600">
                  <a:moveTo>
                    <a:pt x="5081" y="18827"/>
                  </a:moveTo>
                  <a:lnTo>
                    <a:pt x="5144" y="18827"/>
                  </a:lnTo>
                </a:path>
                <a:path w="21600" h="21600">
                  <a:moveTo>
                    <a:pt x="1321" y="18827"/>
                  </a:moveTo>
                  <a:lnTo>
                    <a:pt x="2978" y="18827"/>
                  </a:lnTo>
                </a:path>
                <a:path w="21600" h="21600">
                  <a:moveTo>
                    <a:pt x="16454" y="18827"/>
                  </a:moveTo>
                  <a:lnTo>
                    <a:pt x="17824" y="18827"/>
                  </a:lnTo>
                </a:path>
                <a:path w="21600" h="21600">
                  <a:moveTo>
                    <a:pt x="20787" y="18827"/>
                  </a:moveTo>
                  <a:lnTo>
                    <a:pt x="21600" y="18827"/>
                  </a:lnTo>
                </a:path>
                <a:path w="21600" h="21600">
                  <a:moveTo>
                    <a:pt x="20500" y="18827"/>
                  </a:moveTo>
                  <a:lnTo>
                    <a:pt x="20564" y="18827"/>
                  </a:lnTo>
                </a:path>
                <a:path w="21600" h="21600">
                  <a:moveTo>
                    <a:pt x="15881" y="18827"/>
                  </a:moveTo>
                  <a:lnTo>
                    <a:pt x="15944" y="18827"/>
                  </a:lnTo>
                </a:path>
                <a:path w="21600" h="21600">
                  <a:moveTo>
                    <a:pt x="0" y="18827"/>
                  </a:moveTo>
                  <a:lnTo>
                    <a:pt x="812" y="18827"/>
                  </a:lnTo>
                </a:path>
                <a:path w="21600" h="21600">
                  <a:moveTo>
                    <a:pt x="5654" y="18827"/>
                  </a:moveTo>
                  <a:lnTo>
                    <a:pt x="7279" y="18827"/>
                  </a:lnTo>
                </a:path>
                <a:path w="21600" h="21600">
                  <a:moveTo>
                    <a:pt x="7821" y="18827"/>
                  </a:moveTo>
                  <a:lnTo>
                    <a:pt x="9159" y="18827"/>
                  </a:lnTo>
                </a:path>
                <a:path w="21600" h="21600">
                  <a:moveTo>
                    <a:pt x="12153" y="18827"/>
                  </a:moveTo>
                  <a:lnTo>
                    <a:pt x="13491" y="18827"/>
                  </a:lnTo>
                </a:path>
                <a:path w="21600" h="21600">
                  <a:moveTo>
                    <a:pt x="16167" y="18827"/>
                  </a:moveTo>
                  <a:lnTo>
                    <a:pt x="16231" y="18827"/>
                  </a:lnTo>
                </a:path>
                <a:path w="21600" h="21600">
                  <a:moveTo>
                    <a:pt x="9700" y="18827"/>
                  </a:moveTo>
                  <a:lnTo>
                    <a:pt x="9732" y="18827"/>
                  </a:lnTo>
                </a:path>
                <a:path w="21600" h="21600">
                  <a:moveTo>
                    <a:pt x="18621" y="18827"/>
                  </a:moveTo>
                  <a:lnTo>
                    <a:pt x="19959" y="18827"/>
                  </a:lnTo>
                </a:path>
                <a:path w="21600" h="21600">
                  <a:moveTo>
                    <a:pt x="13714" y="18827"/>
                  </a:moveTo>
                  <a:lnTo>
                    <a:pt x="13778" y="18827"/>
                  </a:lnTo>
                </a:path>
                <a:path w="21600" h="21600">
                  <a:moveTo>
                    <a:pt x="14320" y="18827"/>
                  </a:moveTo>
                  <a:lnTo>
                    <a:pt x="15658" y="18827"/>
                  </a:lnTo>
                </a:path>
                <a:path w="21600" h="21600">
                  <a:moveTo>
                    <a:pt x="7534" y="18827"/>
                  </a:moveTo>
                  <a:lnTo>
                    <a:pt x="7598" y="18827"/>
                  </a:lnTo>
                </a:path>
                <a:path w="21600" h="21600">
                  <a:moveTo>
                    <a:pt x="18334" y="18827"/>
                  </a:moveTo>
                  <a:lnTo>
                    <a:pt x="18398" y="18827"/>
                  </a:lnTo>
                </a:path>
                <a:path w="21600" h="21600">
                  <a:moveTo>
                    <a:pt x="18047" y="18827"/>
                  </a:moveTo>
                  <a:lnTo>
                    <a:pt x="18111" y="18827"/>
                  </a:lnTo>
                </a:path>
                <a:path w="21600" h="21600">
                  <a:moveTo>
                    <a:pt x="5367" y="18827"/>
                  </a:moveTo>
                  <a:lnTo>
                    <a:pt x="5431" y="18827"/>
                  </a:lnTo>
                </a:path>
                <a:path w="21600" h="21600">
                  <a:moveTo>
                    <a:pt x="11548" y="18827"/>
                  </a:moveTo>
                  <a:lnTo>
                    <a:pt x="11612" y="18827"/>
                  </a:lnTo>
                </a:path>
                <a:path w="21600" h="21600">
                  <a:moveTo>
                    <a:pt x="20213" y="18827"/>
                  </a:moveTo>
                  <a:lnTo>
                    <a:pt x="20277" y="18827"/>
                  </a:lnTo>
                </a:path>
                <a:path w="21600" h="21600">
                  <a:moveTo>
                    <a:pt x="1035" y="18827"/>
                  </a:moveTo>
                  <a:lnTo>
                    <a:pt x="1098" y="18827"/>
                  </a:lnTo>
                </a:path>
                <a:path w="21600" h="21600">
                  <a:moveTo>
                    <a:pt x="11835" y="18827"/>
                  </a:moveTo>
                  <a:lnTo>
                    <a:pt x="11898" y="18827"/>
                  </a:lnTo>
                </a:path>
                <a:path w="21600" h="21600">
                  <a:moveTo>
                    <a:pt x="14001" y="18827"/>
                  </a:moveTo>
                  <a:lnTo>
                    <a:pt x="14065" y="18827"/>
                  </a:lnTo>
                </a:path>
                <a:path w="21600" h="21600">
                  <a:moveTo>
                    <a:pt x="3488" y="18827"/>
                  </a:moveTo>
                  <a:lnTo>
                    <a:pt x="4826" y="18827"/>
                  </a:lnTo>
                </a:path>
                <a:path w="21600" h="21600">
                  <a:moveTo>
                    <a:pt x="3201" y="18827"/>
                  </a:moveTo>
                  <a:lnTo>
                    <a:pt x="3265" y="18827"/>
                  </a:lnTo>
                </a:path>
                <a:path w="21600" h="21600">
                  <a:moveTo>
                    <a:pt x="9382" y="18827"/>
                  </a:moveTo>
                  <a:lnTo>
                    <a:pt x="9445" y="18827"/>
                  </a:lnTo>
                </a:path>
                <a:path w="21600" h="21600">
                  <a:moveTo>
                    <a:pt x="20787" y="16200"/>
                  </a:moveTo>
                  <a:lnTo>
                    <a:pt x="21600" y="16200"/>
                  </a:lnTo>
                </a:path>
                <a:path w="21600" h="21600">
                  <a:moveTo>
                    <a:pt x="14001" y="16200"/>
                  </a:moveTo>
                  <a:lnTo>
                    <a:pt x="14065" y="16200"/>
                  </a:lnTo>
                </a:path>
                <a:path w="21600" h="21600">
                  <a:moveTo>
                    <a:pt x="1321" y="16200"/>
                  </a:moveTo>
                  <a:lnTo>
                    <a:pt x="2978" y="16200"/>
                  </a:lnTo>
                </a:path>
                <a:path w="21600" h="21600">
                  <a:moveTo>
                    <a:pt x="14320" y="16200"/>
                  </a:moveTo>
                  <a:lnTo>
                    <a:pt x="15944" y="16200"/>
                  </a:lnTo>
                </a:path>
                <a:path w="21600" h="21600">
                  <a:moveTo>
                    <a:pt x="9987" y="16200"/>
                  </a:moveTo>
                  <a:lnTo>
                    <a:pt x="11612" y="16200"/>
                  </a:lnTo>
                </a:path>
                <a:path w="21600" h="21600">
                  <a:moveTo>
                    <a:pt x="3201" y="16200"/>
                  </a:moveTo>
                  <a:lnTo>
                    <a:pt x="3265" y="16200"/>
                  </a:lnTo>
                </a:path>
                <a:path w="21600" h="21600">
                  <a:moveTo>
                    <a:pt x="5654" y="16200"/>
                  </a:moveTo>
                  <a:lnTo>
                    <a:pt x="7279" y="16200"/>
                  </a:lnTo>
                </a:path>
                <a:path w="21600" h="21600">
                  <a:moveTo>
                    <a:pt x="20500" y="16200"/>
                  </a:moveTo>
                  <a:lnTo>
                    <a:pt x="20564" y="16200"/>
                  </a:lnTo>
                </a:path>
                <a:path w="21600" h="21600">
                  <a:moveTo>
                    <a:pt x="18621" y="16200"/>
                  </a:moveTo>
                  <a:lnTo>
                    <a:pt x="20277" y="16200"/>
                  </a:lnTo>
                </a:path>
                <a:path w="21600" h="21600">
                  <a:moveTo>
                    <a:pt x="18334" y="16200"/>
                  </a:moveTo>
                  <a:lnTo>
                    <a:pt x="18398" y="16200"/>
                  </a:lnTo>
                </a:path>
                <a:path w="21600" h="21600">
                  <a:moveTo>
                    <a:pt x="11835" y="16200"/>
                  </a:moveTo>
                  <a:lnTo>
                    <a:pt x="11898" y="16200"/>
                  </a:lnTo>
                </a:path>
                <a:path w="21600" h="21600">
                  <a:moveTo>
                    <a:pt x="16167" y="16200"/>
                  </a:moveTo>
                  <a:lnTo>
                    <a:pt x="16231" y="16200"/>
                  </a:lnTo>
                </a:path>
                <a:path w="21600" h="21600">
                  <a:moveTo>
                    <a:pt x="1035" y="16200"/>
                  </a:moveTo>
                  <a:lnTo>
                    <a:pt x="1098" y="16200"/>
                  </a:lnTo>
                </a:path>
                <a:path w="21600" h="21600">
                  <a:moveTo>
                    <a:pt x="12153" y="16200"/>
                  </a:moveTo>
                  <a:lnTo>
                    <a:pt x="13778" y="16200"/>
                  </a:lnTo>
                </a:path>
                <a:path w="21600" h="21600">
                  <a:moveTo>
                    <a:pt x="7534" y="16200"/>
                  </a:moveTo>
                  <a:lnTo>
                    <a:pt x="7598" y="16200"/>
                  </a:lnTo>
                </a:path>
                <a:path w="21600" h="21600">
                  <a:moveTo>
                    <a:pt x="3488" y="16200"/>
                  </a:moveTo>
                  <a:lnTo>
                    <a:pt x="5144" y="16200"/>
                  </a:lnTo>
                </a:path>
                <a:path w="21600" h="21600">
                  <a:moveTo>
                    <a:pt x="7821" y="16200"/>
                  </a:moveTo>
                  <a:lnTo>
                    <a:pt x="9445" y="16200"/>
                  </a:lnTo>
                </a:path>
                <a:path w="21600" h="21600">
                  <a:moveTo>
                    <a:pt x="16454" y="16200"/>
                  </a:moveTo>
                  <a:lnTo>
                    <a:pt x="18111" y="16200"/>
                  </a:lnTo>
                </a:path>
                <a:path w="21600" h="21600">
                  <a:moveTo>
                    <a:pt x="0" y="16200"/>
                  </a:moveTo>
                  <a:lnTo>
                    <a:pt x="812" y="16200"/>
                  </a:lnTo>
                </a:path>
                <a:path w="21600" h="21600">
                  <a:moveTo>
                    <a:pt x="9700" y="16200"/>
                  </a:moveTo>
                  <a:lnTo>
                    <a:pt x="9732" y="16200"/>
                  </a:lnTo>
                </a:path>
                <a:path w="21600" h="21600">
                  <a:moveTo>
                    <a:pt x="5367" y="16200"/>
                  </a:moveTo>
                  <a:lnTo>
                    <a:pt x="5431" y="16200"/>
                  </a:lnTo>
                </a:path>
                <a:path w="21600" h="21600">
                  <a:moveTo>
                    <a:pt x="5367" y="13427"/>
                  </a:moveTo>
                  <a:lnTo>
                    <a:pt x="5431" y="13427"/>
                  </a:lnTo>
                </a:path>
                <a:path w="21600" h="21600">
                  <a:moveTo>
                    <a:pt x="3201" y="13427"/>
                  </a:moveTo>
                  <a:lnTo>
                    <a:pt x="3265" y="13427"/>
                  </a:lnTo>
                </a:path>
                <a:path w="21600" h="21600">
                  <a:moveTo>
                    <a:pt x="14320" y="13427"/>
                  </a:moveTo>
                  <a:lnTo>
                    <a:pt x="15944" y="13427"/>
                  </a:lnTo>
                </a:path>
                <a:path w="21600" h="21600">
                  <a:moveTo>
                    <a:pt x="7821" y="13427"/>
                  </a:moveTo>
                  <a:lnTo>
                    <a:pt x="9445" y="13427"/>
                  </a:lnTo>
                </a:path>
                <a:path w="21600" h="21600">
                  <a:moveTo>
                    <a:pt x="18621" y="13427"/>
                  </a:moveTo>
                  <a:lnTo>
                    <a:pt x="20564" y="13427"/>
                  </a:lnTo>
                </a:path>
                <a:path w="21600" h="21600">
                  <a:moveTo>
                    <a:pt x="12153" y="13427"/>
                  </a:moveTo>
                  <a:lnTo>
                    <a:pt x="13778" y="13427"/>
                  </a:lnTo>
                </a:path>
                <a:path w="21600" h="21600">
                  <a:moveTo>
                    <a:pt x="18334" y="13427"/>
                  </a:moveTo>
                  <a:lnTo>
                    <a:pt x="18398" y="13427"/>
                  </a:lnTo>
                </a:path>
                <a:path w="21600" h="21600">
                  <a:moveTo>
                    <a:pt x="14001" y="13427"/>
                  </a:moveTo>
                  <a:lnTo>
                    <a:pt x="14065" y="13427"/>
                  </a:lnTo>
                </a:path>
                <a:path w="21600" h="21600">
                  <a:moveTo>
                    <a:pt x="0" y="13427"/>
                  </a:moveTo>
                  <a:lnTo>
                    <a:pt x="1098" y="13427"/>
                  </a:lnTo>
                </a:path>
                <a:path w="21600" h="21600">
                  <a:moveTo>
                    <a:pt x="9700" y="13427"/>
                  </a:moveTo>
                  <a:lnTo>
                    <a:pt x="9732" y="13427"/>
                  </a:lnTo>
                </a:path>
                <a:path w="21600" h="21600">
                  <a:moveTo>
                    <a:pt x="20787" y="13427"/>
                  </a:moveTo>
                  <a:lnTo>
                    <a:pt x="21600" y="13427"/>
                  </a:lnTo>
                </a:path>
                <a:path w="21600" h="21600">
                  <a:moveTo>
                    <a:pt x="16454" y="13427"/>
                  </a:moveTo>
                  <a:lnTo>
                    <a:pt x="18111" y="13427"/>
                  </a:lnTo>
                </a:path>
                <a:path w="21600" h="21600">
                  <a:moveTo>
                    <a:pt x="9987" y="13427"/>
                  </a:moveTo>
                  <a:lnTo>
                    <a:pt x="11898" y="13427"/>
                  </a:lnTo>
                </a:path>
                <a:path w="21600" h="21600">
                  <a:moveTo>
                    <a:pt x="16167" y="13427"/>
                  </a:moveTo>
                  <a:lnTo>
                    <a:pt x="16231" y="13427"/>
                  </a:lnTo>
                </a:path>
                <a:path w="21600" h="21600">
                  <a:moveTo>
                    <a:pt x="5654" y="13427"/>
                  </a:moveTo>
                  <a:lnTo>
                    <a:pt x="7598" y="13427"/>
                  </a:lnTo>
                </a:path>
                <a:path w="21600" h="21600">
                  <a:moveTo>
                    <a:pt x="1321" y="13427"/>
                  </a:moveTo>
                  <a:lnTo>
                    <a:pt x="2978" y="13427"/>
                  </a:lnTo>
                </a:path>
                <a:path w="21600" h="21600">
                  <a:moveTo>
                    <a:pt x="3488" y="13427"/>
                  </a:moveTo>
                  <a:lnTo>
                    <a:pt x="5144" y="13427"/>
                  </a:lnTo>
                </a:path>
                <a:path w="21600" h="21600">
                  <a:moveTo>
                    <a:pt x="18621" y="10800"/>
                  </a:moveTo>
                  <a:lnTo>
                    <a:pt x="20564" y="10800"/>
                  </a:lnTo>
                </a:path>
                <a:path w="21600" h="21600">
                  <a:moveTo>
                    <a:pt x="3488" y="10800"/>
                  </a:moveTo>
                  <a:lnTo>
                    <a:pt x="5431" y="10800"/>
                  </a:lnTo>
                </a:path>
                <a:path w="21600" h="21600">
                  <a:moveTo>
                    <a:pt x="7821" y="10800"/>
                  </a:moveTo>
                  <a:lnTo>
                    <a:pt x="9732" y="10800"/>
                  </a:lnTo>
                </a:path>
                <a:path w="21600" h="21600">
                  <a:moveTo>
                    <a:pt x="1321" y="10800"/>
                  </a:moveTo>
                  <a:lnTo>
                    <a:pt x="3265" y="10800"/>
                  </a:lnTo>
                </a:path>
                <a:path w="21600" h="21600">
                  <a:moveTo>
                    <a:pt x="9987" y="10800"/>
                  </a:moveTo>
                  <a:lnTo>
                    <a:pt x="11898" y="10800"/>
                  </a:lnTo>
                </a:path>
                <a:path w="21600" h="21600">
                  <a:moveTo>
                    <a:pt x="16454" y="10800"/>
                  </a:moveTo>
                  <a:lnTo>
                    <a:pt x="18398" y="10800"/>
                  </a:lnTo>
                </a:path>
                <a:path w="21600" h="21600">
                  <a:moveTo>
                    <a:pt x="0" y="10800"/>
                  </a:moveTo>
                  <a:lnTo>
                    <a:pt x="1098" y="10800"/>
                  </a:lnTo>
                </a:path>
                <a:path w="21600" h="21600">
                  <a:moveTo>
                    <a:pt x="14320" y="10800"/>
                  </a:moveTo>
                  <a:lnTo>
                    <a:pt x="16231" y="10800"/>
                  </a:lnTo>
                </a:path>
                <a:path w="21600" h="21600">
                  <a:moveTo>
                    <a:pt x="20787" y="10800"/>
                  </a:moveTo>
                  <a:lnTo>
                    <a:pt x="21600" y="10800"/>
                  </a:lnTo>
                </a:path>
                <a:path w="21600" h="21600">
                  <a:moveTo>
                    <a:pt x="12153" y="10800"/>
                  </a:moveTo>
                  <a:lnTo>
                    <a:pt x="14065" y="10800"/>
                  </a:lnTo>
                </a:path>
                <a:path w="21600" h="21600">
                  <a:moveTo>
                    <a:pt x="5654" y="10800"/>
                  </a:moveTo>
                  <a:lnTo>
                    <a:pt x="7598" y="10800"/>
                  </a:lnTo>
                </a:path>
                <a:path w="21600" h="21600">
                  <a:moveTo>
                    <a:pt x="12153" y="8027"/>
                  </a:moveTo>
                  <a:lnTo>
                    <a:pt x="14065" y="8027"/>
                  </a:lnTo>
                </a:path>
                <a:path w="21600" h="21600">
                  <a:moveTo>
                    <a:pt x="16454" y="8027"/>
                  </a:moveTo>
                  <a:lnTo>
                    <a:pt x="18398" y="8027"/>
                  </a:lnTo>
                </a:path>
                <a:path w="21600" h="21600">
                  <a:moveTo>
                    <a:pt x="5654" y="8027"/>
                  </a:moveTo>
                  <a:lnTo>
                    <a:pt x="7598" y="8027"/>
                  </a:lnTo>
                </a:path>
                <a:path w="21600" h="21600">
                  <a:moveTo>
                    <a:pt x="3488" y="8027"/>
                  </a:moveTo>
                  <a:lnTo>
                    <a:pt x="5431" y="8027"/>
                  </a:lnTo>
                </a:path>
                <a:path w="21600" h="21600">
                  <a:moveTo>
                    <a:pt x="0" y="8027"/>
                  </a:moveTo>
                  <a:lnTo>
                    <a:pt x="1098" y="8027"/>
                  </a:lnTo>
                </a:path>
                <a:path w="21600" h="21600">
                  <a:moveTo>
                    <a:pt x="9987" y="8027"/>
                  </a:moveTo>
                  <a:lnTo>
                    <a:pt x="11898" y="8027"/>
                  </a:lnTo>
                </a:path>
                <a:path w="21600" h="21600">
                  <a:moveTo>
                    <a:pt x="7821" y="8027"/>
                  </a:moveTo>
                  <a:lnTo>
                    <a:pt x="9732" y="8027"/>
                  </a:lnTo>
                </a:path>
                <a:path w="21600" h="21600">
                  <a:moveTo>
                    <a:pt x="1321" y="8027"/>
                  </a:moveTo>
                  <a:lnTo>
                    <a:pt x="3265" y="8027"/>
                  </a:lnTo>
                </a:path>
                <a:path w="21600" h="21600">
                  <a:moveTo>
                    <a:pt x="18621" y="8027"/>
                  </a:moveTo>
                  <a:lnTo>
                    <a:pt x="20564" y="8027"/>
                  </a:lnTo>
                </a:path>
                <a:path w="21600" h="21600">
                  <a:moveTo>
                    <a:pt x="20787" y="8027"/>
                  </a:moveTo>
                  <a:lnTo>
                    <a:pt x="21600" y="8027"/>
                  </a:lnTo>
                </a:path>
                <a:path w="21600" h="21600">
                  <a:moveTo>
                    <a:pt x="14320" y="8027"/>
                  </a:moveTo>
                  <a:lnTo>
                    <a:pt x="16231" y="8027"/>
                  </a:lnTo>
                </a:path>
                <a:path w="21600" h="21600">
                  <a:moveTo>
                    <a:pt x="20787" y="5400"/>
                  </a:moveTo>
                  <a:lnTo>
                    <a:pt x="21600" y="5400"/>
                  </a:lnTo>
                </a:path>
                <a:path w="21600" h="21600">
                  <a:moveTo>
                    <a:pt x="16454" y="5400"/>
                  </a:moveTo>
                  <a:lnTo>
                    <a:pt x="18398" y="5400"/>
                  </a:lnTo>
                </a:path>
                <a:path w="21600" h="21600">
                  <a:moveTo>
                    <a:pt x="0" y="5400"/>
                  </a:moveTo>
                  <a:lnTo>
                    <a:pt x="1098" y="5400"/>
                  </a:lnTo>
                </a:path>
                <a:path w="21600" h="21600">
                  <a:moveTo>
                    <a:pt x="1321" y="5400"/>
                  </a:moveTo>
                  <a:lnTo>
                    <a:pt x="5431" y="5400"/>
                  </a:lnTo>
                </a:path>
                <a:path w="21600" h="21600">
                  <a:moveTo>
                    <a:pt x="7821" y="5400"/>
                  </a:moveTo>
                  <a:lnTo>
                    <a:pt x="9732" y="5400"/>
                  </a:lnTo>
                </a:path>
                <a:path w="21600" h="21600">
                  <a:moveTo>
                    <a:pt x="14320" y="5400"/>
                  </a:moveTo>
                  <a:lnTo>
                    <a:pt x="16231" y="5400"/>
                  </a:lnTo>
                </a:path>
                <a:path w="21600" h="21600">
                  <a:moveTo>
                    <a:pt x="18621" y="5400"/>
                  </a:moveTo>
                  <a:lnTo>
                    <a:pt x="20564" y="5400"/>
                  </a:lnTo>
                </a:path>
                <a:path w="21600" h="21600">
                  <a:moveTo>
                    <a:pt x="5654" y="5400"/>
                  </a:moveTo>
                  <a:lnTo>
                    <a:pt x="7598" y="5400"/>
                  </a:lnTo>
                </a:path>
                <a:path w="21600" h="21600">
                  <a:moveTo>
                    <a:pt x="9987" y="5400"/>
                  </a:moveTo>
                  <a:lnTo>
                    <a:pt x="14065" y="5400"/>
                  </a:lnTo>
                </a:path>
                <a:path w="21600" h="21600">
                  <a:moveTo>
                    <a:pt x="20787" y="2627"/>
                  </a:moveTo>
                  <a:lnTo>
                    <a:pt x="21600" y="2627"/>
                  </a:lnTo>
                </a:path>
                <a:path w="21600" h="21600">
                  <a:moveTo>
                    <a:pt x="0" y="2627"/>
                  </a:moveTo>
                  <a:lnTo>
                    <a:pt x="1098" y="2627"/>
                  </a:lnTo>
                </a:path>
                <a:path w="21600" h="21600">
                  <a:moveTo>
                    <a:pt x="7821" y="2627"/>
                  </a:moveTo>
                  <a:lnTo>
                    <a:pt x="16231" y="2627"/>
                  </a:lnTo>
                </a:path>
                <a:path w="21600" h="21600">
                  <a:moveTo>
                    <a:pt x="16454" y="2627"/>
                  </a:moveTo>
                  <a:lnTo>
                    <a:pt x="20564" y="2627"/>
                  </a:lnTo>
                </a:path>
                <a:path w="21600" h="21600">
                  <a:moveTo>
                    <a:pt x="1321" y="2627"/>
                  </a:moveTo>
                  <a:lnTo>
                    <a:pt x="7598" y="2627"/>
                  </a:lnTo>
                </a:path>
                <a:path w="21600" h="21600">
                  <a:moveTo>
                    <a:pt x="0" y="0"/>
                  </a:moveTo>
                  <a:lnTo>
                    <a:pt x="7598" y="0"/>
                  </a:lnTo>
                </a:path>
                <a:path w="21600" h="21600">
                  <a:moveTo>
                    <a:pt x="7821" y="0"/>
                  </a:moveTo>
                  <a:lnTo>
                    <a:pt x="21600" y="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58" name="曲线"/>
            <p:cNvSpPr>
              <a:spLocks/>
            </p:cNvSpPr>
            <p:nvPr/>
          </p:nvSpPr>
          <p:spPr>
            <a:xfrm>
              <a:off x="2171700" y="4038598"/>
              <a:ext cx="5886450" cy="51435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44" y="9600"/>
                  </a:moveTo>
                  <a:lnTo>
                    <a:pt x="0" y="960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9600"/>
                  </a:lnTo>
                  <a:lnTo>
                    <a:pt x="244" y="9600"/>
                  </a:lnTo>
                </a:path>
                <a:path w="21600" h="21600">
                  <a:moveTo>
                    <a:pt x="2621" y="8000"/>
                  </a:moveTo>
                  <a:lnTo>
                    <a:pt x="2341" y="8000"/>
                  </a:lnTo>
                  <a:lnTo>
                    <a:pt x="2341" y="21600"/>
                  </a:lnTo>
                  <a:lnTo>
                    <a:pt x="2621" y="21600"/>
                  </a:lnTo>
                  <a:lnTo>
                    <a:pt x="2621" y="8000"/>
                  </a:lnTo>
                  <a:lnTo>
                    <a:pt x="2621" y="8000"/>
                  </a:lnTo>
                </a:path>
                <a:path w="21600" h="21600">
                  <a:moveTo>
                    <a:pt x="4998" y="6000"/>
                  </a:moveTo>
                  <a:lnTo>
                    <a:pt x="4718" y="6000"/>
                  </a:lnTo>
                  <a:lnTo>
                    <a:pt x="4718" y="21600"/>
                  </a:lnTo>
                  <a:lnTo>
                    <a:pt x="4998" y="21600"/>
                  </a:lnTo>
                  <a:lnTo>
                    <a:pt x="4998" y="6000"/>
                  </a:lnTo>
                  <a:lnTo>
                    <a:pt x="4998" y="6000"/>
                  </a:lnTo>
                </a:path>
                <a:path w="21600" h="21600">
                  <a:moveTo>
                    <a:pt x="7339" y="8800"/>
                  </a:moveTo>
                  <a:lnTo>
                    <a:pt x="7095" y="8800"/>
                  </a:lnTo>
                  <a:lnTo>
                    <a:pt x="7095" y="21600"/>
                  </a:lnTo>
                  <a:lnTo>
                    <a:pt x="7339" y="21600"/>
                  </a:lnTo>
                  <a:lnTo>
                    <a:pt x="7339" y="8800"/>
                  </a:lnTo>
                  <a:lnTo>
                    <a:pt x="7339" y="8800"/>
                  </a:lnTo>
                </a:path>
                <a:path w="21600" h="21600">
                  <a:moveTo>
                    <a:pt x="9716" y="6000"/>
                  </a:moveTo>
                  <a:lnTo>
                    <a:pt x="9471" y="6000"/>
                  </a:lnTo>
                  <a:lnTo>
                    <a:pt x="9471" y="21600"/>
                  </a:lnTo>
                  <a:lnTo>
                    <a:pt x="9716" y="21600"/>
                  </a:lnTo>
                  <a:lnTo>
                    <a:pt x="9716" y="6000"/>
                  </a:lnTo>
                  <a:lnTo>
                    <a:pt x="9716" y="6000"/>
                  </a:lnTo>
                </a:path>
                <a:path w="21600" h="21600">
                  <a:moveTo>
                    <a:pt x="12093" y="0"/>
                  </a:moveTo>
                  <a:lnTo>
                    <a:pt x="11848" y="0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0"/>
                  </a:lnTo>
                  <a:lnTo>
                    <a:pt x="12093" y="0"/>
                  </a:lnTo>
                </a:path>
                <a:path w="21600" h="21600">
                  <a:moveTo>
                    <a:pt x="14469" y="2400"/>
                  </a:moveTo>
                  <a:lnTo>
                    <a:pt x="14225" y="2400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400"/>
                  </a:lnTo>
                  <a:lnTo>
                    <a:pt x="14469" y="2400"/>
                  </a:lnTo>
                </a:path>
                <a:path w="21600" h="21600">
                  <a:moveTo>
                    <a:pt x="16846" y="2400"/>
                  </a:moveTo>
                  <a:lnTo>
                    <a:pt x="16601" y="2400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400"/>
                  </a:lnTo>
                  <a:lnTo>
                    <a:pt x="16846" y="2400"/>
                  </a:lnTo>
                </a:path>
                <a:path w="21600" h="21600">
                  <a:moveTo>
                    <a:pt x="19223" y="6000"/>
                  </a:moveTo>
                  <a:lnTo>
                    <a:pt x="18978" y="600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6000"/>
                  </a:lnTo>
                  <a:lnTo>
                    <a:pt x="19223" y="6000"/>
                  </a:lnTo>
                </a:path>
                <a:path w="21600" h="21600">
                  <a:moveTo>
                    <a:pt x="21600" y="2800"/>
                  </a:moveTo>
                  <a:lnTo>
                    <a:pt x="21320" y="2800"/>
                  </a:lnTo>
                  <a:lnTo>
                    <a:pt x="21320" y="21600"/>
                  </a:lnTo>
                  <a:lnTo>
                    <a:pt x="21600" y="21600"/>
                  </a:lnTo>
                  <a:lnTo>
                    <a:pt x="21600" y="2800"/>
                  </a:lnTo>
                  <a:close/>
                </a:path>
              </a:pathLst>
            </a:custGeom>
            <a:solidFill>
              <a:srgbClr val="4F81BC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59" name="曲线"/>
            <p:cNvSpPr>
              <a:spLocks/>
            </p:cNvSpPr>
            <p:nvPr/>
          </p:nvSpPr>
          <p:spPr>
            <a:xfrm>
              <a:off x="2257425" y="3724274"/>
              <a:ext cx="5886450" cy="8286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44" y="5958"/>
                  </a:moveTo>
                  <a:lnTo>
                    <a:pt x="0" y="5958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5958"/>
                  </a:lnTo>
                  <a:lnTo>
                    <a:pt x="244" y="5958"/>
                  </a:lnTo>
                </a:path>
                <a:path w="21600" h="21600">
                  <a:moveTo>
                    <a:pt x="2621" y="0"/>
                  </a:moveTo>
                  <a:lnTo>
                    <a:pt x="2376" y="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0"/>
                  </a:lnTo>
                  <a:lnTo>
                    <a:pt x="2621" y="0"/>
                  </a:lnTo>
                </a:path>
                <a:path w="21600" h="21600">
                  <a:moveTo>
                    <a:pt x="4998" y="2731"/>
                  </a:moveTo>
                  <a:lnTo>
                    <a:pt x="4753" y="2731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731"/>
                  </a:lnTo>
                  <a:lnTo>
                    <a:pt x="4998" y="2731"/>
                  </a:lnTo>
                </a:path>
                <a:path w="21600" h="21600">
                  <a:moveTo>
                    <a:pt x="7374" y="3475"/>
                  </a:moveTo>
                  <a:lnTo>
                    <a:pt x="7095" y="3475"/>
                  </a:lnTo>
                  <a:lnTo>
                    <a:pt x="7095" y="21600"/>
                  </a:lnTo>
                  <a:lnTo>
                    <a:pt x="7374" y="21600"/>
                  </a:lnTo>
                  <a:lnTo>
                    <a:pt x="7374" y="3475"/>
                  </a:lnTo>
                  <a:lnTo>
                    <a:pt x="7374" y="3475"/>
                  </a:lnTo>
                </a:path>
                <a:path w="21600" h="21600">
                  <a:moveTo>
                    <a:pt x="9751" y="2731"/>
                  </a:moveTo>
                  <a:lnTo>
                    <a:pt x="9471" y="2731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2731"/>
                  </a:lnTo>
                  <a:lnTo>
                    <a:pt x="9751" y="2731"/>
                  </a:lnTo>
                </a:path>
                <a:path w="21600" h="21600">
                  <a:moveTo>
                    <a:pt x="12093" y="6455"/>
                  </a:moveTo>
                  <a:lnTo>
                    <a:pt x="11848" y="6455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6455"/>
                  </a:lnTo>
                  <a:lnTo>
                    <a:pt x="12093" y="6455"/>
                  </a:lnTo>
                </a:path>
                <a:path w="21600" h="21600">
                  <a:moveTo>
                    <a:pt x="14469" y="2731"/>
                  </a:moveTo>
                  <a:lnTo>
                    <a:pt x="14225" y="2731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731"/>
                  </a:lnTo>
                  <a:lnTo>
                    <a:pt x="14469" y="2731"/>
                  </a:lnTo>
                </a:path>
                <a:path w="21600" h="21600">
                  <a:moveTo>
                    <a:pt x="16846" y="1737"/>
                  </a:moveTo>
                  <a:lnTo>
                    <a:pt x="16601" y="1737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1737"/>
                  </a:lnTo>
                  <a:lnTo>
                    <a:pt x="16846" y="1737"/>
                  </a:lnTo>
                </a:path>
                <a:path w="21600" h="21600">
                  <a:moveTo>
                    <a:pt x="19223" y="744"/>
                  </a:moveTo>
                  <a:lnTo>
                    <a:pt x="18978" y="744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744"/>
                  </a:lnTo>
                  <a:lnTo>
                    <a:pt x="19223" y="744"/>
                  </a:lnTo>
                </a:path>
                <a:path w="21600" h="21600">
                  <a:moveTo>
                    <a:pt x="21600" y="5958"/>
                  </a:moveTo>
                  <a:lnTo>
                    <a:pt x="21355" y="5958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5958"/>
                  </a:lnTo>
                  <a:close/>
                </a:path>
              </a:pathLst>
            </a:custGeom>
            <a:solidFill>
              <a:srgbClr val="C0504D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60" name="曲线"/>
            <p:cNvSpPr>
              <a:spLocks/>
            </p:cNvSpPr>
            <p:nvPr/>
          </p:nvSpPr>
          <p:spPr>
            <a:xfrm>
              <a:off x="2343150" y="2924174"/>
              <a:ext cx="5886450" cy="16287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44" y="1642"/>
                  </a:moveTo>
                  <a:lnTo>
                    <a:pt x="0" y="1642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642"/>
                  </a:lnTo>
                  <a:lnTo>
                    <a:pt x="244" y="1642"/>
                  </a:lnTo>
                </a:path>
                <a:path w="21600" h="21600">
                  <a:moveTo>
                    <a:pt x="2621" y="6315"/>
                  </a:moveTo>
                  <a:lnTo>
                    <a:pt x="2376" y="6315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6315"/>
                  </a:lnTo>
                  <a:lnTo>
                    <a:pt x="2621" y="6315"/>
                  </a:lnTo>
                </a:path>
                <a:path w="21600" h="21600">
                  <a:moveTo>
                    <a:pt x="4998" y="3284"/>
                  </a:moveTo>
                  <a:lnTo>
                    <a:pt x="4753" y="3284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3284"/>
                  </a:lnTo>
                  <a:lnTo>
                    <a:pt x="4998" y="3284"/>
                  </a:lnTo>
                </a:path>
                <a:path w="21600" h="21600">
                  <a:moveTo>
                    <a:pt x="7374" y="0"/>
                  </a:moveTo>
                  <a:lnTo>
                    <a:pt x="7130" y="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0"/>
                  </a:lnTo>
                  <a:lnTo>
                    <a:pt x="7374" y="0"/>
                  </a:lnTo>
                </a:path>
                <a:path w="21600" h="21600">
                  <a:moveTo>
                    <a:pt x="9751" y="3536"/>
                  </a:moveTo>
                  <a:lnTo>
                    <a:pt x="9471" y="3536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3536"/>
                  </a:lnTo>
                  <a:lnTo>
                    <a:pt x="9751" y="3536"/>
                  </a:lnTo>
                </a:path>
                <a:path w="21600" h="21600">
                  <a:moveTo>
                    <a:pt x="12128" y="5431"/>
                  </a:moveTo>
                  <a:lnTo>
                    <a:pt x="11848" y="5431"/>
                  </a:lnTo>
                  <a:lnTo>
                    <a:pt x="11848" y="21600"/>
                  </a:lnTo>
                  <a:lnTo>
                    <a:pt x="12128" y="21600"/>
                  </a:lnTo>
                  <a:lnTo>
                    <a:pt x="12128" y="5431"/>
                  </a:lnTo>
                  <a:lnTo>
                    <a:pt x="12128" y="5431"/>
                  </a:lnTo>
                </a:path>
                <a:path w="21600" h="21600">
                  <a:moveTo>
                    <a:pt x="14504" y="4042"/>
                  </a:moveTo>
                  <a:lnTo>
                    <a:pt x="14225" y="4042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4042"/>
                  </a:lnTo>
                  <a:lnTo>
                    <a:pt x="14504" y="4042"/>
                  </a:lnTo>
                </a:path>
                <a:path w="21600" h="21600">
                  <a:moveTo>
                    <a:pt x="16846" y="2399"/>
                  </a:moveTo>
                  <a:lnTo>
                    <a:pt x="16601" y="2399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399"/>
                  </a:lnTo>
                  <a:lnTo>
                    <a:pt x="16846" y="2399"/>
                  </a:lnTo>
                </a:path>
                <a:path w="21600" h="21600">
                  <a:moveTo>
                    <a:pt x="19223" y="4926"/>
                  </a:moveTo>
                  <a:lnTo>
                    <a:pt x="18978" y="4926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926"/>
                  </a:lnTo>
                  <a:lnTo>
                    <a:pt x="19223" y="4926"/>
                  </a:lnTo>
                </a:path>
                <a:path w="21600" h="21600">
                  <a:moveTo>
                    <a:pt x="21600" y="1894"/>
                  </a:moveTo>
                  <a:lnTo>
                    <a:pt x="21355" y="1894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1894"/>
                  </a:lnTo>
                  <a:close/>
                </a:path>
              </a:pathLst>
            </a:custGeom>
            <a:solidFill>
              <a:srgbClr val="9BBA58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61" name="曲线"/>
            <p:cNvSpPr>
              <a:spLocks/>
            </p:cNvSpPr>
            <p:nvPr/>
          </p:nvSpPr>
          <p:spPr>
            <a:xfrm>
              <a:off x="2428875" y="4267199"/>
              <a:ext cx="5886450" cy="28575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44" y="1440"/>
                  </a:moveTo>
                  <a:lnTo>
                    <a:pt x="0" y="144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440"/>
                  </a:lnTo>
                  <a:lnTo>
                    <a:pt x="244" y="1440"/>
                  </a:lnTo>
                </a:path>
                <a:path w="21600" h="21600">
                  <a:moveTo>
                    <a:pt x="2621" y="1440"/>
                  </a:moveTo>
                  <a:lnTo>
                    <a:pt x="2376" y="144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1440"/>
                  </a:lnTo>
                  <a:lnTo>
                    <a:pt x="2621" y="1440"/>
                  </a:lnTo>
                </a:path>
                <a:path w="21600" h="21600">
                  <a:moveTo>
                    <a:pt x="4998" y="2880"/>
                  </a:moveTo>
                  <a:lnTo>
                    <a:pt x="4753" y="2880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880"/>
                  </a:lnTo>
                  <a:lnTo>
                    <a:pt x="4998" y="2880"/>
                  </a:lnTo>
                </a:path>
                <a:path w="21600" h="21600">
                  <a:moveTo>
                    <a:pt x="7374" y="9360"/>
                  </a:moveTo>
                  <a:lnTo>
                    <a:pt x="7130" y="936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9360"/>
                  </a:lnTo>
                  <a:lnTo>
                    <a:pt x="7374" y="9360"/>
                  </a:lnTo>
                </a:path>
                <a:path w="21600" h="21600">
                  <a:moveTo>
                    <a:pt x="9751" y="1440"/>
                  </a:moveTo>
                  <a:lnTo>
                    <a:pt x="9506" y="1440"/>
                  </a:lnTo>
                  <a:lnTo>
                    <a:pt x="9506" y="21600"/>
                  </a:lnTo>
                  <a:lnTo>
                    <a:pt x="9751" y="21600"/>
                  </a:lnTo>
                  <a:lnTo>
                    <a:pt x="9751" y="1440"/>
                  </a:lnTo>
                  <a:lnTo>
                    <a:pt x="9751" y="1440"/>
                  </a:lnTo>
                </a:path>
                <a:path w="21600" h="21600">
                  <a:moveTo>
                    <a:pt x="12128" y="5040"/>
                  </a:moveTo>
                  <a:lnTo>
                    <a:pt x="11883" y="5040"/>
                  </a:lnTo>
                  <a:lnTo>
                    <a:pt x="11883" y="21600"/>
                  </a:lnTo>
                  <a:lnTo>
                    <a:pt x="12128" y="21600"/>
                  </a:lnTo>
                  <a:lnTo>
                    <a:pt x="12128" y="5040"/>
                  </a:lnTo>
                  <a:lnTo>
                    <a:pt x="12128" y="5040"/>
                  </a:lnTo>
                </a:path>
                <a:path w="21600" h="21600">
                  <a:moveTo>
                    <a:pt x="14504" y="1440"/>
                  </a:moveTo>
                  <a:lnTo>
                    <a:pt x="14225" y="1440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1440"/>
                  </a:lnTo>
                  <a:lnTo>
                    <a:pt x="14504" y="1440"/>
                  </a:lnTo>
                </a:path>
                <a:path w="21600" h="21600">
                  <a:moveTo>
                    <a:pt x="16881" y="0"/>
                  </a:moveTo>
                  <a:lnTo>
                    <a:pt x="16601" y="0"/>
                  </a:lnTo>
                  <a:lnTo>
                    <a:pt x="16601" y="21600"/>
                  </a:lnTo>
                  <a:lnTo>
                    <a:pt x="16881" y="21600"/>
                  </a:lnTo>
                  <a:lnTo>
                    <a:pt x="16881" y="0"/>
                  </a:lnTo>
                  <a:lnTo>
                    <a:pt x="16881" y="0"/>
                  </a:lnTo>
                </a:path>
                <a:path w="21600" h="21600">
                  <a:moveTo>
                    <a:pt x="19223" y="4320"/>
                  </a:moveTo>
                  <a:lnTo>
                    <a:pt x="18978" y="432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320"/>
                  </a:lnTo>
                  <a:lnTo>
                    <a:pt x="19223" y="4320"/>
                  </a:lnTo>
                </a:path>
                <a:path w="21600" h="21600">
                  <a:moveTo>
                    <a:pt x="21600" y="4320"/>
                  </a:moveTo>
                  <a:lnTo>
                    <a:pt x="21355" y="4320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4320"/>
                  </a:lnTo>
                  <a:close/>
                </a:path>
              </a:pathLst>
            </a:custGeom>
            <a:solidFill>
              <a:srgbClr val="8063A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62" name="曲线"/>
            <p:cNvSpPr>
              <a:spLocks/>
            </p:cNvSpPr>
            <p:nvPr/>
          </p:nvSpPr>
          <p:spPr>
            <a:xfrm>
              <a:off x="2347975" y="2881376"/>
              <a:ext cx="5876925" cy="5715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5" y="6480"/>
                  </a:moveTo>
                  <a:lnTo>
                    <a:pt x="105" y="8280"/>
                  </a:lnTo>
                </a:path>
                <a:path w="21600" h="21600">
                  <a:moveTo>
                    <a:pt x="105" y="6480"/>
                  </a:moveTo>
                  <a:lnTo>
                    <a:pt x="105" y="4680"/>
                  </a:lnTo>
                </a:path>
                <a:path w="21600" h="21600">
                  <a:moveTo>
                    <a:pt x="0" y="8280"/>
                  </a:moveTo>
                  <a:lnTo>
                    <a:pt x="210" y="8280"/>
                  </a:lnTo>
                </a:path>
                <a:path w="21600" h="21600">
                  <a:moveTo>
                    <a:pt x="0" y="4680"/>
                  </a:moveTo>
                  <a:lnTo>
                    <a:pt x="210" y="4680"/>
                  </a:lnTo>
                </a:path>
                <a:path w="21600" h="21600">
                  <a:moveTo>
                    <a:pt x="2485" y="19800"/>
                  </a:moveTo>
                  <a:lnTo>
                    <a:pt x="2485" y="21600"/>
                  </a:lnTo>
                </a:path>
                <a:path w="21600" h="21600">
                  <a:moveTo>
                    <a:pt x="2485" y="19800"/>
                  </a:moveTo>
                  <a:lnTo>
                    <a:pt x="2485" y="18000"/>
                  </a:lnTo>
                </a:path>
                <a:path w="21600" h="21600">
                  <a:moveTo>
                    <a:pt x="2380" y="21600"/>
                  </a:moveTo>
                  <a:lnTo>
                    <a:pt x="2590" y="21600"/>
                  </a:lnTo>
                </a:path>
                <a:path w="21600" h="21600">
                  <a:moveTo>
                    <a:pt x="2380" y="18000"/>
                  </a:moveTo>
                  <a:lnTo>
                    <a:pt x="2590" y="18000"/>
                  </a:lnTo>
                </a:path>
                <a:path w="21600" h="21600">
                  <a:moveTo>
                    <a:pt x="4866" y="11160"/>
                  </a:moveTo>
                  <a:lnTo>
                    <a:pt x="4866" y="12960"/>
                  </a:lnTo>
                </a:path>
                <a:path w="21600" h="21600">
                  <a:moveTo>
                    <a:pt x="4866" y="11160"/>
                  </a:moveTo>
                  <a:lnTo>
                    <a:pt x="4866" y="9360"/>
                  </a:lnTo>
                </a:path>
                <a:path w="21600" h="21600">
                  <a:moveTo>
                    <a:pt x="4761" y="12960"/>
                  </a:moveTo>
                  <a:lnTo>
                    <a:pt x="4971" y="12960"/>
                  </a:lnTo>
                </a:path>
                <a:path w="21600" h="21600">
                  <a:moveTo>
                    <a:pt x="4761" y="9360"/>
                  </a:moveTo>
                  <a:lnTo>
                    <a:pt x="4971" y="9360"/>
                  </a:lnTo>
                </a:path>
                <a:path w="21600" h="21600">
                  <a:moveTo>
                    <a:pt x="7246" y="1800"/>
                  </a:moveTo>
                  <a:lnTo>
                    <a:pt x="7246" y="3600"/>
                  </a:lnTo>
                </a:path>
                <a:path w="21600" h="21600">
                  <a:moveTo>
                    <a:pt x="7246" y="1800"/>
                  </a:moveTo>
                  <a:lnTo>
                    <a:pt x="7246" y="0"/>
                  </a:lnTo>
                </a:path>
                <a:path w="21600" h="21600">
                  <a:moveTo>
                    <a:pt x="7141" y="3600"/>
                  </a:moveTo>
                  <a:lnTo>
                    <a:pt x="7351" y="3600"/>
                  </a:lnTo>
                </a:path>
                <a:path w="21600" h="21600">
                  <a:moveTo>
                    <a:pt x="7141" y="0"/>
                  </a:moveTo>
                  <a:lnTo>
                    <a:pt x="7351" y="0"/>
                  </a:lnTo>
                </a:path>
                <a:path w="21600" h="21600">
                  <a:moveTo>
                    <a:pt x="9627" y="11880"/>
                  </a:moveTo>
                  <a:lnTo>
                    <a:pt x="9627" y="13680"/>
                  </a:lnTo>
                </a:path>
                <a:path w="21600" h="21600">
                  <a:moveTo>
                    <a:pt x="9627" y="11880"/>
                  </a:moveTo>
                  <a:lnTo>
                    <a:pt x="9627" y="10080"/>
                  </a:lnTo>
                </a:path>
                <a:path w="21600" h="21600">
                  <a:moveTo>
                    <a:pt x="9522" y="13680"/>
                  </a:moveTo>
                  <a:lnTo>
                    <a:pt x="9732" y="13680"/>
                  </a:lnTo>
                </a:path>
                <a:path w="21600" h="21600">
                  <a:moveTo>
                    <a:pt x="9522" y="10080"/>
                  </a:moveTo>
                  <a:lnTo>
                    <a:pt x="9732" y="10080"/>
                  </a:lnTo>
                </a:path>
                <a:path w="21600" h="21600">
                  <a:moveTo>
                    <a:pt x="11972" y="17280"/>
                  </a:moveTo>
                  <a:lnTo>
                    <a:pt x="11972" y="18720"/>
                  </a:lnTo>
                </a:path>
                <a:path w="21600" h="21600">
                  <a:moveTo>
                    <a:pt x="11972" y="17280"/>
                  </a:moveTo>
                  <a:lnTo>
                    <a:pt x="11972" y="15480"/>
                  </a:lnTo>
                </a:path>
                <a:path w="21600" h="21600">
                  <a:moveTo>
                    <a:pt x="11867" y="18720"/>
                  </a:moveTo>
                  <a:lnTo>
                    <a:pt x="12077" y="18720"/>
                  </a:lnTo>
                </a:path>
                <a:path w="21600" h="21600">
                  <a:moveTo>
                    <a:pt x="11867" y="15480"/>
                  </a:moveTo>
                  <a:lnTo>
                    <a:pt x="12077" y="15480"/>
                  </a:lnTo>
                </a:path>
                <a:path w="21600" h="21600">
                  <a:moveTo>
                    <a:pt x="14353" y="12960"/>
                  </a:moveTo>
                  <a:lnTo>
                    <a:pt x="14353" y="14760"/>
                  </a:lnTo>
                </a:path>
                <a:path w="21600" h="21600">
                  <a:moveTo>
                    <a:pt x="14353" y="12960"/>
                  </a:moveTo>
                  <a:lnTo>
                    <a:pt x="14353" y="11520"/>
                  </a:lnTo>
                </a:path>
                <a:path w="21600" h="21600">
                  <a:moveTo>
                    <a:pt x="14248" y="14760"/>
                  </a:moveTo>
                  <a:lnTo>
                    <a:pt x="14458" y="14760"/>
                  </a:lnTo>
                </a:path>
                <a:path w="21600" h="21600">
                  <a:moveTo>
                    <a:pt x="14248" y="11520"/>
                  </a:moveTo>
                  <a:lnTo>
                    <a:pt x="14458" y="11520"/>
                  </a:lnTo>
                </a:path>
                <a:path w="21600" h="21600">
                  <a:moveTo>
                    <a:pt x="16733" y="8280"/>
                  </a:moveTo>
                  <a:lnTo>
                    <a:pt x="16733" y="10080"/>
                  </a:lnTo>
                </a:path>
                <a:path w="21600" h="21600">
                  <a:moveTo>
                    <a:pt x="16733" y="8280"/>
                  </a:moveTo>
                  <a:lnTo>
                    <a:pt x="16733" y="6840"/>
                  </a:lnTo>
                </a:path>
                <a:path w="21600" h="21600">
                  <a:moveTo>
                    <a:pt x="16628" y="10080"/>
                  </a:moveTo>
                  <a:lnTo>
                    <a:pt x="16838" y="10080"/>
                  </a:lnTo>
                </a:path>
                <a:path w="21600" h="21600">
                  <a:moveTo>
                    <a:pt x="16628" y="6840"/>
                  </a:moveTo>
                  <a:lnTo>
                    <a:pt x="16838" y="6840"/>
                  </a:lnTo>
                </a:path>
                <a:path w="21600" h="21600">
                  <a:moveTo>
                    <a:pt x="19114" y="15840"/>
                  </a:moveTo>
                  <a:lnTo>
                    <a:pt x="19114" y="17640"/>
                  </a:lnTo>
                </a:path>
                <a:path w="21600" h="21600">
                  <a:moveTo>
                    <a:pt x="19114" y="15840"/>
                  </a:moveTo>
                  <a:lnTo>
                    <a:pt x="19114" y="14040"/>
                  </a:lnTo>
                </a:path>
                <a:path w="21600" h="21600">
                  <a:moveTo>
                    <a:pt x="19009" y="17640"/>
                  </a:moveTo>
                  <a:lnTo>
                    <a:pt x="19219" y="17640"/>
                  </a:lnTo>
                </a:path>
                <a:path w="21600" h="21600">
                  <a:moveTo>
                    <a:pt x="19009" y="14040"/>
                  </a:moveTo>
                  <a:lnTo>
                    <a:pt x="19219" y="14040"/>
                  </a:lnTo>
                </a:path>
                <a:path w="21600" h="21600">
                  <a:moveTo>
                    <a:pt x="21494" y="7200"/>
                  </a:moveTo>
                  <a:lnTo>
                    <a:pt x="21494" y="9000"/>
                  </a:lnTo>
                </a:path>
                <a:path w="21600" h="21600">
                  <a:moveTo>
                    <a:pt x="21494" y="7200"/>
                  </a:moveTo>
                  <a:lnTo>
                    <a:pt x="21494" y="5400"/>
                  </a:lnTo>
                </a:path>
                <a:path w="21600" h="21600">
                  <a:moveTo>
                    <a:pt x="21389" y="9000"/>
                  </a:moveTo>
                  <a:lnTo>
                    <a:pt x="21600" y="9000"/>
                  </a:lnTo>
                </a:path>
                <a:path w="21600" h="21600">
                  <a:moveTo>
                    <a:pt x="21389" y="5400"/>
                  </a:moveTo>
                  <a:lnTo>
                    <a:pt x="21600" y="5400"/>
                  </a:lnTo>
                </a:path>
              </a:pathLst>
            </a:custGeom>
            <a:noFill/>
            <a:ln w="9525" cap="flat" cmpd="sng">
              <a:solidFill>
                <a:srgbClr val="585858"/>
              </a:solidFill>
              <a:prstDash val="solid"/>
              <a:round/>
            </a:ln>
          </p:spPr>
        </p:sp>
        <p:sp>
          <p:nvSpPr>
            <p:cNvPr id="163" name="曲线"/>
            <p:cNvSpPr>
              <a:spLocks/>
            </p:cNvSpPr>
            <p:nvPr/>
          </p:nvSpPr>
          <p:spPr>
            <a:xfrm>
              <a:off x="1395475" y="4548251"/>
              <a:ext cx="7077075" cy="84772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21600" y="0"/>
                  </a:moveTo>
                  <a:lnTo>
                    <a:pt x="21600" y="4125"/>
                  </a:lnTo>
                </a:path>
                <a:path w="21600" h="21600">
                  <a:moveTo>
                    <a:pt x="0" y="4125"/>
                  </a:moveTo>
                  <a:lnTo>
                    <a:pt x="21600" y="4125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0" y="8494"/>
                  </a:moveTo>
                  <a:lnTo>
                    <a:pt x="21600" y="8494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0" y="12862"/>
                  </a:moveTo>
                  <a:lnTo>
                    <a:pt x="21600" y="12862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0" y="17231"/>
                  </a:moveTo>
                  <a:lnTo>
                    <a:pt x="21600" y="17231"/>
                  </a:lnTo>
                </a:path>
                <a:path w="21600" h="21600">
                  <a:moveTo>
                    <a:pt x="0" y="21600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</a:pathLst>
            </a:custGeom>
            <a:noFill/>
            <a:ln w="9525" cap="flat" cmpd="sng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64" name="曲线"/>
            <p:cNvSpPr>
              <a:spLocks/>
            </p:cNvSpPr>
            <p:nvPr/>
          </p:nvSpPr>
          <p:spPr>
            <a:xfrm>
              <a:off x="2333625" y="3848100"/>
              <a:ext cx="5819775" cy="952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 cap="flat" cmpd="sng">
              <a:solidFill>
                <a:srgbClr val="C0504D"/>
              </a:solidFill>
              <a:prstDash val="solid"/>
              <a:round/>
            </a:ln>
          </p:spPr>
        </p:sp>
      </p:grpSp>
      <p:sp>
        <p:nvSpPr>
          <p:cNvPr id="166" name="曲线"/>
          <p:cNvSpPr>
            <a:spLocks/>
          </p:cNvSpPr>
          <p:nvPr/>
        </p:nvSpPr>
        <p:spPr>
          <a:xfrm>
            <a:off x="2014601" y="2786125"/>
            <a:ext cx="6457950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ap="flat" cmpd="sng">
            <a:solidFill>
              <a:srgbClr val="D9D9D9"/>
            </a:solidFill>
            <a:prstDash val="solid"/>
            <a:round/>
          </a:ln>
        </p:spPr>
      </p:sp>
      <p:sp>
        <p:nvSpPr>
          <p:cNvPr id="167" name="曲线"/>
          <p:cNvSpPr>
            <a:spLocks/>
          </p:cNvSpPr>
          <p:nvPr/>
        </p:nvSpPr>
        <p:spPr>
          <a:xfrm>
            <a:off x="1428750" y="4762500"/>
            <a:ext cx="57150" cy="571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ap="flat" cmpd="sng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>
            <a:off x="1428750" y="4933950"/>
            <a:ext cx="57150" cy="571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ap="flat" cmpd="sng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>
            <a:off x="1428750" y="5105400"/>
            <a:ext cx="57150" cy="571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ap="flat" cmpd="sng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>
            <a:off x="1428750" y="5276850"/>
            <a:ext cx="57150" cy="571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ap="flat" cmpd="sng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>
            <a:off x="2303145" y="2848672"/>
            <a:ext cx="158750" cy="1631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charset="0"/>
                <a:ea typeface="Droid Sans"/>
                <a:cs typeface="Arial MT" charset="0"/>
              </a:rPr>
              <a:t>85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>
            <a:off x="2950209" y="3201922"/>
            <a:ext cx="158750" cy="1625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charset="0"/>
                <a:ea typeface="Droid Sans"/>
                <a:cs typeface="Arial MT" charset="0"/>
              </a:rPr>
              <a:t>65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>
            <a:off x="3597274" y="2972117"/>
            <a:ext cx="158750" cy="1631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charset="0"/>
                <a:ea typeface="Droid Sans"/>
                <a:cs typeface="Arial MT" charset="0"/>
              </a:rPr>
              <a:t>78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>
            <a:off x="4891150" y="2990215"/>
            <a:ext cx="158750" cy="1625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charset="0"/>
                <a:ea typeface="Droid Sans"/>
                <a:cs typeface="Arial MT" charset="0"/>
              </a:rPr>
              <a:t>77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>
            <a:off x="5538215" y="3130867"/>
            <a:ext cx="158750" cy="1631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charset="0"/>
                <a:ea typeface="Droid Sans"/>
                <a:cs typeface="Arial MT" charset="0"/>
              </a:rPr>
              <a:t>69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>
            <a:off x="6185153" y="3025076"/>
            <a:ext cx="158750" cy="1631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charset="0"/>
                <a:ea typeface="Droid Sans"/>
                <a:cs typeface="Arial MT" charset="0"/>
              </a:rPr>
              <a:t>75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>
            <a:off x="6832345" y="2901632"/>
            <a:ext cx="158750" cy="1631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charset="0"/>
                <a:ea typeface="Droid Sans"/>
                <a:cs typeface="Arial MT" charset="0"/>
              </a:rPr>
              <a:t>82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>
            <a:off x="7479030" y="3095561"/>
            <a:ext cx="159384" cy="1631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charset="0"/>
                <a:ea typeface="Droid Sans"/>
                <a:cs typeface="Arial MT" charset="0"/>
              </a:rPr>
              <a:t>71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>
            <a:off x="8126094" y="2866453"/>
            <a:ext cx="158750" cy="1631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charset="0"/>
                <a:ea typeface="Droid Sans"/>
                <a:cs typeface="Arial MT" charset="0"/>
              </a:rPr>
              <a:t>84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graphicFrame>
        <p:nvGraphicFramePr>
          <p:cNvPr id="180" name="Table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6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3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03"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5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0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BPC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CCDR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EW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25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MSC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79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NEL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71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PL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PYZ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54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SVG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TNS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WBL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10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18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17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29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25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low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47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39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33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43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45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10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medium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85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4592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65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4592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78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4592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78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92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4592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77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4592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69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4592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75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4592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82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4592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71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4592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84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4592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47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0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very</a:t>
                      </a:r>
                      <a:r>
                        <a:rPr lang="en-US" altLang="zh-CN" sz="900" b="0" i="0" u="none" strike="noStrike" kern="0" cap="none" spc="-1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 </a:t>
                      </a: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14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12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charset="0"/>
                          <a:ea typeface="宋体" charset="0"/>
                          <a:cs typeface="Arial MT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charset="0"/>
                        <a:ea typeface="宋体" charset="0"/>
                        <a:cs typeface="Arial MT" charset="0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1" name="曲线"/>
          <p:cNvSpPr>
            <a:spLocks/>
          </p:cNvSpPr>
          <p:nvPr/>
        </p:nvSpPr>
        <p:spPr>
          <a:xfrm>
            <a:off x="2333625" y="3171825"/>
            <a:ext cx="5819775" cy="95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ap="flat" cmpd="sng">
            <a:solidFill>
              <a:srgbClr val="9BBA58"/>
            </a:solidFill>
            <a:prstDash val="solid"/>
            <a:round/>
          </a:ln>
        </p:spPr>
      </p:sp>
      <p:sp>
        <p:nvSpPr>
          <p:cNvPr id="182" name="矩形"/>
          <p:cNvSpPr>
            <a:spLocks/>
          </p:cNvSpPr>
          <p:nvPr/>
        </p:nvSpPr>
        <p:spPr>
          <a:xfrm>
            <a:off x="1773554" y="3015251"/>
            <a:ext cx="159384" cy="14376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80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70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60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50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  <a:p>
            <a:pPr marL="12700" indent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40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30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20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10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>
            <a:off x="1710054" y="2662444"/>
            <a:ext cx="222885" cy="37909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100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  <a:p>
            <a:pPr marL="762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90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>
            <a:off x="3434333" y="2371329"/>
            <a:ext cx="2581275" cy="5175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9969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Employee</a:t>
            </a:r>
            <a:r>
              <a:rPr lang="en-US" altLang="zh-CN" sz="1400" b="0" i="0" u="none" strike="noStrike" kern="0" cap="none" spc="-5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Performance</a:t>
            </a:r>
            <a:r>
              <a:rPr lang="en-US" altLang="zh-CN" sz="1400" b="0" i="0" u="none" strike="noStrike" kern="0" cap="none" spc="-13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Analysis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  <a:p>
            <a:pPr marL="822325" indent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charset="0"/>
                <a:ea typeface="Droid Sans"/>
                <a:cs typeface="Arial MT" charset="0"/>
              </a:rPr>
              <a:t>92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85" name="曲线"/>
          <p:cNvSpPr>
            <a:spLocks/>
          </p:cNvSpPr>
          <p:nvPr/>
        </p:nvSpPr>
        <p:spPr>
          <a:xfrm>
            <a:off x="2038350" y="5534025"/>
            <a:ext cx="323850" cy="571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ap="flat" cmpd="sng">
            <a:noFill/>
            <a:prstDash val="solid"/>
            <a:miter/>
          </a:ln>
        </p:spPr>
      </p:sp>
      <p:sp>
        <p:nvSpPr>
          <p:cNvPr id="186" name="矩形"/>
          <p:cNvSpPr>
            <a:spLocks/>
          </p:cNvSpPr>
          <p:nvPr/>
        </p:nvSpPr>
        <p:spPr>
          <a:xfrm>
            <a:off x="2383408" y="5476557"/>
            <a:ext cx="241299" cy="1625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87" name="曲线"/>
          <p:cNvSpPr>
            <a:spLocks/>
          </p:cNvSpPr>
          <p:nvPr/>
        </p:nvSpPr>
        <p:spPr>
          <a:xfrm>
            <a:off x="2800349" y="5534025"/>
            <a:ext cx="323850" cy="571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ap="flat" cmpd="sng">
            <a:noFill/>
            <a:prstDash val="solid"/>
            <a:miter/>
          </a:ln>
        </p:spPr>
      </p:sp>
      <p:sp>
        <p:nvSpPr>
          <p:cNvPr id="188" name="矩形"/>
          <p:cNvSpPr>
            <a:spLocks/>
          </p:cNvSpPr>
          <p:nvPr/>
        </p:nvSpPr>
        <p:spPr>
          <a:xfrm>
            <a:off x="3145535" y="5476557"/>
            <a:ext cx="194309" cy="1625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low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89" name="曲线"/>
          <p:cNvSpPr>
            <a:spLocks/>
          </p:cNvSpPr>
          <p:nvPr/>
        </p:nvSpPr>
        <p:spPr>
          <a:xfrm>
            <a:off x="3514725" y="5534025"/>
            <a:ext cx="323850" cy="571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ap="flat" cmpd="sng">
            <a:noFill/>
            <a:prstDash val="solid"/>
            <a:miter/>
          </a:ln>
        </p:spPr>
      </p:sp>
      <p:sp>
        <p:nvSpPr>
          <p:cNvPr id="190" name="矩形"/>
          <p:cNvSpPr>
            <a:spLocks/>
          </p:cNvSpPr>
          <p:nvPr/>
        </p:nvSpPr>
        <p:spPr>
          <a:xfrm>
            <a:off x="3862959" y="5476557"/>
            <a:ext cx="434974" cy="1625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medium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91" name="曲线"/>
          <p:cNvSpPr>
            <a:spLocks/>
          </p:cNvSpPr>
          <p:nvPr/>
        </p:nvSpPr>
        <p:spPr>
          <a:xfrm>
            <a:off x="4467225" y="5534025"/>
            <a:ext cx="323850" cy="571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ap="flat" cmpd="sng">
            <a:noFill/>
            <a:prstDash val="solid"/>
            <a:miter/>
          </a:ln>
        </p:spPr>
      </p:sp>
      <p:sp>
        <p:nvSpPr>
          <p:cNvPr id="192" name="矩形"/>
          <p:cNvSpPr>
            <a:spLocks/>
          </p:cNvSpPr>
          <p:nvPr/>
        </p:nvSpPr>
        <p:spPr>
          <a:xfrm>
            <a:off x="4815459" y="5476557"/>
            <a:ext cx="490219" cy="1625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very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 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93" name="曲线"/>
          <p:cNvSpPr>
            <a:spLocks/>
          </p:cNvSpPr>
          <p:nvPr/>
        </p:nvSpPr>
        <p:spPr>
          <a:xfrm>
            <a:off x="5476875" y="5562600"/>
            <a:ext cx="323849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ap="flat" cmpd="sng">
            <a:solidFill>
              <a:srgbClr val="C0504D"/>
            </a:solidFill>
            <a:prstDash val="solid"/>
            <a:round/>
          </a:ln>
        </p:spPr>
      </p:sp>
      <p:sp>
        <p:nvSpPr>
          <p:cNvPr id="194" name="矩形"/>
          <p:cNvSpPr>
            <a:spLocks/>
          </p:cNvSpPr>
          <p:nvPr/>
        </p:nvSpPr>
        <p:spPr>
          <a:xfrm>
            <a:off x="5825490" y="5476557"/>
            <a:ext cx="624840" cy="1625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(low)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95" name="曲线"/>
          <p:cNvSpPr>
            <a:spLocks/>
          </p:cNvSpPr>
          <p:nvPr/>
        </p:nvSpPr>
        <p:spPr>
          <a:xfrm>
            <a:off x="6619874" y="5562600"/>
            <a:ext cx="323849" cy="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ap="flat" cmpd="sng">
            <a:solidFill>
              <a:srgbClr val="9BBA58"/>
            </a:solidFill>
            <a:prstDash val="solid"/>
            <a:round/>
          </a:ln>
        </p:spPr>
      </p:sp>
      <p:sp>
        <p:nvSpPr>
          <p:cNvPr id="196" name="矩形"/>
          <p:cNvSpPr>
            <a:spLocks/>
          </p:cNvSpPr>
          <p:nvPr/>
        </p:nvSpPr>
        <p:spPr>
          <a:xfrm>
            <a:off x="6968743" y="5476557"/>
            <a:ext cx="853440" cy="1625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(medium)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97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12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charset="0"/>
              <a:ea typeface="Droid Sans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28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文本框"/>
          <p:cNvSpPr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aphicFrame>
        <p:nvGraphicFramePr>
          <p:cNvPr id="199" name="Table"/>
          <p:cNvGraphicFramePr>
            <a:graphicFrameLocks noGrp="1"/>
          </p:cNvGraphicFramePr>
          <p:nvPr>
            <p:ph type="tbl"/>
          </p:nvPr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204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43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GenderCode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(All)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08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Count</a:t>
                      </a:r>
                      <a:r>
                        <a:rPr lang="en-US" altLang="zh-CN" sz="1100" b="1" i="0" u="none" strike="noStrike" kern="0" cap="none" spc="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 </a:t>
                      </a: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of</a:t>
                      </a:r>
                      <a:r>
                        <a:rPr lang="en-US" altLang="zh-CN" sz="1100" b="1" i="0" u="none" strike="noStrike" kern="0" cap="none" spc="-3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 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FirstName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Performance</a:t>
                      </a:r>
                      <a:r>
                        <a:rPr lang="en-US" altLang="zh-CN" sz="1100" b="1" i="0" u="none" strike="noStrike" kern="0" cap="none" spc="-6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level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635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5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  <a:p>
                      <a:pPr marL="952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BusinessUnit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79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  <a:p>
                      <a:pPr marL="6540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79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  <a:p>
                      <a:pPr marL="1143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low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79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indent="0" algn="l">
                        <a:lnSpc>
                          <a:spcPts val="128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mediu </a:t>
                      </a:r>
                      <a:r>
                        <a:rPr lang="en-US" altLang="zh-CN" sz="1100" b="1" i="0" u="none" strike="noStrike" kern="0" cap="none" spc="-5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m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3048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very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79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charset="0"/>
                        <a:ea typeface="宋体" charset="0"/>
                        <a:cs typeface="Times New Roman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79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4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BPC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85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76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CCDR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47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65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8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EW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0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MSC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22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22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39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22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92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22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5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22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22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39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NEL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85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85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85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77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85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85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857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PL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29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69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PYZ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95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95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95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75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95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95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95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SVG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82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167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TNS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95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95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95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71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95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95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95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4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WBL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25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84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156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107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220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107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398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107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778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107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137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107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charset="0"/>
                          <a:ea typeface="宋体" charset="0"/>
                          <a:cs typeface="Calibri" charset="0"/>
                        </a:rPr>
                        <a:t>1533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1079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220" name="组合"/>
          <p:cNvGrpSpPr>
            <a:grpSpLocks/>
          </p:cNvGrpSpPr>
          <p:nvPr/>
        </p:nvGrpSpPr>
        <p:grpSpPr>
          <a:xfrm>
            <a:off x="7279561" y="2971163"/>
            <a:ext cx="1872058" cy="1871980"/>
            <a:chOff x="7279561" y="2971163"/>
            <a:chExt cx="1872058" cy="1871980"/>
          </a:xfrm>
        </p:grpSpPr>
        <p:sp>
          <p:nvSpPr>
            <p:cNvPr id="200" name="曲线"/>
            <p:cNvSpPr>
              <a:spLocks/>
            </p:cNvSpPr>
            <p:nvPr/>
          </p:nvSpPr>
          <p:spPr>
            <a:xfrm>
              <a:off x="8215630" y="2971163"/>
              <a:ext cx="413384" cy="9359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580" y="2215"/>
                  </a:lnTo>
                  <a:lnTo>
                    <a:pt x="19031" y="1702"/>
                  </a:lnTo>
                  <a:lnTo>
                    <a:pt x="16426" y="1254"/>
                  </a:lnTo>
                  <a:lnTo>
                    <a:pt x="13772" y="874"/>
                  </a:lnTo>
                  <a:lnTo>
                    <a:pt x="11076" y="561"/>
                  </a:lnTo>
                  <a:lnTo>
                    <a:pt x="8343" y="316"/>
                  </a:lnTo>
                  <a:lnTo>
                    <a:pt x="5582" y="141"/>
                  </a:lnTo>
                  <a:lnTo>
                    <a:pt x="27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01" name="曲线"/>
            <p:cNvSpPr>
              <a:spLocks/>
            </p:cNvSpPr>
            <p:nvPr/>
          </p:nvSpPr>
          <p:spPr>
            <a:xfrm>
              <a:off x="8215630" y="2971163"/>
              <a:ext cx="413384" cy="9359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799" y="35"/>
                  </a:lnTo>
                  <a:lnTo>
                    <a:pt x="5582" y="141"/>
                  </a:lnTo>
                  <a:lnTo>
                    <a:pt x="8343" y="316"/>
                  </a:lnTo>
                  <a:lnTo>
                    <a:pt x="11076" y="561"/>
                  </a:lnTo>
                  <a:lnTo>
                    <a:pt x="13772" y="874"/>
                  </a:lnTo>
                  <a:lnTo>
                    <a:pt x="16426" y="1254"/>
                  </a:lnTo>
                  <a:lnTo>
                    <a:pt x="19031" y="1702"/>
                  </a:lnTo>
                  <a:lnTo>
                    <a:pt x="21580" y="2215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2" name="曲线"/>
            <p:cNvSpPr>
              <a:spLocks/>
            </p:cNvSpPr>
            <p:nvPr/>
          </p:nvSpPr>
          <p:spPr>
            <a:xfrm>
              <a:off x="8215630" y="3067176"/>
              <a:ext cx="772795" cy="84010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0" y="21596"/>
                  </a:lnTo>
                  <a:lnTo>
                    <a:pt x="21596" y="8013"/>
                  </a:lnTo>
                  <a:lnTo>
                    <a:pt x="20805" y="7006"/>
                  </a:lnTo>
                  <a:lnTo>
                    <a:pt x="19961" y="6041"/>
                  </a:lnTo>
                  <a:lnTo>
                    <a:pt x="19066" y="5118"/>
                  </a:lnTo>
                  <a:lnTo>
                    <a:pt x="18122" y="4240"/>
                  </a:lnTo>
                  <a:lnTo>
                    <a:pt x="17131" y="3408"/>
                  </a:lnTo>
                  <a:lnTo>
                    <a:pt x="16095" y="2624"/>
                  </a:lnTo>
                  <a:lnTo>
                    <a:pt x="15017" y="1890"/>
                  </a:lnTo>
                  <a:lnTo>
                    <a:pt x="13897" y="1207"/>
                  </a:lnTo>
                  <a:lnTo>
                    <a:pt x="12738" y="576"/>
                  </a:lnTo>
                  <a:lnTo>
                    <a:pt x="11543" y="0"/>
                  </a:lnTo>
                  <a:close/>
                </a:path>
              </a:pathLst>
            </a:custGeom>
            <a:solidFill>
              <a:srgbClr val="C0504D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03" name="曲线"/>
            <p:cNvSpPr>
              <a:spLocks/>
            </p:cNvSpPr>
            <p:nvPr/>
          </p:nvSpPr>
          <p:spPr>
            <a:xfrm>
              <a:off x="8215630" y="3067176"/>
              <a:ext cx="772795" cy="84010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12738" y="576"/>
                  </a:lnTo>
                  <a:lnTo>
                    <a:pt x="13897" y="1207"/>
                  </a:lnTo>
                  <a:lnTo>
                    <a:pt x="15017" y="1890"/>
                  </a:lnTo>
                  <a:lnTo>
                    <a:pt x="16095" y="2624"/>
                  </a:lnTo>
                  <a:lnTo>
                    <a:pt x="17131" y="3408"/>
                  </a:lnTo>
                  <a:lnTo>
                    <a:pt x="18122" y="4240"/>
                  </a:lnTo>
                  <a:lnTo>
                    <a:pt x="19066" y="5118"/>
                  </a:lnTo>
                  <a:lnTo>
                    <a:pt x="19961" y="6041"/>
                  </a:lnTo>
                  <a:lnTo>
                    <a:pt x="20805" y="7006"/>
                  </a:lnTo>
                  <a:lnTo>
                    <a:pt x="21596" y="8013"/>
                  </a:lnTo>
                  <a:lnTo>
                    <a:pt x="0" y="21596"/>
                  </a:lnTo>
                  <a:lnTo>
                    <a:pt x="11543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4" name="曲线"/>
            <p:cNvSpPr>
              <a:spLocks/>
            </p:cNvSpPr>
            <p:nvPr/>
          </p:nvSpPr>
          <p:spPr>
            <a:xfrm>
              <a:off x="8215630" y="3378834"/>
              <a:ext cx="935989" cy="52831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567" y="19503"/>
                  </a:lnTo>
                  <a:lnTo>
                    <a:pt x="21470" y="17420"/>
                  </a:lnTo>
                  <a:lnTo>
                    <a:pt x="21310" y="15354"/>
                  </a:lnTo>
                  <a:lnTo>
                    <a:pt x="21087" y="13311"/>
                  </a:lnTo>
                  <a:lnTo>
                    <a:pt x="20802" y="11294"/>
                  </a:lnTo>
                  <a:lnTo>
                    <a:pt x="20455" y="9308"/>
                  </a:lnTo>
                  <a:lnTo>
                    <a:pt x="20048" y="7358"/>
                  </a:lnTo>
                  <a:lnTo>
                    <a:pt x="19581" y="5447"/>
                  </a:lnTo>
                  <a:lnTo>
                    <a:pt x="19056" y="3581"/>
                  </a:lnTo>
                  <a:lnTo>
                    <a:pt x="18472" y="1764"/>
                  </a:lnTo>
                  <a:lnTo>
                    <a:pt x="17830" y="0"/>
                  </a:lnTo>
                  <a:close/>
                </a:path>
              </a:pathLst>
            </a:custGeom>
            <a:solidFill>
              <a:srgbClr val="9BBA58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05" name="曲线"/>
            <p:cNvSpPr>
              <a:spLocks/>
            </p:cNvSpPr>
            <p:nvPr/>
          </p:nvSpPr>
          <p:spPr>
            <a:xfrm>
              <a:off x="8215630" y="3378834"/>
              <a:ext cx="935989" cy="52831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18472" y="1764"/>
                  </a:lnTo>
                  <a:lnTo>
                    <a:pt x="19056" y="3581"/>
                  </a:lnTo>
                  <a:lnTo>
                    <a:pt x="19581" y="5447"/>
                  </a:lnTo>
                  <a:lnTo>
                    <a:pt x="20048" y="7358"/>
                  </a:lnTo>
                  <a:lnTo>
                    <a:pt x="20455" y="9308"/>
                  </a:lnTo>
                  <a:lnTo>
                    <a:pt x="20802" y="11294"/>
                  </a:lnTo>
                  <a:lnTo>
                    <a:pt x="21087" y="13311"/>
                  </a:lnTo>
                  <a:lnTo>
                    <a:pt x="21310" y="15354"/>
                  </a:lnTo>
                  <a:lnTo>
                    <a:pt x="21470" y="17420"/>
                  </a:lnTo>
                  <a:lnTo>
                    <a:pt x="21567" y="19503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830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6" name="曲线"/>
            <p:cNvSpPr>
              <a:spLocks/>
            </p:cNvSpPr>
            <p:nvPr/>
          </p:nvSpPr>
          <p:spPr>
            <a:xfrm>
              <a:off x="8215630" y="3907154"/>
              <a:ext cx="935989" cy="43688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02" y="21600"/>
                  </a:lnTo>
                  <a:lnTo>
                    <a:pt x="19620" y="19354"/>
                  </a:lnTo>
                  <a:lnTo>
                    <a:pt x="20079" y="17057"/>
                  </a:lnTo>
                  <a:lnTo>
                    <a:pt x="20479" y="14714"/>
                  </a:lnTo>
                  <a:lnTo>
                    <a:pt x="20819" y="12332"/>
                  </a:lnTo>
                  <a:lnTo>
                    <a:pt x="21099" y="9914"/>
                  </a:lnTo>
                  <a:lnTo>
                    <a:pt x="21317" y="7466"/>
                  </a:lnTo>
                  <a:lnTo>
                    <a:pt x="21473" y="4995"/>
                  </a:lnTo>
                  <a:lnTo>
                    <a:pt x="21568" y="250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063A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07" name="曲线"/>
            <p:cNvSpPr>
              <a:spLocks/>
            </p:cNvSpPr>
            <p:nvPr/>
          </p:nvSpPr>
          <p:spPr>
            <a:xfrm>
              <a:off x="8215630" y="3907154"/>
              <a:ext cx="935989" cy="43688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1568" y="2504"/>
                  </a:lnTo>
                  <a:lnTo>
                    <a:pt x="21473" y="4995"/>
                  </a:lnTo>
                  <a:lnTo>
                    <a:pt x="21317" y="7466"/>
                  </a:lnTo>
                  <a:lnTo>
                    <a:pt x="21099" y="9914"/>
                  </a:lnTo>
                  <a:lnTo>
                    <a:pt x="20819" y="12332"/>
                  </a:lnTo>
                  <a:lnTo>
                    <a:pt x="20479" y="14714"/>
                  </a:lnTo>
                  <a:lnTo>
                    <a:pt x="20079" y="17057"/>
                  </a:lnTo>
                  <a:lnTo>
                    <a:pt x="19620" y="19354"/>
                  </a:lnTo>
                  <a:lnTo>
                    <a:pt x="19102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8" name="曲线"/>
            <p:cNvSpPr>
              <a:spLocks/>
            </p:cNvSpPr>
            <p:nvPr/>
          </p:nvSpPr>
          <p:spPr>
            <a:xfrm>
              <a:off x="8215630" y="3907154"/>
              <a:ext cx="828039" cy="82804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11392" y="21596"/>
                  </a:lnTo>
                  <a:lnTo>
                    <a:pt x="12559" y="20939"/>
                  </a:lnTo>
                  <a:lnTo>
                    <a:pt x="13684" y="20222"/>
                  </a:lnTo>
                  <a:lnTo>
                    <a:pt x="14765" y="19446"/>
                  </a:lnTo>
                  <a:lnTo>
                    <a:pt x="15801" y="18615"/>
                  </a:lnTo>
                  <a:lnTo>
                    <a:pt x="16789" y="17729"/>
                  </a:lnTo>
                  <a:lnTo>
                    <a:pt x="17727" y="16791"/>
                  </a:lnTo>
                  <a:lnTo>
                    <a:pt x="18613" y="15803"/>
                  </a:lnTo>
                  <a:lnTo>
                    <a:pt x="19444" y="14768"/>
                  </a:lnTo>
                  <a:lnTo>
                    <a:pt x="20220" y="13687"/>
                  </a:lnTo>
                  <a:lnTo>
                    <a:pt x="20937" y="12562"/>
                  </a:lnTo>
                  <a:lnTo>
                    <a:pt x="21593" y="11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09" name="曲线"/>
            <p:cNvSpPr>
              <a:spLocks/>
            </p:cNvSpPr>
            <p:nvPr/>
          </p:nvSpPr>
          <p:spPr>
            <a:xfrm>
              <a:off x="8215630" y="3907154"/>
              <a:ext cx="828039" cy="82804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3" y="11396"/>
                  </a:moveTo>
                  <a:lnTo>
                    <a:pt x="20937" y="12562"/>
                  </a:lnTo>
                  <a:lnTo>
                    <a:pt x="20220" y="13687"/>
                  </a:lnTo>
                  <a:lnTo>
                    <a:pt x="19444" y="14768"/>
                  </a:lnTo>
                  <a:lnTo>
                    <a:pt x="18613" y="15803"/>
                  </a:lnTo>
                  <a:lnTo>
                    <a:pt x="17727" y="16791"/>
                  </a:lnTo>
                  <a:lnTo>
                    <a:pt x="16789" y="17729"/>
                  </a:lnTo>
                  <a:lnTo>
                    <a:pt x="15801" y="18615"/>
                  </a:lnTo>
                  <a:lnTo>
                    <a:pt x="14765" y="19446"/>
                  </a:lnTo>
                  <a:lnTo>
                    <a:pt x="13684" y="20222"/>
                  </a:lnTo>
                  <a:lnTo>
                    <a:pt x="12559" y="20939"/>
                  </a:lnTo>
                  <a:lnTo>
                    <a:pt x="11392" y="21596"/>
                  </a:lnTo>
                  <a:lnTo>
                    <a:pt x="0" y="0"/>
                  </a:lnTo>
                  <a:lnTo>
                    <a:pt x="21593" y="11396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0" name="曲线"/>
            <p:cNvSpPr>
              <a:spLocks/>
            </p:cNvSpPr>
            <p:nvPr/>
          </p:nvSpPr>
          <p:spPr>
            <a:xfrm>
              <a:off x="7901051" y="3907154"/>
              <a:ext cx="751840" cy="9359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9037" y="0"/>
                  </a:moveTo>
                  <a:lnTo>
                    <a:pt x="0" y="20345"/>
                  </a:lnTo>
                  <a:lnTo>
                    <a:pt x="1338" y="20697"/>
                  </a:lnTo>
                  <a:lnTo>
                    <a:pt x="2690" y="20992"/>
                  </a:lnTo>
                  <a:lnTo>
                    <a:pt x="4054" y="21228"/>
                  </a:lnTo>
                  <a:lnTo>
                    <a:pt x="5428" y="21407"/>
                  </a:lnTo>
                  <a:lnTo>
                    <a:pt x="6807" y="21528"/>
                  </a:lnTo>
                  <a:lnTo>
                    <a:pt x="8190" y="21592"/>
                  </a:lnTo>
                  <a:lnTo>
                    <a:pt x="9573" y="21598"/>
                  </a:lnTo>
                  <a:lnTo>
                    <a:pt x="10954" y="21547"/>
                  </a:lnTo>
                  <a:lnTo>
                    <a:pt x="12329" y="21440"/>
                  </a:lnTo>
                  <a:lnTo>
                    <a:pt x="13698" y="21276"/>
                  </a:lnTo>
                  <a:lnTo>
                    <a:pt x="15055" y="21055"/>
                  </a:lnTo>
                  <a:lnTo>
                    <a:pt x="16399" y="20777"/>
                  </a:lnTo>
                  <a:lnTo>
                    <a:pt x="17727" y="20443"/>
                  </a:lnTo>
                  <a:lnTo>
                    <a:pt x="19035" y="20053"/>
                  </a:lnTo>
                  <a:lnTo>
                    <a:pt x="20322" y="19607"/>
                  </a:lnTo>
                  <a:lnTo>
                    <a:pt x="21585" y="19105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rgbClr val="F79546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11" name="曲线"/>
            <p:cNvSpPr>
              <a:spLocks/>
            </p:cNvSpPr>
            <p:nvPr/>
          </p:nvSpPr>
          <p:spPr>
            <a:xfrm>
              <a:off x="7901051" y="3907154"/>
              <a:ext cx="751840" cy="9359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85" y="19105"/>
                  </a:moveTo>
                  <a:lnTo>
                    <a:pt x="20322" y="19607"/>
                  </a:lnTo>
                  <a:lnTo>
                    <a:pt x="19035" y="20053"/>
                  </a:lnTo>
                  <a:lnTo>
                    <a:pt x="17727" y="20443"/>
                  </a:lnTo>
                  <a:lnTo>
                    <a:pt x="16399" y="20777"/>
                  </a:lnTo>
                  <a:lnTo>
                    <a:pt x="15055" y="21055"/>
                  </a:lnTo>
                  <a:lnTo>
                    <a:pt x="13698" y="21276"/>
                  </a:lnTo>
                  <a:lnTo>
                    <a:pt x="12329" y="21440"/>
                  </a:lnTo>
                  <a:lnTo>
                    <a:pt x="10954" y="21547"/>
                  </a:lnTo>
                  <a:lnTo>
                    <a:pt x="9573" y="21598"/>
                  </a:lnTo>
                  <a:lnTo>
                    <a:pt x="8190" y="21592"/>
                  </a:lnTo>
                  <a:lnTo>
                    <a:pt x="6807" y="21528"/>
                  </a:lnTo>
                  <a:lnTo>
                    <a:pt x="5428" y="21407"/>
                  </a:lnTo>
                  <a:lnTo>
                    <a:pt x="4054" y="21228"/>
                  </a:lnTo>
                  <a:lnTo>
                    <a:pt x="2690" y="20992"/>
                  </a:lnTo>
                  <a:lnTo>
                    <a:pt x="1338" y="20697"/>
                  </a:lnTo>
                  <a:lnTo>
                    <a:pt x="0" y="20345"/>
                  </a:lnTo>
                  <a:lnTo>
                    <a:pt x="9037" y="0"/>
                  </a:lnTo>
                  <a:lnTo>
                    <a:pt x="21585" y="19105"/>
                  </a:lnTo>
                  <a:close/>
                </a:path>
              </a:pathLst>
            </a:custGeom>
            <a:noFill/>
            <a:ln w="19049" cap="flat" cmpd="sng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2" name="曲线"/>
            <p:cNvSpPr>
              <a:spLocks/>
            </p:cNvSpPr>
            <p:nvPr/>
          </p:nvSpPr>
          <p:spPr>
            <a:xfrm>
              <a:off x="7387716" y="3907154"/>
              <a:ext cx="828039" cy="8820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10698"/>
                  </a:lnTo>
                  <a:lnTo>
                    <a:pt x="640" y="11768"/>
                  </a:lnTo>
                  <a:lnTo>
                    <a:pt x="1337" y="12799"/>
                  </a:lnTo>
                  <a:lnTo>
                    <a:pt x="2089" y="13790"/>
                  </a:lnTo>
                  <a:lnTo>
                    <a:pt x="2894" y="14740"/>
                  </a:lnTo>
                  <a:lnTo>
                    <a:pt x="3750" y="15647"/>
                  </a:lnTo>
                  <a:lnTo>
                    <a:pt x="4654" y="16509"/>
                  </a:lnTo>
                  <a:lnTo>
                    <a:pt x="5605" y="17325"/>
                  </a:lnTo>
                  <a:lnTo>
                    <a:pt x="6601" y="18092"/>
                  </a:lnTo>
                  <a:lnTo>
                    <a:pt x="7638" y="18810"/>
                  </a:lnTo>
                  <a:lnTo>
                    <a:pt x="8716" y="19475"/>
                  </a:lnTo>
                  <a:lnTo>
                    <a:pt x="9833" y="20088"/>
                  </a:lnTo>
                  <a:lnTo>
                    <a:pt x="10985" y="20646"/>
                  </a:lnTo>
                  <a:lnTo>
                    <a:pt x="12172" y="21147"/>
                  </a:lnTo>
                  <a:lnTo>
                    <a:pt x="13390" y="21590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2C4D75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13" name="曲线"/>
            <p:cNvSpPr>
              <a:spLocks/>
            </p:cNvSpPr>
            <p:nvPr/>
          </p:nvSpPr>
          <p:spPr>
            <a:xfrm>
              <a:off x="7387716" y="3907154"/>
              <a:ext cx="828039" cy="88201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3390" y="21590"/>
                  </a:moveTo>
                  <a:lnTo>
                    <a:pt x="12172" y="21147"/>
                  </a:lnTo>
                  <a:lnTo>
                    <a:pt x="10985" y="20646"/>
                  </a:lnTo>
                  <a:lnTo>
                    <a:pt x="9833" y="20088"/>
                  </a:lnTo>
                  <a:lnTo>
                    <a:pt x="8716" y="19475"/>
                  </a:lnTo>
                  <a:lnTo>
                    <a:pt x="7638" y="18810"/>
                  </a:lnTo>
                  <a:lnTo>
                    <a:pt x="6601" y="18092"/>
                  </a:lnTo>
                  <a:lnTo>
                    <a:pt x="5605" y="17325"/>
                  </a:lnTo>
                  <a:lnTo>
                    <a:pt x="4654" y="16509"/>
                  </a:lnTo>
                  <a:lnTo>
                    <a:pt x="3750" y="15647"/>
                  </a:lnTo>
                  <a:lnTo>
                    <a:pt x="2894" y="14740"/>
                  </a:lnTo>
                  <a:lnTo>
                    <a:pt x="2089" y="13790"/>
                  </a:lnTo>
                  <a:lnTo>
                    <a:pt x="1337" y="12799"/>
                  </a:lnTo>
                  <a:lnTo>
                    <a:pt x="640" y="11768"/>
                  </a:lnTo>
                  <a:lnTo>
                    <a:pt x="0" y="10698"/>
                  </a:lnTo>
                  <a:lnTo>
                    <a:pt x="21596" y="0"/>
                  </a:lnTo>
                  <a:lnTo>
                    <a:pt x="13390" y="21590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4" name="曲线"/>
            <p:cNvSpPr>
              <a:spLocks/>
            </p:cNvSpPr>
            <p:nvPr/>
          </p:nvSpPr>
          <p:spPr>
            <a:xfrm>
              <a:off x="7279561" y="3669283"/>
              <a:ext cx="936625" cy="67500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707" y="0"/>
                  </a:moveTo>
                  <a:lnTo>
                    <a:pt x="444" y="1560"/>
                  </a:lnTo>
                  <a:lnTo>
                    <a:pt x="241" y="3132"/>
                  </a:lnTo>
                  <a:lnTo>
                    <a:pt x="100" y="4710"/>
                  </a:lnTo>
                  <a:lnTo>
                    <a:pt x="20" y="6292"/>
                  </a:lnTo>
                  <a:lnTo>
                    <a:pt x="0" y="7875"/>
                  </a:lnTo>
                  <a:lnTo>
                    <a:pt x="40" y="9455"/>
                  </a:lnTo>
                  <a:lnTo>
                    <a:pt x="140" y="11029"/>
                  </a:lnTo>
                  <a:lnTo>
                    <a:pt x="299" y="12593"/>
                  </a:lnTo>
                  <a:lnTo>
                    <a:pt x="518" y="14144"/>
                  </a:lnTo>
                  <a:lnTo>
                    <a:pt x="796" y="15679"/>
                  </a:lnTo>
                  <a:lnTo>
                    <a:pt x="1133" y="17195"/>
                  </a:lnTo>
                  <a:lnTo>
                    <a:pt x="1529" y="18688"/>
                  </a:lnTo>
                  <a:lnTo>
                    <a:pt x="1982" y="20154"/>
                  </a:lnTo>
                  <a:lnTo>
                    <a:pt x="2494" y="21591"/>
                  </a:lnTo>
                  <a:lnTo>
                    <a:pt x="21587" y="7611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772C2A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15" name="曲线"/>
            <p:cNvSpPr>
              <a:spLocks/>
            </p:cNvSpPr>
            <p:nvPr/>
          </p:nvSpPr>
          <p:spPr>
            <a:xfrm>
              <a:off x="7279561" y="3669283"/>
              <a:ext cx="936625" cy="67500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494" y="21591"/>
                  </a:moveTo>
                  <a:lnTo>
                    <a:pt x="1982" y="20154"/>
                  </a:lnTo>
                  <a:lnTo>
                    <a:pt x="1529" y="18688"/>
                  </a:lnTo>
                  <a:lnTo>
                    <a:pt x="1133" y="17195"/>
                  </a:lnTo>
                  <a:lnTo>
                    <a:pt x="796" y="15679"/>
                  </a:lnTo>
                  <a:lnTo>
                    <a:pt x="518" y="14144"/>
                  </a:lnTo>
                  <a:lnTo>
                    <a:pt x="299" y="12593"/>
                  </a:lnTo>
                  <a:lnTo>
                    <a:pt x="140" y="11029"/>
                  </a:lnTo>
                  <a:lnTo>
                    <a:pt x="40" y="9455"/>
                  </a:lnTo>
                  <a:lnTo>
                    <a:pt x="0" y="7875"/>
                  </a:lnTo>
                  <a:lnTo>
                    <a:pt x="20" y="6292"/>
                  </a:lnTo>
                  <a:lnTo>
                    <a:pt x="100" y="4710"/>
                  </a:lnTo>
                  <a:lnTo>
                    <a:pt x="241" y="3132"/>
                  </a:lnTo>
                  <a:lnTo>
                    <a:pt x="444" y="1560"/>
                  </a:lnTo>
                  <a:lnTo>
                    <a:pt x="707" y="0"/>
                  </a:lnTo>
                  <a:lnTo>
                    <a:pt x="21587" y="7611"/>
                  </a:lnTo>
                  <a:lnTo>
                    <a:pt x="2494" y="21591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6" name="曲线"/>
            <p:cNvSpPr>
              <a:spLocks/>
            </p:cNvSpPr>
            <p:nvPr/>
          </p:nvSpPr>
          <p:spPr>
            <a:xfrm>
              <a:off x="7310246" y="3199764"/>
              <a:ext cx="905510" cy="7073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6973" y="0"/>
                  </a:moveTo>
                  <a:lnTo>
                    <a:pt x="6071" y="1057"/>
                  </a:lnTo>
                  <a:lnTo>
                    <a:pt x="5217" y="2173"/>
                  </a:lnTo>
                  <a:lnTo>
                    <a:pt x="4415" y="3344"/>
                  </a:lnTo>
                  <a:lnTo>
                    <a:pt x="3665" y="4567"/>
                  </a:lnTo>
                  <a:lnTo>
                    <a:pt x="2969" y="5840"/>
                  </a:lnTo>
                  <a:lnTo>
                    <a:pt x="2328" y="7158"/>
                  </a:lnTo>
                  <a:lnTo>
                    <a:pt x="1743" y="8519"/>
                  </a:lnTo>
                  <a:lnTo>
                    <a:pt x="1217" y="9921"/>
                  </a:lnTo>
                  <a:lnTo>
                    <a:pt x="750" y="11359"/>
                  </a:lnTo>
                  <a:lnTo>
                    <a:pt x="343" y="12832"/>
                  </a:lnTo>
                  <a:lnTo>
                    <a:pt x="0" y="14336"/>
                  </a:lnTo>
                  <a:lnTo>
                    <a:pt x="21596" y="21600"/>
                  </a:lnTo>
                  <a:lnTo>
                    <a:pt x="6973" y="0"/>
                  </a:lnTo>
                  <a:close/>
                </a:path>
              </a:pathLst>
            </a:custGeom>
            <a:solidFill>
              <a:srgbClr val="5F752F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17" name="曲线"/>
            <p:cNvSpPr>
              <a:spLocks/>
            </p:cNvSpPr>
            <p:nvPr/>
          </p:nvSpPr>
          <p:spPr>
            <a:xfrm>
              <a:off x="7310246" y="3199764"/>
              <a:ext cx="905510" cy="7073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14336"/>
                  </a:moveTo>
                  <a:lnTo>
                    <a:pt x="343" y="12832"/>
                  </a:lnTo>
                  <a:lnTo>
                    <a:pt x="750" y="11359"/>
                  </a:lnTo>
                  <a:lnTo>
                    <a:pt x="1217" y="9921"/>
                  </a:lnTo>
                  <a:lnTo>
                    <a:pt x="1743" y="8519"/>
                  </a:lnTo>
                  <a:lnTo>
                    <a:pt x="2328" y="7158"/>
                  </a:lnTo>
                  <a:lnTo>
                    <a:pt x="2969" y="5840"/>
                  </a:lnTo>
                  <a:lnTo>
                    <a:pt x="3665" y="4567"/>
                  </a:lnTo>
                  <a:lnTo>
                    <a:pt x="4415" y="3344"/>
                  </a:lnTo>
                  <a:lnTo>
                    <a:pt x="5217" y="2173"/>
                  </a:lnTo>
                  <a:lnTo>
                    <a:pt x="6071" y="1057"/>
                  </a:lnTo>
                  <a:lnTo>
                    <a:pt x="6973" y="0"/>
                  </a:lnTo>
                  <a:lnTo>
                    <a:pt x="21596" y="21600"/>
                  </a:lnTo>
                  <a:lnTo>
                    <a:pt x="0" y="14336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8" name="曲线"/>
            <p:cNvSpPr>
              <a:spLocks/>
            </p:cNvSpPr>
            <p:nvPr/>
          </p:nvSpPr>
          <p:spPr>
            <a:xfrm>
              <a:off x="7602601" y="2971163"/>
              <a:ext cx="613410" cy="9359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86" y="0"/>
                  </a:moveTo>
                  <a:lnTo>
                    <a:pt x="19762" y="33"/>
                  </a:lnTo>
                  <a:lnTo>
                    <a:pt x="17950" y="131"/>
                  </a:lnTo>
                  <a:lnTo>
                    <a:pt x="16156" y="294"/>
                  </a:lnTo>
                  <a:lnTo>
                    <a:pt x="14383" y="521"/>
                  </a:lnTo>
                  <a:lnTo>
                    <a:pt x="12635" y="811"/>
                  </a:lnTo>
                  <a:lnTo>
                    <a:pt x="10915" y="1163"/>
                  </a:lnTo>
                  <a:lnTo>
                    <a:pt x="9227" y="1575"/>
                  </a:lnTo>
                  <a:lnTo>
                    <a:pt x="7576" y="2047"/>
                  </a:lnTo>
                  <a:lnTo>
                    <a:pt x="5965" y="2579"/>
                  </a:lnTo>
                  <a:lnTo>
                    <a:pt x="4398" y="3168"/>
                  </a:lnTo>
                  <a:lnTo>
                    <a:pt x="2879" y="3814"/>
                  </a:lnTo>
                  <a:lnTo>
                    <a:pt x="1411" y="4517"/>
                  </a:lnTo>
                  <a:lnTo>
                    <a:pt x="0" y="5275"/>
                  </a:lnTo>
                  <a:lnTo>
                    <a:pt x="21586" y="21600"/>
                  </a:lnTo>
                  <a:lnTo>
                    <a:pt x="21586" y="0"/>
                  </a:lnTo>
                  <a:close/>
                </a:path>
              </a:pathLst>
            </a:custGeom>
            <a:solidFill>
              <a:srgbClr val="4D3A6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19" name="曲线"/>
            <p:cNvSpPr>
              <a:spLocks/>
            </p:cNvSpPr>
            <p:nvPr/>
          </p:nvSpPr>
          <p:spPr>
            <a:xfrm>
              <a:off x="7602601" y="2971163"/>
              <a:ext cx="613410" cy="93598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5275"/>
                  </a:moveTo>
                  <a:lnTo>
                    <a:pt x="1411" y="4517"/>
                  </a:lnTo>
                  <a:lnTo>
                    <a:pt x="2879" y="3814"/>
                  </a:lnTo>
                  <a:lnTo>
                    <a:pt x="4398" y="3168"/>
                  </a:lnTo>
                  <a:lnTo>
                    <a:pt x="5965" y="2579"/>
                  </a:lnTo>
                  <a:lnTo>
                    <a:pt x="7576" y="2047"/>
                  </a:lnTo>
                  <a:lnTo>
                    <a:pt x="9227" y="1575"/>
                  </a:lnTo>
                  <a:lnTo>
                    <a:pt x="10915" y="1163"/>
                  </a:lnTo>
                  <a:lnTo>
                    <a:pt x="12635" y="811"/>
                  </a:lnTo>
                  <a:lnTo>
                    <a:pt x="14383" y="521"/>
                  </a:lnTo>
                  <a:lnTo>
                    <a:pt x="16156" y="294"/>
                  </a:lnTo>
                  <a:lnTo>
                    <a:pt x="17950" y="131"/>
                  </a:lnTo>
                  <a:lnTo>
                    <a:pt x="19762" y="33"/>
                  </a:lnTo>
                  <a:lnTo>
                    <a:pt x="21586" y="0"/>
                  </a:lnTo>
                  <a:lnTo>
                    <a:pt x="21586" y="21600"/>
                  </a:lnTo>
                  <a:lnTo>
                    <a:pt x="0" y="5275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21" name="矩形"/>
          <p:cNvSpPr>
            <a:spLocks/>
          </p:cNvSpPr>
          <p:nvPr/>
        </p:nvSpPr>
        <p:spPr>
          <a:xfrm>
            <a:off x="8041005" y="2585402"/>
            <a:ext cx="364490" cy="24320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high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222" name="曲线"/>
          <p:cNvSpPr>
            <a:spLocks/>
          </p:cNvSpPr>
          <p:nvPr/>
        </p:nvSpPr>
        <p:spPr>
          <a:xfrm>
            <a:off x="6257925" y="5057775"/>
            <a:ext cx="57150" cy="571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ap="flat" cmpd="sng">
            <a:noFill/>
            <a:prstDash val="solid"/>
            <a:miter/>
          </a:ln>
        </p:spPr>
      </p:sp>
      <p:sp>
        <p:nvSpPr>
          <p:cNvPr id="223" name="曲线"/>
          <p:cNvSpPr>
            <a:spLocks/>
          </p:cNvSpPr>
          <p:nvPr/>
        </p:nvSpPr>
        <p:spPr>
          <a:xfrm>
            <a:off x="6667499" y="5057775"/>
            <a:ext cx="57150" cy="571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ap="flat" cmpd="sng">
            <a:noFill/>
            <a:prstDash val="solid"/>
            <a:miter/>
          </a:ln>
        </p:spPr>
      </p:sp>
      <p:sp>
        <p:nvSpPr>
          <p:cNvPr id="224" name="曲线"/>
          <p:cNvSpPr>
            <a:spLocks/>
          </p:cNvSpPr>
          <p:nvPr/>
        </p:nvSpPr>
        <p:spPr>
          <a:xfrm>
            <a:off x="7172325" y="5057775"/>
            <a:ext cx="57150" cy="571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ap="flat" cmpd="sng">
            <a:noFill/>
            <a:prstDash val="solid"/>
            <a:miter/>
          </a:ln>
        </p:spPr>
      </p:sp>
      <p:sp>
        <p:nvSpPr>
          <p:cNvPr id="225" name="曲线"/>
          <p:cNvSpPr>
            <a:spLocks/>
          </p:cNvSpPr>
          <p:nvPr/>
        </p:nvSpPr>
        <p:spPr>
          <a:xfrm>
            <a:off x="7534275" y="5057775"/>
            <a:ext cx="57149" cy="571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ap="flat" cmpd="sng">
            <a:noFill/>
            <a:prstDash val="solid"/>
            <a:miter/>
          </a:ln>
        </p:spPr>
      </p:sp>
      <p:sp>
        <p:nvSpPr>
          <p:cNvPr id="226" name="曲线"/>
          <p:cNvSpPr>
            <a:spLocks/>
          </p:cNvSpPr>
          <p:nvPr/>
        </p:nvSpPr>
        <p:spPr>
          <a:xfrm>
            <a:off x="7962900" y="5057775"/>
            <a:ext cx="57149" cy="571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AACC5"/>
          </a:solidFill>
          <a:ln cap="flat" cmpd="sng">
            <a:noFill/>
            <a:prstDash val="solid"/>
            <a:miter/>
          </a:ln>
        </p:spPr>
      </p:sp>
      <p:sp>
        <p:nvSpPr>
          <p:cNvPr id="227" name="曲线"/>
          <p:cNvSpPr>
            <a:spLocks/>
          </p:cNvSpPr>
          <p:nvPr/>
        </p:nvSpPr>
        <p:spPr>
          <a:xfrm>
            <a:off x="8353425" y="5057775"/>
            <a:ext cx="57149" cy="571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79546"/>
          </a:solidFill>
          <a:ln cap="flat" cmpd="sng">
            <a:noFill/>
            <a:prstDash val="solid"/>
            <a:miter/>
          </a:ln>
        </p:spPr>
      </p:sp>
      <p:sp>
        <p:nvSpPr>
          <p:cNvPr id="228" name="曲线"/>
          <p:cNvSpPr>
            <a:spLocks/>
          </p:cNvSpPr>
          <p:nvPr/>
        </p:nvSpPr>
        <p:spPr>
          <a:xfrm>
            <a:off x="8667750" y="5057775"/>
            <a:ext cx="57149" cy="571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4D75"/>
          </a:solidFill>
          <a:ln cap="flat" cmpd="sng">
            <a:noFill/>
            <a:prstDash val="solid"/>
            <a:miter/>
          </a:ln>
        </p:spPr>
      </p:sp>
      <p:grpSp>
        <p:nvGrpSpPr>
          <p:cNvPr id="231" name="组合"/>
          <p:cNvGrpSpPr>
            <a:grpSpLocks/>
          </p:cNvGrpSpPr>
          <p:nvPr/>
        </p:nvGrpSpPr>
        <p:grpSpPr>
          <a:xfrm>
            <a:off x="9067800" y="5057775"/>
            <a:ext cx="57149" cy="57150"/>
            <a:chOff x="9067800" y="5057775"/>
            <a:chExt cx="57149" cy="57150"/>
          </a:xfrm>
        </p:grpSpPr>
        <p:sp>
          <p:nvSpPr>
            <p:cNvPr id="229" name="曲线"/>
            <p:cNvSpPr>
              <a:spLocks/>
            </p:cNvSpPr>
            <p:nvPr/>
          </p:nvSpPr>
          <p:spPr>
            <a:xfrm>
              <a:off x="9067800" y="5057775"/>
              <a:ext cx="57149" cy="5715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72C2A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30" name="曲线"/>
            <p:cNvSpPr>
              <a:spLocks/>
            </p:cNvSpPr>
            <p:nvPr/>
          </p:nvSpPr>
          <p:spPr>
            <a:xfrm>
              <a:off x="9067800" y="5057775"/>
              <a:ext cx="57149" cy="5715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4" name="组合"/>
          <p:cNvGrpSpPr>
            <a:grpSpLocks/>
          </p:cNvGrpSpPr>
          <p:nvPr/>
        </p:nvGrpSpPr>
        <p:grpSpPr>
          <a:xfrm>
            <a:off x="9486900" y="5057775"/>
            <a:ext cx="57149" cy="57150"/>
            <a:chOff x="9486900" y="5057775"/>
            <a:chExt cx="57149" cy="57150"/>
          </a:xfrm>
        </p:grpSpPr>
        <p:sp>
          <p:nvSpPr>
            <p:cNvPr id="232" name="曲线"/>
            <p:cNvSpPr>
              <a:spLocks/>
            </p:cNvSpPr>
            <p:nvPr/>
          </p:nvSpPr>
          <p:spPr>
            <a:xfrm>
              <a:off x="9486900" y="5057775"/>
              <a:ext cx="57149" cy="5715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752F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33" name="曲线"/>
            <p:cNvSpPr>
              <a:spLocks/>
            </p:cNvSpPr>
            <p:nvPr/>
          </p:nvSpPr>
          <p:spPr>
            <a:xfrm>
              <a:off x="9486900" y="5057775"/>
              <a:ext cx="57149" cy="5715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7" name="组合"/>
          <p:cNvGrpSpPr>
            <a:grpSpLocks/>
          </p:cNvGrpSpPr>
          <p:nvPr/>
        </p:nvGrpSpPr>
        <p:grpSpPr>
          <a:xfrm>
            <a:off x="9886951" y="5057775"/>
            <a:ext cx="57150" cy="57150"/>
            <a:chOff x="9886951" y="5057775"/>
            <a:chExt cx="57150" cy="57150"/>
          </a:xfrm>
        </p:grpSpPr>
        <p:sp>
          <p:nvSpPr>
            <p:cNvPr id="235" name="曲线"/>
            <p:cNvSpPr>
              <a:spLocks/>
            </p:cNvSpPr>
            <p:nvPr/>
          </p:nvSpPr>
          <p:spPr>
            <a:xfrm>
              <a:off x="9886951" y="5057775"/>
              <a:ext cx="57150" cy="5715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D3A6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36" name="曲线"/>
            <p:cNvSpPr>
              <a:spLocks/>
            </p:cNvSpPr>
            <p:nvPr/>
          </p:nvSpPr>
          <p:spPr>
            <a:xfrm>
              <a:off x="9886951" y="5057775"/>
              <a:ext cx="57150" cy="5715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38" name="矩形"/>
          <p:cNvSpPr>
            <a:spLocks/>
          </p:cNvSpPr>
          <p:nvPr/>
        </p:nvSpPr>
        <p:spPr>
          <a:xfrm>
            <a:off x="6329934" y="5001577"/>
            <a:ext cx="3905885" cy="1631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422275" algn="l"/>
                <a:tab pos="928242" algn="l"/>
                <a:tab pos="1287780" algn="l"/>
                <a:tab pos="1716913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BPC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	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CCDR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EW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MSC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NEL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PL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PYZ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SVG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TNS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charset="0"/>
                <a:ea typeface="Droid Sans"/>
                <a:cs typeface="Arial MT" charset="0"/>
              </a:rPr>
              <a:t>WBL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07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文本框"/>
          <p:cNvSpPr>
            <a:spLocks noGrp="1"/>
          </p:cNvSpPr>
          <p:nvPr>
            <p:ph type="title"/>
          </p:nvPr>
        </p:nvSpPr>
        <p:spPr>
          <a:xfrm>
            <a:off x="1247775" y="668336"/>
            <a:ext cx="2774950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imes New Roman" charset="0"/>
                <a:ea typeface="宋体" charset="0"/>
                <a:cs typeface="Times New Roman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imes New Roman" charset="0"/>
              <a:ea typeface="宋体" charset="0"/>
              <a:cs typeface="Times New Roman" charset="0"/>
            </a:endParaRPr>
          </a:p>
        </p:txBody>
      </p:sp>
      <p:sp>
        <p:nvSpPr>
          <p:cNvPr id="240" name="矩形"/>
          <p:cNvSpPr>
            <a:spLocks/>
          </p:cNvSpPr>
          <p:nvPr/>
        </p:nvSpPr>
        <p:spPr>
          <a:xfrm>
            <a:off x="1049972" y="1736153"/>
            <a:ext cx="7957820" cy="338645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The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Employee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Performance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Analysis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reveals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varied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levels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across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different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Business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Units,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with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significant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number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of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employees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falling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into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the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"medium"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21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and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"low"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categories,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particularly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in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units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like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7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BPC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and</a:t>
            </a:r>
            <a:r>
              <a:rPr lang="en-US" altLang="zh-CN" sz="2000" b="0" i="1" u="none" strike="noStrike" kern="0" cap="none" spc="-1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20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CCDR.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There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are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also</a:t>
            </a:r>
            <a:r>
              <a:rPr lang="en-US" altLang="zh-CN" sz="2000" b="0" i="1" u="none" strike="noStrike" kern="0" cap="none" spc="-13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4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strong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performers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in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the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"very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high"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category,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suggesting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potential</a:t>
            </a:r>
            <a:r>
              <a:rPr lang="en-US" altLang="zh-CN" sz="2000" b="0" i="1" u="none" strike="noStrike" kern="0" cap="none" spc="7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for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leadership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development.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However,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5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some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data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gaps,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3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such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as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missing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"Performance</a:t>
            </a:r>
            <a:r>
              <a:rPr lang="en-US" altLang="zh-CN" sz="2000" b="0" i="1" u="none" strike="noStrike" kern="0" cap="none" spc="-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level"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entries,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need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addressing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for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more </a:t>
            </a:r>
            <a:r>
              <a:rPr lang="en-US" altLang="zh-CN" sz="2000" b="0" i="1" u="none" strike="noStrike" kern="0" cap="none" spc="15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accurate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insights.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Overall,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the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analysis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suggests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need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for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targeted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training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and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2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development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in</a:t>
            </a:r>
            <a:r>
              <a:rPr lang="en-US" altLang="zh-CN" sz="2000" b="0" i="1" u="none" strike="noStrike" kern="0" cap="none" spc="-9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lower-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performing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units,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recognition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programs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for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high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performers,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and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improved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data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accuracy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for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future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charset="0"/>
                <a:ea typeface="Droid Sans"/>
                <a:cs typeface="Trebuchet MS" charset="0"/>
              </a:rPr>
              <a:t>assessments.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13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4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9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6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61" name="矩形"/>
          <p:cNvSpPr>
            <a:spLocks/>
          </p:cNvSpPr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3238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ts val="526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charset="0"/>
                <a:ea typeface="Droid Sans"/>
                <a:cs typeface="Times New Roman" charset="0"/>
              </a:rPr>
              <a:t>Employee</a:t>
            </a:r>
            <a:r>
              <a:rPr lang="en-US" altLang="zh-CN" sz="4400" b="1" i="1" u="none" strike="noStrike" kern="0" cap="none" spc="-155" baseline="0">
                <a:solidFill>
                  <a:srgbClr val="0E0E0E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charset="0"/>
                <a:ea typeface="Droid Sans"/>
                <a:cs typeface="Times New Roman" charset="0"/>
              </a:rPr>
              <a:t>Performance</a:t>
            </a:r>
            <a:r>
              <a:rPr lang="en-US" altLang="zh-CN" sz="4400" b="1" i="1" u="none" strike="noStrike" kern="0" cap="none" spc="-210" baseline="0">
                <a:solidFill>
                  <a:srgbClr val="0E0E0E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charset="0"/>
                <a:ea typeface="Droid Sans"/>
                <a:cs typeface="Times New Roman" charset="0"/>
              </a:rPr>
              <a:t>Analysis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charset="0"/>
                <a:ea typeface="Droid Sans"/>
                <a:cs typeface="Times New Roman" charset="0"/>
              </a:rPr>
              <a:t>using</a:t>
            </a:r>
            <a:r>
              <a:rPr lang="en-US" altLang="zh-CN" sz="4400" b="1" i="1" u="none" strike="noStrike" kern="0" cap="none" spc="-40" baseline="0">
                <a:solidFill>
                  <a:srgbClr val="0E0E0E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charset="0"/>
                <a:ea typeface="Droid Sans"/>
                <a:cs typeface="Times New Roman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/>
              <a:cs typeface="Times New Roman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2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charset="0"/>
              <a:ea typeface="Droid Sans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1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0" y="28573"/>
            <a:ext cx="12192000" cy="682942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ap="flat" cmpd="sng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59820" y="0"/>
            <a:ext cx="4732655" cy="6858380"/>
            <a:chOff x="7459820" y="0"/>
            <a:chExt cx="4732655" cy="6858380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7459820" y="14350"/>
              <a:ext cx="4732655" cy="68440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8795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ap="flat" cmpd="sng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601200" y="0"/>
              <a:ext cx="25908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9334500" y="0"/>
              <a:ext cx="28575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2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934700" y="0"/>
              <a:ext cx="12573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>
            <a:off x="753109" y="6503520"/>
            <a:ext cx="1713230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charset="0"/>
                <a:ea typeface="Droid Sans"/>
                <a:cs typeface="Trebuchet MS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charset="0"/>
                <a:ea typeface="Droid Sans"/>
                <a:cs typeface="Trebuchet MS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charset="0"/>
                <a:ea typeface="Droid Sans"/>
                <a:cs typeface="Trebuchet MS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/>
              <a:cs typeface="Trebuchet MS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7" y="386"/>
                </a:lnTo>
                <a:lnTo>
                  <a:pt x="5350" y="1477"/>
                </a:lnTo>
                <a:lnTo>
                  <a:pt x="3160" y="3160"/>
                </a:lnTo>
                <a:lnTo>
                  <a:pt x="1477" y="5350"/>
                </a:lnTo>
                <a:lnTo>
                  <a:pt x="386" y="7927"/>
                </a:lnTo>
                <a:lnTo>
                  <a:pt x="0" y="10800"/>
                </a:lnTo>
                <a:lnTo>
                  <a:pt x="386" y="13672"/>
                </a:lnTo>
                <a:lnTo>
                  <a:pt x="1477" y="16249"/>
                </a:lnTo>
                <a:lnTo>
                  <a:pt x="3160" y="18439"/>
                </a:lnTo>
                <a:lnTo>
                  <a:pt x="5350" y="20122"/>
                </a:lnTo>
                <a:lnTo>
                  <a:pt x="7927" y="21213"/>
                </a:lnTo>
                <a:lnTo>
                  <a:pt x="10800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9"/>
                </a:lnTo>
                <a:lnTo>
                  <a:pt x="20122" y="16249"/>
                </a:lnTo>
                <a:lnTo>
                  <a:pt x="21213" y="13672"/>
                </a:lnTo>
                <a:lnTo>
                  <a:pt x="21600" y="10800"/>
                </a:lnTo>
                <a:lnTo>
                  <a:pt x="21213" y="7927"/>
                </a:lnTo>
                <a:lnTo>
                  <a:pt x="20122" y="5350"/>
                </a:lnTo>
                <a:lnTo>
                  <a:pt x="18439" y="3160"/>
                </a:lnTo>
                <a:lnTo>
                  <a:pt x="16249" y="1477"/>
                </a:lnTo>
                <a:lnTo>
                  <a:pt x="13672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6"/>
                </a:lnTo>
                <a:lnTo>
                  <a:pt x="7682" y="457"/>
                </a:lnTo>
                <a:lnTo>
                  <a:pt x="6247" y="1003"/>
                </a:lnTo>
                <a:lnTo>
                  <a:pt x="4921" y="1739"/>
                </a:lnTo>
                <a:lnTo>
                  <a:pt x="3714" y="2649"/>
                </a:lnTo>
                <a:lnTo>
                  <a:pt x="2651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8" y="9204"/>
                </a:lnTo>
                <a:lnTo>
                  <a:pt x="0" y="10800"/>
                </a:lnTo>
                <a:lnTo>
                  <a:pt x="118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51" y="17885"/>
                </a:lnTo>
                <a:lnTo>
                  <a:pt x="3714" y="18950"/>
                </a:lnTo>
                <a:lnTo>
                  <a:pt x="4921" y="19860"/>
                </a:lnTo>
                <a:lnTo>
                  <a:pt x="6247" y="20596"/>
                </a:lnTo>
                <a:lnTo>
                  <a:pt x="7682" y="21142"/>
                </a:lnTo>
                <a:lnTo>
                  <a:pt x="9203" y="21482"/>
                </a:lnTo>
                <a:lnTo>
                  <a:pt x="10800" y="21600"/>
                </a:lnTo>
                <a:lnTo>
                  <a:pt x="12396" y="21482"/>
                </a:lnTo>
                <a:lnTo>
                  <a:pt x="13917" y="21142"/>
                </a:lnTo>
                <a:lnTo>
                  <a:pt x="15352" y="20596"/>
                </a:lnTo>
                <a:lnTo>
                  <a:pt x="16678" y="19860"/>
                </a:lnTo>
                <a:lnTo>
                  <a:pt x="17885" y="18950"/>
                </a:lnTo>
                <a:lnTo>
                  <a:pt x="18948" y="17885"/>
                </a:lnTo>
                <a:lnTo>
                  <a:pt x="19859" y="16680"/>
                </a:lnTo>
                <a:lnTo>
                  <a:pt x="20596" y="15352"/>
                </a:lnTo>
                <a:lnTo>
                  <a:pt x="21142" y="13919"/>
                </a:lnTo>
                <a:lnTo>
                  <a:pt x="21481" y="12395"/>
                </a:lnTo>
                <a:lnTo>
                  <a:pt x="21600" y="10800"/>
                </a:lnTo>
                <a:lnTo>
                  <a:pt x="21481" y="9204"/>
                </a:lnTo>
                <a:lnTo>
                  <a:pt x="21142" y="7680"/>
                </a:lnTo>
                <a:lnTo>
                  <a:pt x="20596" y="6247"/>
                </a:lnTo>
                <a:lnTo>
                  <a:pt x="19859" y="4919"/>
                </a:lnTo>
                <a:lnTo>
                  <a:pt x="18948" y="3714"/>
                </a:lnTo>
                <a:lnTo>
                  <a:pt x="17885" y="2649"/>
                </a:lnTo>
                <a:lnTo>
                  <a:pt x="16678" y="1739"/>
                </a:lnTo>
                <a:lnTo>
                  <a:pt x="15352" y="1003"/>
                </a:lnTo>
                <a:lnTo>
                  <a:pt x="13917" y="457"/>
                </a:lnTo>
                <a:lnTo>
                  <a:pt x="12396" y="116"/>
                </a:lnTo>
                <a:lnTo>
                  <a:pt x="108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pic>
        <p:nvPicPr>
          <p:cNvPr id="7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80" name="组合"/>
          <p:cNvGrpSpPr>
            <a:grpSpLocks/>
          </p:cNvGrpSpPr>
          <p:nvPr/>
        </p:nvGrpSpPr>
        <p:grpSpPr>
          <a:xfrm>
            <a:off x="47625" y="3819523"/>
            <a:ext cx="4124324" cy="3009900"/>
            <a:chOff x="47625" y="3819523"/>
            <a:chExt cx="4124324" cy="3009900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>
            <a:off x="740409" y="427418"/>
            <a:ext cx="2356485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3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charset="0"/>
              <a:ea typeface="Droid Sans"/>
              <a:cs typeface="Trebuchet MS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>
            <a:off x="2501009" y="1708785"/>
            <a:ext cx="4529455" cy="35064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279400" indent="-26670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Problem</a:t>
            </a:r>
            <a:r>
              <a:rPr lang="en-US" altLang="zh-CN" sz="2750" b="0" i="1" u="none" strike="noStrike" kern="0" cap="none" spc="145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/>
              <a:cs typeface="Times New Roman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Project</a:t>
            </a:r>
            <a:r>
              <a:rPr lang="en-US" altLang="zh-CN" sz="2750" b="0" i="1" u="none" strike="noStrike" kern="0" cap="none" spc="10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/>
              <a:cs typeface="Times New Roman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End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2750" b="0" i="1" u="none" strike="noStrike" kern="0" cap="none" spc="-2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/>
              <a:cs typeface="Times New Roman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Our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Solution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and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Proposition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/>
              <a:cs typeface="Times New Roman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Dataset</a:t>
            </a:r>
            <a:r>
              <a:rPr lang="en-US" altLang="zh-CN" sz="2750" b="0" i="1" u="none" strike="noStrike" kern="0" cap="none" spc="85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Description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/>
              <a:cs typeface="Times New Roman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Modelling</a:t>
            </a:r>
            <a:r>
              <a:rPr lang="en-US" altLang="zh-CN" sz="2750" b="0" i="1" u="none" strike="noStrike" kern="0" cap="none" spc="195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Approach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/>
              <a:cs typeface="Times New Roman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Results</a:t>
            </a:r>
            <a:r>
              <a:rPr lang="en-US" altLang="zh-CN" sz="2750" b="0" i="1" u="none" strike="noStrike" kern="0" cap="none" spc="8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and</a:t>
            </a:r>
            <a:r>
              <a:rPr lang="en-US" altLang="zh-CN" sz="2750" b="0" i="1" u="none" strike="noStrike" kern="0" cap="none" spc="65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Discussion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/>
              <a:cs typeface="Times New Roman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charset="0"/>
                <a:ea typeface="Droid Sans"/>
                <a:cs typeface="Times New Roman" charset="0"/>
              </a:rPr>
              <a:t>Conclusion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7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"/>
          <p:cNvSpPr>
            <a:spLocks/>
          </p:cNvSpPr>
          <p:nvPr/>
        </p:nvSpPr>
        <p:spPr>
          <a:xfrm>
            <a:off x="462280" y="1795081"/>
            <a:ext cx="7739379" cy="47504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889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30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write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problem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statement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you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need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identify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specific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area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that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is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problematic,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such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low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productivity,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high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absenteeism,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or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poor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quality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of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work.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12700" indent="0" algn="just">
              <a:lnSpc>
                <a:spcPct val="103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Objective: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Improve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effectiveness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of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system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within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Company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enhance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overall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productivity,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satisfaction,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alignment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goals.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25400" indent="0" algn="l">
              <a:lnSpc>
                <a:spcPct val="10300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Background: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current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system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perceived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subjective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inconsistent.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This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has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concerns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about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fairness,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accuracy,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its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impact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motivation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development.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Identification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strengths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weekness: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helps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identifying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which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are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well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ones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need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improvements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25400" indent="0" algn="l">
              <a:lnSpc>
                <a:spcPct val="104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Metrics:It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allows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track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key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indicators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(KPIS)such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task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completion,sales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treagets,and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other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measurable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objectives.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Informed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Decision-making:Management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can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make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informed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decision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about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promotions,rewards,or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additional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training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based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on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Resource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Allocation: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helps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optimizing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allocation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of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resources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identifying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where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more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support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training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may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needed.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: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assists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creating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personalized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plans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for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employees,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helping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grow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their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roles.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4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charset="0"/>
              <a:ea typeface="Droid Sans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19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grpSp>
        <p:nvGrpSpPr>
          <p:cNvPr id="10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>
            <a:off x="6581775" y="1647825"/>
            <a:ext cx="314324" cy="31432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740409" y="761365"/>
            <a:ext cx="3554095" cy="131254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endParaRPr lang="en-US" altLang="zh-CN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  <a:p>
            <a:pPr marL="902335" indent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2" name="矩形"/>
          <p:cNvSpPr>
            <a:spLocks/>
          </p:cNvSpPr>
          <p:nvPr/>
        </p:nvSpPr>
        <p:spPr>
          <a:xfrm>
            <a:off x="514667" y="2325370"/>
            <a:ext cx="8331200" cy="36872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8255" rIns="0" bIns="0" anchor="t" anchorCtr="0">
            <a:prstTxWarp prst="textNoShape">
              <a:avLst/>
            </a:prstTxWarp>
            <a:spAutoFit/>
          </a:bodyPr>
          <a:lstStyle/>
          <a:p>
            <a:pPr marL="12700" indent="49530" algn="l">
              <a:lnSpc>
                <a:spcPct val="103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Analyzing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of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by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considering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various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factor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like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agenda,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performance,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achievements,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etc.The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analysis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project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aims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assess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enhance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productivity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evaluating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key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metrics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competencies.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will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involve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collecting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through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surveys,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evaluations,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indicators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over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defined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period.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will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identify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strengths,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areas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for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improvement,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alignment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goals.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Key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stakeholders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include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managers,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personnel.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project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will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culminate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actionable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insights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recommendations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support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professional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development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improvements.this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project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overview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helps</a:t>
            </a:r>
            <a:r>
              <a:rPr lang="en-US" altLang="zh-CN" sz="1550" b="0" i="1" u="none" strike="noStrike" kern="0" cap="none" spc="2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identify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trends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pattends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categories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like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medium,low,etc.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using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excel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project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aims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evaluvate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improve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productivity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within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leveraging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excels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analysis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visualization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capabilities.the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project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involves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collecting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relevant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such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as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attendance,task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completion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rates,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sales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figures,and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organizing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this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information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into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structured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excel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workbook.Using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various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excel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functions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tools,the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will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analyzed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identify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trends,strengths,and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areas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needing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improvement.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</p:txBody>
      </p:sp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5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charset="0"/>
              <a:ea typeface="Droid Sans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5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15" name="曲线"/>
          <p:cNvSpPr>
            <a:spLocks/>
          </p:cNvSpPr>
          <p:nvPr/>
        </p:nvSpPr>
        <p:spPr>
          <a:xfrm>
            <a:off x="9591675" y="99060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116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>
            <a:off x="722312" y="763523"/>
            <a:ext cx="4420869" cy="4451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WHO</a:t>
            </a:r>
            <a:r>
              <a:rPr lang="en-US" altLang="zh-CN" sz="2750" b="1" i="0" u="none" strike="noStrike" kern="0" cap="none" spc="6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ARE</a:t>
            </a:r>
            <a:r>
              <a:rPr lang="en-US" altLang="zh-CN" sz="2750" b="1" i="0" u="none" strike="noStrike" kern="0" cap="none" spc="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2750" b="1" i="0" u="none" strike="noStrike" kern="0" cap="none" spc="1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END</a:t>
            </a:r>
            <a:r>
              <a:rPr lang="en-US" altLang="zh-CN" sz="2750" b="1" i="0" u="none" strike="noStrike" kern="0" cap="none" spc="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27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USERS?</a:t>
            </a:r>
            <a:endParaRPr lang="zh-CN" altLang="en-US" sz="27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1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0" name="矩形"/>
          <p:cNvSpPr>
            <a:spLocks/>
          </p:cNvSpPr>
          <p:nvPr/>
        </p:nvSpPr>
        <p:spPr>
          <a:xfrm>
            <a:off x="926782" y="1734565"/>
            <a:ext cx="2705735" cy="387991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9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Management: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They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will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gain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insights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into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productivity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trends,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helping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them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make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informed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decisions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about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promotions,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rewards,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resource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allocation.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15"/>
              </a:spcBef>
              <a:spcAft>
                <a:spcPts val="0"/>
              </a:spcAft>
              <a:buFont typeface="Arial MT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HR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Department: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HR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professionals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can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use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analysis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identify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training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needs,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develop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personalized development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plans,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ensure fair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data-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driven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evaluations.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30"/>
              </a:spcBef>
              <a:spcAft>
                <a:spcPts val="0"/>
              </a:spcAft>
              <a:buFont typeface="Arial MT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Employees:</a:t>
            </a:r>
            <a:r>
              <a:rPr lang="en-US" altLang="zh-CN" sz="1050" b="1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will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benefit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from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clear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feedback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their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performance, leading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050" b="0" i="1" u="none" strike="noStrike" kern="0" cap="none" spc="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opportunities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for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growth,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recognition,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career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advancement.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25"/>
              </a:spcBef>
              <a:spcAft>
                <a:spcPts val="0"/>
              </a:spcAft>
              <a:buFont typeface="Arial MT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Team</a:t>
            </a:r>
            <a:r>
              <a:rPr lang="en-US" altLang="zh-CN" sz="1050" b="1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Leaders:</a:t>
            </a:r>
            <a:r>
              <a:rPr lang="en-US" altLang="zh-CN" sz="1050" b="1" i="1" u="none" strike="noStrike" kern="0" cap="none" spc="-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They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can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use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analysis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understand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team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dynamics,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identify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top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performers,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address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any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issues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within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their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teams.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241300" indent="-22860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Arial MT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050" b="1" i="1" u="none" strike="noStrike" kern="0" cap="none" spc="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Organization</a:t>
            </a:r>
            <a:r>
              <a:rPr lang="en-US" altLang="zh-CN" sz="1050" b="1" i="1" u="none" strike="noStrike" kern="0" cap="none" spc="-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as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</a:t>
            </a:r>
            <a:r>
              <a:rPr lang="en-US" altLang="zh-CN" sz="1050" b="1" i="1" u="none" strike="noStrike" kern="0" cap="none" spc="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Whole:</a:t>
            </a:r>
            <a:r>
              <a:rPr lang="en-US" altLang="zh-CN" sz="1050" b="1" i="1" u="none" strike="noStrike" kern="0" cap="none" spc="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By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optimizing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productivity,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the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organization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can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achieve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better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overall efficiency,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reduce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costs,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improve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satisfaction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and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</a:t>
            </a:r>
            <a:r>
              <a:rPr lang="en-US" altLang="zh-CN" sz="1050" b="0" i="0" u="none" strike="noStrike" kern="0" cap="none" spc="-25" baseline="0">
                <a:solidFill>
                  <a:srgbClr val="FFFFFF"/>
                </a:solidFill>
                <a:latin typeface="Arial MT" charset="0"/>
                <a:ea typeface="Droid Sans"/>
                <a:cs typeface="Arial MT" charset="0"/>
              </a:rPr>
              <a:t>t</a:t>
            </a:r>
            <a:endParaRPr lang="zh-CN" altLang="en-US" sz="1050" b="0" i="0" u="none" strike="noStrike" kern="0" cap="none" spc="0" baseline="0">
              <a:solidFill>
                <a:schemeClr val="tx1"/>
              </a:solidFill>
              <a:latin typeface="Arial MT" charset="0"/>
              <a:ea typeface="Droid Sans"/>
              <a:cs typeface="Arial MT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6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charset="0"/>
              <a:ea typeface="Droid Sans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28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6" cy="18147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590486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AND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ITS</a:t>
            </a:r>
            <a:r>
              <a:rPr lang="en-US" altLang="zh-CN" sz="36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VALUE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8" name="矩形"/>
          <p:cNvSpPr>
            <a:spLocks/>
          </p:cNvSpPr>
          <p:nvPr/>
        </p:nvSpPr>
        <p:spPr>
          <a:xfrm>
            <a:off x="3726560" y="2653347"/>
            <a:ext cx="3589653" cy="15557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Conditional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formatting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-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missing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Filter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-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remove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Formula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-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Pivot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-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summary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1270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Graph-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data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visualization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7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charset="0"/>
              <a:ea typeface="Droid Sans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81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6" cy="18147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583565" rIns="0" bIns="0" anchor="t" anchorCtr="0">
            <a:prstTxWarp prst="textNoShape">
              <a:avLst/>
            </a:prstTxWarp>
            <a:spAutoFit/>
          </a:bodyPr>
          <a:lstStyle/>
          <a:p>
            <a:pPr marL="81216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Dataset</a:t>
            </a:r>
            <a:r>
              <a:rPr lang="en-US" altLang="zh-CN" sz="48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Description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>
            <a:off x="1565528" y="2221166"/>
            <a:ext cx="3242945" cy="278066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Employee=tony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stark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26-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9-features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12700" indent="0" algn="l">
              <a:lnSpc>
                <a:spcPct val="99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ID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number-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3435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NAME-TEXT-Calibri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Business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Unit-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STKI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Job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Function-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Engineer Gender-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Male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Employee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rating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number-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5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Performance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Score-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Fully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charset="0"/>
                <a:ea typeface="Droid Sans"/>
                <a:cs typeface="Arial" charset="0"/>
              </a:rPr>
              <a:t>Meets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charset="0"/>
              <a:ea typeface="Droid Sans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31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"/>
          <p:cNvSpPr>
            <a:spLocks/>
          </p:cNvSpPr>
          <p:nvPr/>
        </p:nvSpPr>
        <p:spPr>
          <a:xfrm>
            <a:off x="753109" y="6503520"/>
            <a:ext cx="1713230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charset="0"/>
                <a:ea typeface="Droid Sans"/>
                <a:cs typeface="Trebuchet MS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charset="0"/>
                <a:ea typeface="Droid Sans"/>
                <a:cs typeface="Trebuchet MS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charset="0"/>
                <a:ea typeface="Droid Sans"/>
                <a:cs typeface="Trebuchet MS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charset="0"/>
                <a:ea typeface="Droid Sans"/>
                <a:cs typeface="Trebuchet MS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charset="0"/>
              <a:ea typeface="Droid Sans"/>
              <a:cs typeface="Trebuchet MS" charset="0"/>
            </a:endParaRPr>
          </a:p>
        </p:txBody>
      </p:sp>
      <p:sp>
        <p:nvSpPr>
          <p:cNvPr id="13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ap="flat" cmpd="sng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>
            <a:off x="8258175" y="1552575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ap="flat" cmpd="sng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ap="flat" cmpd="sng">
            <a:noFill/>
            <a:prstDash val="solid"/>
            <a:miter/>
          </a:ln>
        </p:spPr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474" y="3419473"/>
            <a:ext cx="2466975" cy="34194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>
            <a:off x="280670" y="1037843"/>
            <a:ext cx="7538084" cy="6781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4250" b="1" i="0" u="none" strike="noStrike" kern="0" cap="none" spc="-4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"WOW"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IN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>
            <a:off x="11285856" y="6475579"/>
            <a:ext cx="241300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charset="0"/>
                <a:ea typeface="Droid Sans"/>
                <a:cs typeface="Trebuchet MS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charset="0"/>
              <a:ea typeface="Droid Sans"/>
              <a:cs typeface="Trebuchet MS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>
            <a:off x="3124835" y="2245931"/>
            <a:ext cx="6245859" cy="11264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>
              <a:avLst/>
            </a:prstTxWarp>
            <a:spAutoFit/>
          </a:bodyPr>
          <a:lstStyle/>
          <a:p>
            <a:pPr marL="239903" indent="-22796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Font typeface="Arial MT" charset="0"/>
              <a:buChar char="•"/>
              <a:tabLst>
                <a:tab pos="241300" algn="l"/>
              </a:tabLst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charset="0"/>
                <a:ea typeface="Droid Sans"/>
                <a:cs typeface="Times New Roman" charset="0"/>
              </a:rPr>
              <a:t>Performance</a:t>
            </a:r>
            <a:r>
              <a:rPr lang="en-US" altLang="zh-CN" sz="2400" b="0" i="1" u="none" strike="noStrike" kern="0" cap="none" spc="-75" baseline="0">
                <a:solidFill>
                  <a:schemeClr val="tx1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charset="0"/>
                <a:ea typeface="Droid Sans"/>
                <a:cs typeface="Times New Roman" charset="0"/>
              </a:rPr>
              <a:t>level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Times New Roman" charset="0"/>
                <a:ea typeface="Droid Sans"/>
                <a:cs typeface="Times New Roman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Times New Roman" charset="0"/>
                <a:ea typeface="Droid Sans"/>
                <a:cs typeface="Times New Roman" charset="0"/>
              </a:rPr>
              <a:t>=IFS(Z11&gt;=5,"very 	high",Z11&gt;=4,"high",Z11&gt;=3,"medium",TRUE, 	"low")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charset="0"/>
              <a:ea typeface="Droid Sans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1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</TotalTim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blessonpaul2000@gmail.com</cp:lastModifiedBy>
  <cp:revision>2</cp:revision>
  <dcterms:created xsi:type="dcterms:W3CDTF">2024-08-30T15:49:58Z</dcterms:created>
  <dcterms:modified xsi:type="dcterms:W3CDTF">2024-09-03T07:06:03Z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2024-08-28T16:00:00Z</vt:filetime>
  </property>
  <property fmtid="{D5CDD505-2E9C-101B-9397-08002B2CF9AE}" pid="3" name="LastSaved">
    <vt:filetime>2024-08-29T16:00:00Z</vt:filetime>
  </property>
</Properties>
</file>