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sp>
        <p:nvSpPr>
          <p:cNvPr id="1048612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3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4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22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23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24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84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4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5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5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5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85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5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5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9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1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2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3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8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58" name="bg object 2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/>
        </p:spPr>
      </p:pic>
      <p:sp>
        <p:nvSpPr>
          <p:cNvPr id="1048659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0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ah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1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ah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59" name="bg object 3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1247775" y="668337"/>
            <a:ext cx="9696450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753783" y="1987295"/>
            <a:ext cx="4958715" cy="3530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362052" y="6475579"/>
            <a:ext cx="151765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55057" y="0"/>
            <a:ext cx="4742180" cy="6863080"/>
            <a:chOff x="7455057" y="0"/>
            <a:chExt cx="4742180" cy="6863080"/>
          </a:xfrm>
        </p:grpSpPr>
        <p:sp>
          <p:nvSpPr>
            <p:cNvPr id="1048595" name="object 3"/>
            <p:cNvSpPr/>
            <p:nvPr/>
          </p:nvSpPr>
          <p:spPr>
            <a:xfrm>
              <a:off x="7459819" y="14350"/>
              <a:ext cx="4732655" cy="6844030"/>
            </a:xfrm>
            <a:custGeom>
              <a:avLst/>
              <a:ahLst/>
              <a:rect l="l" t="t" r="r" b="b"/>
              <a:pathLst>
                <a:path w="4732655" h="6844030">
                  <a:moveTo>
                    <a:pt x="1927131" y="0"/>
                  </a:moveTo>
                  <a:lnTo>
                    <a:pt x="3135778" y="6843645"/>
                  </a:lnTo>
                </a:path>
                <a:path w="4732655" h="6844030">
                  <a:moveTo>
                    <a:pt x="4732180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6AEE2">
                <a:alpha val="49803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3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21" name="object 1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1048604" name="object 1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15"/>
          <p:cNvSpPr/>
          <p:nvPr/>
        </p:nvSpPr>
        <p:spPr>
          <a:xfrm>
            <a:off x="3429000" y="116205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607" name="object 1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8" name="object 17"/>
          <p:cNvSpPr txBox="1">
            <a:spLocks noGrp="1"/>
          </p:cNvSpPr>
          <p:nvPr>
            <p:ph type="title"/>
          </p:nvPr>
        </p:nvSpPr>
        <p:spPr>
          <a:xfrm>
            <a:off x="2374264" y="4446"/>
            <a:ext cx="6327775" cy="537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F0F0F"/>
                </a:solidFill>
              </a:rPr>
              <a:t>Employee</a:t>
            </a:r>
            <a:r>
              <a:rPr dirty="0" sz="3200" spc="-15">
                <a:solidFill>
                  <a:srgbClr val="0F0F0F"/>
                </a:solidFill>
              </a:rPr>
              <a:t> </a:t>
            </a:r>
            <a:r>
              <a:rPr dirty="0" sz="3200" spc="-5">
                <a:solidFill>
                  <a:srgbClr val="0F0F0F"/>
                </a:solidFill>
              </a:rPr>
              <a:t>Data</a:t>
            </a:r>
            <a:r>
              <a:rPr dirty="0" sz="3200" spc="-3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Analysis</a:t>
            </a:r>
            <a:r>
              <a:rPr dirty="0" sz="3200" spc="-5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using</a:t>
            </a:r>
            <a:r>
              <a:rPr dirty="0" sz="3200" spc="-25">
                <a:solidFill>
                  <a:srgbClr val="0F0F0F"/>
                </a:solidFill>
              </a:rPr>
              <a:t> </a:t>
            </a:r>
            <a:r>
              <a:rPr dirty="0" sz="3200" spc="5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2097152" name="object 1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9" name="object 19"/>
          <p:cNvSpPr txBox="1"/>
          <p:nvPr/>
        </p:nvSpPr>
        <p:spPr>
          <a:xfrm>
            <a:off x="1327323" y="2933917"/>
            <a:ext cx="8798560" cy="1798320"/>
          </a:xfrm>
          <a:prstGeom prst="rect"/>
        </p:spPr>
        <p:txBody>
          <a:bodyPr bIns="0" lIns="0" rIns="0" rtlCol="0" tIns="41910" vert="horz" wrap="square">
            <a:spAutoFit/>
          </a:bodyPr>
          <a:p>
            <a:pPr marL="12700" marR="4715510">
              <a:lnSpc>
                <a:spcPts val="2710"/>
              </a:lnSpc>
              <a:spcBef>
                <a:spcPts val="330"/>
              </a:spcBef>
            </a:pPr>
            <a:r>
              <a:rPr dirty="0" sz="2400" spc="-100">
                <a:latin typeface="Lucida Sans Unicode"/>
                <a:cs typeface="Lucida Sans Unicode"/>
              </a:rPr>
              <a:t>STUDENT</a:t>
            </a:r>
            <a:r>
              <a:rPr dirty="0" sz="2400" spc="125">
                <a:latin typeface="Lucida Sans Unicode"/>
                <a:cs typeface="Lucida Sans Unicode"/>
              </a:rPr>
              <a:t> </a:t>
            </a:r>
            <a:r>
              <a:rPr dirty="0" sz="2400" spc="-75">
                <a:latin typeface="Lucida Sans Unicode"/>
                <a:cs typeface="Lucida Sans Unicode"/>
              </a:rPr>
              <a:t>NAME:</a:t>
            </a:r>
            <a:r>
              <a:rPr dirty="0" sz="2400" spc="345">
                <a:latin typeface="Lucida Sans Unicode"/>
                <a:cs typeface="Lucida Sans Unicode"/>
              </a:rPr>
              <a:t> </a:t>
            </a:r>
            <a:r>
              <a:rPr altLang="en-GB" dirty="0" sz="2400" lang="en-US" spc="345">
                <a:latin typeface="Lucida Sans Unicode"/>
                <a:cs typeface="Lucida Sans Unicode"/>
              </a:rPr>
              <a:t>S</a:t>
            </a:r>
            <a:r>
              <a:rPr altLang="en-GB" dirty="0" sz="2400" lang="en-US" spc="345">
                <a:latin typeface="Lucida Sans Unicode"/>
                <a:cs typeface="Lucida Sans Unicode"/>
              </a:rPr>
              <a:t>.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S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u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r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y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a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 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P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r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a</a:t>
            </a:r>
            <a:r>
              <a:rPr altLang="en-GB" dirty="0" sz="2400" lang="en-US" spc="-40">
                <a:latin typeface="Lucida Sans Unicode"/>
                <a:cs typeface="Lucida Sans Unicode"/>
              </a:rPr>
              <a:t>kash </a:t>
            </a:r>
            <a:endParaRPr sz="2400">
              <a:latin typeface="Lucida Sans Unicode"/>
              <a:cs typeface="Lucida Sans Unicode"/>
            </a:endParaRPr>
          </a:p>
          <a:p>
            <a:pPr marL="12700" marR="4715510">
              <a:lnSpc>
                <a:spcPts val="2710"/>
              </a:lnSpc>
              <a:spcBef>
                <a:spcPts val="330"/>
              </a:spcBef>
            </a:pPr>
            <a:r>
              <a:rPr dirty="0" sz="2400" spc="-35">
                <a:latin typeface="Lucida Sans Unicode"/>
                <a:cs typeface="Lucida Sans Unicode"/>
              </a:rPr>
              <a:t>REGISTER</a:t>
            </a:r>
            <a:r>
              <a:rPr dirty="0" sz="2400" spc="135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NO:</a:t>
            </a:r>
            <a:r>
              <a:rPr dirty="0" sz="2400" spc="135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31221</a:t>
            </a:r>
            <a:r>
              <a:rPr altLang="en-GB" dirty="0" sz="2400" lang="en-US" spc="-20">
                <a:latin typeface="Lucida Sans Unicode"/>
                <a:cs typeface="Lucida Sans Unicode"/>
              </a:rPr>
              <a:t>2</a:t>
            </a:r>
            <a:r>
              <a:rPr altLang="en-GB" dirty="0" sz="2400" lang="en-US" spc="-20">
                <a:latin typeface="Lucida Sans Unicode"/>
                <a:cs typeface="Lucida Sans Unicode"/>
              </a:rPr>
              <a:t>0</a:t>
            </a:r>
            <a:r>
              <a:rPr altLang="en-GB" dirty="0" sz="2400" lang="en-US" spc="-20">
                <a:latin typeface="Lucida Sans Unicode"/>
                <a:cs typeface="Lucida Sans Unicode"/>
              </a:rPr>
              <a:t>0</a:t>
            </a:r>
            <a:r>
              <a:rPr altLang="en-GB" dirty="0" sz="2400" lang="en-US" spc="-20"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  <a:p>
            <a:pPr indent="-38735" marL="50800" marR="1398905">
              <a:lnSpc>
                <a:spcPts val="2710"/>
              </a:lnSpc>
              <a:spcBef>
                <a:spcPts val="5"/>
              </a:spcBef>
            </a:pPr>
            <a:r>
              <a:rPr dirty="0" sz="2400" spc="-50">
                <a:latin typeface="Lucida Sans Unicode"/>
                <a:cs typeface="Lucida Sans Unicode"/>
              </a:rPr>
              <a:t>NM</a:t>
            </a:r>
            <a:r>
              <a:rPr dirty="0" sz="2400" spc="240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NO:</a:t>
            </a:r>
            <a:r>
              <a:rPr altLang="en-GB" dirty="0" sz="2400" lang="en-US" spc="-135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493C04A1AB65C51932B4DCC52C725597</a:t>
            </a:r>
            <a:r>
              <a:rPr altLang="en-GB" dirty="0" sz="2400" lang="en-US" spc="250">
                <a:latin typeface="Lucida Sans Unicode"/>
                <a:cs typeface="Lucida Sans Unicode"/>
              </a:rPr>
              <a:t> </a:t>
            </a:r>
            <a:endParaRPr sz="2400">
              <a:latin typeface="Lucida Sans Unicode"/>
              <a:cs typeface="Lucida Sans Unicode"/>
            </a:endParaRPr>
          </a:p>
          <a:p>
            <a:pPr indent="-38735" marL="50800" marR="1398905">
              <a:lnSpc>
                <a:spcPts val="2710"/>
              </a:lnSpc>
              <a:spcBef>
                <a:spcPts val="5"/>
              </a:spcBef>
            </a:pPr>
            <a:r>
              <a:rPr dirty="0" sz="2400" spc="-80">
                <a:latin typeface="Lucida Sans Unicode"/>
                <a:cs typeface="Lucida Sans Unicode"/>
              </a:rPr>
              <a:t>DEPARTMENT: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55">
                <a:latin typeface="Lucida Sans Unicode"/>
                <a:cs typeface="Lucida Sans Unicode"/>
              </a:rPr>
              <a:t>B.COM</a:t>
            </a:r>
            <a:r>
              <a:rPr dirty="0" sz="2400" spc="26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(GENERAL)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ts val="2655"/>
              </a:lnSpc>
            </a:pPr>
            <a:r>
              <a:rPr dirty="0" sz="2400" spc="-60">
                <a:latin typeface="Lucida Sans Unicode"/>
                <a:cs typeface="Lucida Sans Unicode"/>
              </a:rPr>
              <a:t>COLLEGE: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30">
                <a:latin typeface="Lucida Sans Unicode"/>
                <a:cs typeface="Lucida Sans Unicode"/>
              </a:rPr>
              <a:t>MAR</a:t>
            </a:r>
            <a:r>
              <a:rPr dirty="0" sz="2400" spc="140">
                <a:latin typeface="Lucida Sans Unicode"/>
                <a:cs typeface="Lucida Sans Unicode"/>
              </a:rPr>
              <a:t> </a:t>
            </a:r>
            <a:r>
              <a:rPr dirty="0" sz="2400" spc="-55">
                <a:latin typeface="Lucida Sans Unicode"/>
                <a:cs typeface="Lucida Sans Unicode"/>
              </a:rPr>
              <a:t>GREGORIOS</a:t>
            </a:r>
            <a:r>
              <a:rPr dirty="0" sz="2400" spc="260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COLLEGE</a:t>
            </a:r>
            <a:r>
              <a:rPr dirty="0" sz="2400" spc="160">
                <a:latin typeface="Lucida Sans Unicode"/>
                <a:cs typeface="Lucida Sans Unicode"/>
              </a:rPr>
              <a:t> </a:t>
            </a:r>
            <a:r>
              <a:rPr dirty="0" sz="2400" spc="-60">
                <a:latin typeface="Lucida Sans Unicode"/>
                <a:cs typeface="Lucida Sans Unicode"/>
              </a:rPr>
              <a:t>OF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105">
                <a:latin typeface="Lucida Sans Unicode"/>
                <a:cs typeface="Lucida Sans Unicode"/>
              </a:rPr>
              <a:t>ARTS</a:t>
            </a:r>
            <a:r>
              <a:rPr dirty="0" sz="2400" spc="254">
                <a:latin typeface="Lucida Sans Unicode"/>
                <a:cs typeface="Lucida Sans Unicode"/>
              </a:rPr>
              <a:t> </a:t>
            </a:r>
            <a:r>
              <a:rPr dirty="0" sz="2400" spc="-165">
                <a:latin typeface="Lucida Sans Unicode"/>
                <a:cs typeface="Lucida Sans Unicode"/>
              </a:rPr>
              <a:t>AND</a:t>
            </a:r>
            <a:r>
              <a:rPr dirty="0" sz="2400" spc="145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SCIENCE.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4861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95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1048696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97" name="object 6"/>
          <p:cNvSpPr txBox="1"/>
          <p:nvPr/>
        </p:nvSpPr>
        <p:spPr>
          <a:xfrm>
            <a:off x="534352" y="1481772"/>
            <a:ext cx="8399780" cy="48108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b="1" dirty="0" sz="1550" i="1" spc="20">
                <a:latin typeface="Arial"/>
                <a:cs typeface="Arial"/>
              </a:rPr>
              <a:t>1.</a:t>
            </a:r>
            <a:r>
              <a:rPr b="1" dirty="0" sz="1550" i="1" spc="15">
                <a:latin typeface="Arial"/>
                <a:cs typeface="Arial"/>
              </a:rPr>
              <a:t> Data</a:t>
            </a:r>
            <a:r>
              <a:rPr b="1" dirty="0" sz="1550" i="1" spc="30">
                <a:latin typeface="Arial"/>
                <a:cs typeface="Arial"/>
              </a:rPr>
              <a:t> </a:t>
            </a:r>
            <a:r>
              <a:rPr b="1" dirty="0" sz="1550" i="1" spc="15">
                <a:latin typeface="Arial"/>
                <a:cs typeface="Arial"/>
              </a:rPr>
              <a:t>Collection </a:t>
            </a:r>
            <a:r>
              <a:rPr b="1" dirty="0" sz="1550" i="1" spc="20">
                <a:latin typeface="Arial"/>
                <a:cs typeface="Arial"/>
              </a:rPr>
              <a:t>and </a:t>
            </a:r>
            <a:r>
              <a:rPr b="1" dirty="0" sz="1550" i="1" spc="25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algn="l" pos="84455"/>
              </a:tabLst>
            </a:pPr>
            <a:r>
              <a:rPr b="1" dirty="0" sz="1550" i="1" spc="20">
                <a:latin typeface="Arial"/>
                <a:cs typeface="Arial"/>
              </a:rPr>
              <a:t>Sheet</a:t>
            </a:r>
            <a:r>
              <a:rPr b="1" dirty="0" sz="1550" i="1" spc="30">
                <a:latin typeface="Arial"/>
                <a:cs typeface="Arial"/>
              </a:rPr>
              <a:t> </a:t>
            </a:r>
            <a:r>
              <a:rPr b="1" dirty="0" sz="1650" i="1" spc="-70">
                <a:latin typeface="Arial"/>
                <a:cs typeface="Arial"/>
              </a:rPr>
              <a:t>in</a:t>
            </a:r>
            <a:r>
              <a:rPr b="1" dirty="0" sz="1550" i="1" spc="-70">
                <a:latin typeface="Cambria"/>
                <a:cs typeface="Cambria"/>
              </a:rPr>
              <a:t>:</a:t>
            </a:r>
            <a:r>
              <a:rPr b="1" dirty="0" sz="1550" i="1" spc="130">
                <a:latin typeface="Cambria"/>
                <a:cs typeface="Cambria"/>
              </a:rPr>
              <a:t> </a:t>
            </a: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sheet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contains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detailed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information,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including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Employee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ID,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names,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start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dates,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job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titles,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supervisors,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email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addresses,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units,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performance-related 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data.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This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-20">
                <a:latin typeface="Arial"/>
                <a:cs typeface="Arial"/>
              </a:rPr>
              <a:t>is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primary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source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for </a:t>
            </a:r>
            <a:r>
              <a:rPr dirty="0" sz="1550" i="1" spc="30">
                <a:latin typeface="Arial"/>
                <a:cs typeface="Arial"/>
              </a:rPr>
              <a:t>my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b="1" dirty="0" sz="1550" i="1" spc="20">
                <a:latin typeface="Arial"/>
                <a:cs typeface="Arial"/>
              </a:rPr>
              <a:t>2.</a:t>
            </a:r>
            <a:r>
              <a:rPr b="1" dirty="0" sz="1550" i="1" spc="5">
                <a:latin typeface="Arial"/>
                <a:cs typeface="Arial"/>
              </a:rPr>
              <a:t> </a:t>
            </a:r>
            <a:r>
              <a:rPr b="1" dirty="0" sz="1550" i="1" spc="15">
                <a:latin typeface="Arial"/>
                <a:cs typeface="Arial"/>
              </a:rPr>
              <a:t>Data </a:t>
            </a:r>
            <a:r>
              <a:rPr b="1" dirty="0" sz="1550" i="1" spc="2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indent="-71755" marL="83820">
              <a:lnSpc>
                <a:spcPts val="1975"/>
              </a:lnSpc>
              <a:buSzPct val="93548"/>
              <a:buFont typeface="Arial MT"/>
              <a:buChar char="•"/>
              <a:tabLst>
                <a:tab algn="l" pos="84455"/>
              </a:tabLst>
            </a:pPr>
            <a:r>
              <a:rPr b="1" dirty="0" sz="1550" i="1" spc="20">
                <a:latin typeface="Arial"/>
                <a:cs typeface="Arial"/>
              </a:rPr>
              <a:t>Sheet</a:t>
            </a:r>
            <a:r>
              <a:rPr b="1" dirty="0" sz="1550" i="1" spc="-15">
                <a:latin typeface="Arial"/>
                <a:cs typeface="Arial"/>
              </a:rPr>
              <a:t> </a:t>
            </a:r>
            <a:r>
              <a:rPr b="1" dirty="0" sz="1650" i="1" spc="-70">
                <a:latin typeface="Arial"/>
                <a:cs typeface="Arial"/>
              </a:rPr>
              <a:t>in</a:t>
            </a:r>
            <a:r>
              <a:rPr b="1" dirty="0" sz="1550" i="1" spc="-7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indent="-71755" lvl="1" marL="541655">
              <a:lnSpc>
                <a:spcPts val="1860"/>
              </a:lnSpc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5">
                <a:latin typeface="Arial"/>
                <a:cs typeface="Arial"/>
              </a:rPr>
              <a:t>I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have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gathered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comprehensive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data,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possibly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from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various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sources,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550" i="1" spc="15">
                <a:latin typeface="Arial"/>
                <a:cs typeface="Arial"/>
              </a:rPr>
              <a:t>compiled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it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indent="-71755" lvl="1" marL="5416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data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includes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demographic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information,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job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details,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metrics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550" i="1" spc="20">
                <a:latin typeface="Arial"/>
                <a:cs typeface="Arial"/>
              </a:rPr>
              <a:t>"Performance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Score"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"Employee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lvl="1" marL="469900" marR="26225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sheet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also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has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"Performance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level"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column,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though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35">
                <a:latin typeface="Arial"/>
                <a:cs typeface="Arial"/>
              </a:rPr>
              <a:t>some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values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appear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be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b="1" dirty="0" sz="1550" i="1" spc="20">
                <a:latin typeface="Arial"/>
                <a:cs typeface="Arial"/>
              </a:rPr>
              <a:t>3.</a:t>
            </a:r>
            <a:r>
              <a:rPr b="1" dirty="0" sz="1550" i="1" spc="15">
                <a:latin typeface="Arial"/>
                <a:cs typeface="Arial"/>
              </a:rPr>
              <a:t> Aggregation of</a:t>
            </a:r>
            <a:r>
              <a:rPr b="1" dirty="0" sz="1550" i="1" spc="75">
                <a:latin typeface="Arial"/>
                <a:cs typeface="Arial"/>
              </a:rPr>
              <a:t> </a:t>
            </a:r>
            <a:r>
              <a:rPr b="1" dirty="0" sz="1550" i="1" spc="20">
                <a:latin typeface="Arial"/>
                <a:cs typeface="Arial"/>
              </a:rPr>
              <a:t>Performance</a:t>
            </a:r>
            <a:r>
              <a:rPr b="1" dirty="0" sz="1550" i="1" spc="25">
                <a:latin typeface="Arial"/>
                <a:cs typeface="Arial"/>
              </a:rPr>
              <a:t> </a:t>
            </a:r>
            <a:r>
              <a:rPr b="1" dirty="0" sz="1550" i="1" spc="15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indent="-71755" marL="83820">
              <a:lnSpc>
                <a:spcPts val="1939"/>
              </a:lnSpc>
              <a:buSzPct val="93548"/>
              <a:buFont typeface="Arial MT"/>
              <a:buChar char="•"/>
              <a:tabLst>
                <a:tab algn="l" pos="84455"/>
              </a:tabLst>
            </a:pPr>
            <a:r>
              <a:rPr b="1" dirty="0" sz="1550" i="1" spc="20">
                <a:latin typeface="Arial"/>
                <a:cs typeface="Arial"/>
              </a:rPr>
              <a:t>Sheet</a:t>
            </a:r>
            <a:r>
              <a:rPr b="1" dirty="0" sz="1550" i="1" spc="-15">
                <a:latin typeface="Arial"/>
                <a:cs typeface="Arial"/>
              </a:rPr>
              <a:t> </a:t>
            </a:r>
            <a:r>
              <a:rPr b="1" dirty="0" sz="1650" i="1" spc="-50">
                <a:latin typeface="Arial"/>
                <a:cs typeface="Arial"/>
              </a:rPr>
              <a:t>Sheet1</a:t>
            </a:r>
            <a:r>
              <a:rPr b="1" dirty="0" sz="1550" i="1" spc="-5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indent="-71755" lvl="1" marL="5416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sheet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appears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summarize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by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lvl="1" marL="469900" marR="5080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table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organized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show</a:t>
            </a:r>
            <a:r>
              <a:rPr dirty="0" sz="1550" i="1" spc="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count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each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level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(high,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low,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medium,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very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high)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across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different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Units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(e.g.,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BPC,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indent="-71755" lvl="1" marL="541655">
              <a:lnSpc>
                <a:spcPts val="1975"/>
              </a:lnSpc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5">
                <a:latin typeface="Arial"/>
                <a:cs typeface="Arial"/>
              </a:rPr>
              <a:t>I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used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Excel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functions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like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650" i="1" spc="-35">
                <a:latin typeface="Arial"/>
                <a:cs typeface="Arial"/>
              </a:rPr>
              <a:t>COUNTIF</a:t>
            </a:r>
            <a:r>
              <a:rPr dirty="0" sz="16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Trebuchet MS"/>
                <a:cs typeface="Trebuchet MS"/>
              </a:rPr>
              <a:t>or</a:t>
            </a:r>
            <a:r>
              <a:rPr dirty="0" sz="1550" i="1" spc="-5">
                <a:latin typeface="Trebuchet MS"/>
                <a:cs typeface="Trebuchet MS"/>
              </a:rPr>
              <a:t> </a:t>
            </a:r>
            <a:r>
              <a:rPr dirty="0" sz="1650" i="1" spc="-30">
                <a:latin typeface="Arial"/>
                <a:cs typeface="Arial"/>
              </a:rPr>
              <a:t>PivotTables </a:t>
            </a:r>
            <a:r>
              <a:rPr dirty="0" sz="1550" i="1" spc="35">
                <a:latin typeface="Trebuchet MS"/>
                <a:cs typeface="Trebuchet MS"/>
              </a:rPr>
              <a:t>to</a:t>
            </a:r>
            <a:r>
              <a:rPr dirty="0" sz="1550" i="1" spc="10">
                <a:latin typeface="Trebuchet MS"/>
                <a:cs typeface="Trebuchet MS"/>
              </a:rPr>
              <a:t> </a:t>
            </a:r>
            <a:r>
              <a:rPr dirty="0" sz="1550" i="1" spc="175">
                <a:latin typeface="Trebuchet MS"/>
                <a:cs typeface="Trebuchet MS"/>
              </a:rPr>
              <a:t>aggregate</a:t>
            </a:r>
            <a:r>
              <a:rPr dirty="0" sz="1550" i="1" spc="-60">
                <a:latin typeface="Trebuchet MS"/>
                <a:cs typeface="Trebuchet MS"/>
              </a:rPr>
              <a:t> </a:t>
            </a:r>
            <a:r>
              <a:rPr dirty="0" sz="1550" i="1" spc="-35">
                <a:latin typeface="Trebuchet MS"/>
                <a:cs typeface="Trebuchet MS"/>
              </a:rPr>
              <a:t>this</a:t>
            </a:r>
            <a:r>
              <a:rPr dirty="0" sz="1550" i="1" spc="-20">
                <a:latin typeface="Trebuchet MS"/>
                <a:cs typeface="Trebuchet MS"/>
              </a:rPr>
              <a:t> </a:t>
            </a:r>
            <a:r>
              <a:rPr dirty="0" sz="1550" i="1" spc="10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lvl="1" marL="469900" marR="233679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algn="l" pos="541655"/>
              </a:tabLst>
            </a:pPr>
            <a:r>
              <a:rPr dirty="0" sz="1550" i="1" spc="20">
                <a:latin typeface="Arial"/>
                <a:cs typeface="Arial"/>
              </a:rPr>
              <a:t>The </a:t>
            </a:r>
            <a:r>
              <a:rPr dirty="0" sz="1550" i="1" spc="15">
                <a:latin typeface="Arial"/>
                <a:cs typeface="Arial"/>
              </a:rPr>
              <a:t>sheet </a:t>
            </a:r>
            <a:r>
              <a:rPr dirty="0" sz="1550" i="1" spc="10">
                <a:latin typeface="Arial"/>
                <a:cs typeface="Arial"/>
              </a:rPr>
              <a:t>also includes </a:t>
            </a:r>
            <a:r>
              <a:rPr dirty="0" sz="1550" i="1" spc="15">
                <a:latin typeface="Arial"/>
                <a:cs typeface="Arial"/>
              </a:rPr>
              <a:t>a </a:t>
            </a:r>
            <a:r>
              <a:rPr dirty="0" sz="1550" i="1" spc="20">
                <a:latin typeface="Arial"/>
                <a:cs typeface="Arial"/>
              </a:rPr>
              <a:t>"Grand </a:t>
            </a:r>
            <a:r>
              <a:rPr dirty="0" sz="1550" i="1" spc="10">
                <a:latin typeface="Arial"/>
                <a:cs typeface="Arial"/>
              </a:rPr>
              <a:t>Total" </a:t>
            </a:r>
            <a:r>
              <a:rPr dirty="0" sz="1550" i="1" spc="20">
                <a:latin typeface="Arial"/>
                <a:cs typeface="Arial"/>
              </a:rPr>
              <a:t>column, which </a:t>
            </a:r>
            <a:r>
              <a:rPr dirty="0" sz="1550" i="1" spc="25">
                <a:latin typeface="Arial"/>
                <a:cs typeface="Arial"/>
              </a:rPr>
              <a:t>summarizes </a:t>
            </a:r>
            <a:r>
              <a:rPr dirty="0" sz="1550" i="1" spc="20">
                <a:latin typeface="Arial"/>
                <a:cs typeface="Arial"/>
              </a:rPr>
              <a:t>the total </a:t>
            </a:r>
            <a:r>
              <a:rPr dirty="0" sz="1550" i="1" spc="30">
                <a:latin typeface="Arial"/>
                <a:cs typeface="Arial"/>
              </a:rPr>
              <a:t>count </a:t>
            </a:r>
            <a:r>
              <a:rPr dirty="0" sz="1550" i="1" spc="-20">
                <a:latin typeface="Arial"/>
                <a:cs typeface="Arial"/>
              </a:rPr>
              <a:t>of </a:t>
            </a:r>
            <a:r>
              <a:rPr dirty="0" sz="1550" i="1" spc="-4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across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levels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for </a:t>
            </a:r>
            <a:r>
              <a:rPr dirty="0" sz="1550" i="1" spc="10">
                <a:latin typeface="Arial"/>
                <a:cs typeface="Arial"/>
              </a:rPr>
              <a:t>each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Business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98" name="object 7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700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1048701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702" name="object 6"/>
          <p:cNvSpPr txBox="1"/>
          <p:nvPr/>
        </p:nvSpPr>
        <p:spPr>
          <a:xfrm>
            <a:off x="586422" y="1420177"/>
            <a:ext cx="8406765" cy="50517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800" i="1" spc="-15">
                <a:latin typeface="Arial"/>
                <a:cs typeface="Arial"/>
              </a:rPr>
              <a:t>4.</a:t>
            </a:r>
            <a:r>
              <a:rPr b="1" dirty="0" sz="1800" i="1" spc="-5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 spc="-5">
                <a:latin typeface="Arial"/>
                <a:cs typeface="Arial"/>
              </a:rPr>
              <a:t>Although</a:t>
            </a:r>
            <a:r>
              <a:rPr dirty="0" sz="1800" i="1" spc="5">
                <a:latin typeface="Arial"/>
                <a:cs typeface="Arial"/>
              </a:rPr>
              <a:t> not</a:t>
            </a:r>
            <a:r>
              <a:rPr dirty="0" sz="1800" i="1" spc="-2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explicitly</a:t>
            </a:r>
            <a:r>
              <a:rPr dirty="0" sz="1800" i="1" spc="3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shown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in</a:t>
            </a:r>
            <a:r>
              <a:rPr dirty="0" sz="1800" i="1" spc="10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the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provided</a:t>
            </a:r>
            <a:r>
              <a:rPr dirty="0" sz="1800" i="1" spc="10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data,</a:t>
            </a:r>
            <a:r>
              <a:rPr dirty="0" sz="1800" i="1" spc="5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it’s</a:t>
            </a:r>
            <a:r>
              <a:rPr dirty="0" sz="1800" i="1" spc="3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common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10">
                <a:latin typeface="Arial"/>
                <a:cs typeface="Arial"/>
              </a:rPr>
              <a:t>to </a:t>
            </a:r>
            <a:r>
              <a:rPr dirty="0" sz="1800" i="1" spc="-5">
                <a:latin typeface="Arial"/>
                <a:cs typeface="Arial"/>
              </a:rPr>
              <a:t>create</a:t>
            </a:r>
            <a:r>
              <a:rPr dirty="0" sz="1800" i="1" spc="5">
                <a:latin typeface="Arial"/>
                <a:cs typeface="Arial"/>
              </a:rPr>
              <a:t> charts</a:t>
            </a:r>
            <a:r>
              <a:rPr dirty="0" sz="1800" i="1" spc="-45">
                <a:latin typeface="Arial"/>
                <a:cs typeface="Arial"/>
              </a:rPr>
              <a:t> </a:t>
            </a:r>
            <a:r>
              <a:rPr dirty="0" sz="1800" i="1" spc="20">
                <a:latin typeface="Arial"/>
                <a:cs typeface="Arial"/>
              </a:rPr>
              <a:t>or </a:t>
            </a:r>
            <a:r>
              <a:rPr dirty="0" sz="1800" i="1" spc="-484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graphs</a:t>
            </a:r>
            <a:r>
              <a:rPr dirty="0" sz="1800" i="1" spc="20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in</a:t>
            </a:r>
            <a:r>
              <a:rPr dirty="0" sz="1800" i="1" spc="-10">
                <a:latin typeface="Arial"/>
                <a:cs typeface="Arial"/>
              </a:rPr>
              <a:t> </a:t>
            </a:r>
            <a:r>
              <a:rPr dirty="0" sz="1800" i="1" spc="10">
                <a:latin typeface="Arial"/>
                <a:cs typeface="Arial"/>
              </a:rPr>
              <a:t>Excel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 spc="-30">
                <a:latin typeface="Arial"/>
                <a:cs typeface="Arial"/>
              </a:rPr>
              <a:t>to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visualize</a:t>
            </a:r>
            <a:r>
              <a:rPr dirty="0" sz="1800" i="1" spc="-5">
                <a:latin typeface="Arial"/>
                <a:cs typeface="Arial"/>
              </a:rPr>
              <a:t> performance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>
                <a:latin typeface="Arial"/>
                <a:cs typeface="Arial"/>
              </a:rPr>
              <a:t>I</a:t>
            </a:r>
            <a:r>
              <a:rPr dirty="0" sz="1800" i="1" spc="-2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have</a:t>
            </a:r>
            <a:r>
              <a:rPr dirty="0" sz="1800" i="1" spc="5">
                <a:latin typeface="Arial"/>
                <a:cs typeface="Arial"/>
              </a:rPr>
              <a:t> used </a:t>
            </a:r>
            <a:r>
              <a:rPr dirty="0" sz="1800" i="1" spc="-5">
                <a:latin typeface="Arial"/>
                <a:cs typeface="Arial"/>
              </a:rPr>
              <a:t>the</a:t>
            </a:r>
            <a:r>
              <a:rPr dirty="0" sz="1800" i="1" spc="1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data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in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Sheet1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 spc="25">
                <a:latin typeface="Trebuchet MS"/>
                <a:cs typeface="Trebuchet MS"/>
              </a:rPr>
              <a:t>to</a:t>
            </a:r>
            <a:r>
              <a:rPr dirty="0" sz="1800" i="1" spc="5">
                <a:latin typeface="Trebuchet MS"/>
                <a:cs typeface="Trebuchet MS"/>
              </a:rPr>
              <a:t> </a:t>
            </a:r>
            <a:r>
              <a:rPr dirty="0" sz="1800" i="1" spc="100">
                <a:latin typeface="Trebuchet MS"/>
                <a:cs typeface="Trebuchet MS"/>
              </a:rPr>
              <a:t>create</a:t>
            </a:r>
            <a:r>
              <a:rPr dirty="0" sz="1800" i="1" spc="10">
                <a:latin typeface="Trebuchet MS"/>
                <a:cs typeface="Trebuchet MS"/>
              </a:rPr>
              <a:t> </a:t>
            </a:r>
            <a:r>
              <a:rPr dirty="0" sz="1800" i="1" spc="80">
                <a:latin typeface="Trebuchet MS"/>
                <a:cs typeface="Trebuchet MS"/>
              </a:rPr>
              <a:t>bar</a:t>
            </a:r>
            <a:r>
              <a:rPr dirty="0" sz="1800" i="1" spc="-30">
                <a:latin typeface="Trebuchet MS"/>
                <a:cs typeface="Trebuchet MS"/>
              </a:rPr>
              <a:t> </a:t>
            </a:r>
            <a:r>
              <a:rPr dirty="0" sz="1800" i="1" spc="50">
                <a:latin typeface="Trebuchet MS"/>
                <a:cs typeface="Trebuchet MS"/>
              </a:rPr>
              <a:t>charts</a:t>
            </a:r>
            <a:r>
              <a:rPr dirty="0" sz="1800" i="1" spc="-45">
                <a:latin typeface="Trebuchet MS"/>
                <a:cs typeface="Trebuchet MS"/>
              </a:rPr>
              <a:t> </a:t>
            </a:r>
            <a:r>
              <a:rPr dirty="0" sz="1800" i="1" spc="10">
                <a:latin typeface="Trebuchet MS"/>
                <a:cs typeface="Trebuchet MS"/>
              </a:rPr>
              <a:t>or</a:t>
            </a:r>
            <a:r>
              <a:rPr dirty="0" sz="1800" i="1" spc="-35">
                <a:latin typeface="Trebuchet MS"/>
                <a:cs typeface="Trebuchet MS"/>
              </a:rPr>
              <a:t> </a:t>
            </a:r>
            <a:r>
              <a:rPr dirty="0" sz="1800" i="1" spc="70">
                <a:latin typeface="Trebuchet MS"/>
                <a:cs typeface="Trebuchet MS"/>
              </a:rPr>
              <a:t>pie</a:t>
            </a:r>
            <a:r>
              <a:rPr dirty="0" sz="1800" i="1" spc="-55">
                <a:latin typeface="Trebuchet MS"/>
                <a:cs typeface="Trebuchet MS"/>
              </a:rPr>
              <a:t> </a:t>
            </a:r>
            <a:r>
              <a:rPr dirty="0" sz="1800" i="1" spc="50">
                <a:latin typeface="Trebuchet MS"/>
                <a:cs typeface="Trebuchet MS"/>
              </a:rPr>
              <a:t>charts</a:t>
            </a:r>
            <a:r>
              <a:rPr dirty="0" sz="1800" i="1" spc="-45">
                <a:latin typeface="Trebuchet MS"/>
                <a:cs typeface="Trebuchet MS"/>
              </a:rPr>
              <a:t> </a:t>
            </a:r>
            <a:r>
              <a:rPr dirty="0" sz="1800" i="1" spc="-50">
                <a:latin typeface="Trebuchet MS"/>
                <a:cs typeface="Trebuchet MS"/>
              </a:rPr>
              <a:t>illustrating </a:t>
            </a:r>
            <a:r>
              <a:rPr dirty="0" sz="1800" i="1" spc="-525">
                <a:latin typeface="Trebuchet MS"/>
                <a:cs typeface="Trebuchet MS"/>
              </a:rPr>
              <a:t> </a:t>
            </a:r>
            <a:r>
              <a:rPr dirty="0" sz="1800" i="1" spc="55">
                <a:latin typeface="Trebuchet MS"/>
                <a:cs typeface="Trebuchet MS"/>
              </a:rPr>
              <a:t>the</a:t>
            </a:r>
            <a:r>
              <a:rPr dirty="0" sz="1800" i="1" spc="-65">
                <a:latin typeface="Trebuchet MS"/>
                <a:cs typeface="Trebuchet MS"/>
              </a:rPr>
              <a:t> </a:t>
            </a:r>
            <a:r>
              <a:rPr dirty="0" sz="1800" i="1" spc="-20">
                <a:latin typeface="Trebuchet MS"/>
                <a:cs typeface="Trebuchet MS"/>
              </a:rPr>
              <a:t>distribution</a:t>
            </a:r>
            <a:r>
              <a:rPr dirty="0" sz="1800" i="1" spc="-70">
                <a:latin typeface="Trebuchet MS"/>
                <a:cs typeface="Trebuchet MS"/>
              </a:rPr>
              <a:t> </a:t>
            </a:r>
            <a:r>
              <a:rPr dirty="0" sz="1800" i="1" spc="35">
                <a:latin typeface="Trebuchet MS"/>
                <a:cs typeface="Trebuchet MS"/>
              </a:rPr>
              <a:t>of</a:t>
            </a:r>
            <a:r>
              <a:rPr dirty="0" sz="1800" i="1" spc="-65">
                <a:latin typeface="Trebuchet MS"/>
                <a:cs typeface="Trebuchet MS"/>
              </a:rPr>
              <a:t> </a:t>
            </a:r>
            <a:r>
              <a:rPr dirty="0" sz="1800" i="1" spc="100">
                <a:latin typeface="Trebuchet MS"/>
                <a:cs typeface="Trebuchet MS"/>
              </a:rPr>
              <a:t>performance</a:t>
            </a:r>
            <a:r>
              <a:rPr dirty="0" sz="1800" i="1" spc="5">
                <a:latin typeface="Trebuchet MS"/>
                <a:cs typeface="Trebuchet MS"/>
              </a:rPr>
              <a:t> levels</a:t>
            </a:r>
            <a:r>
              <a:rPr dirty="0" sz="1800" i="1" spc="-45">
                <a:latin typeface="Trebuchet MS"/>
                <a:cs typeface="Trebuchet MS"/>
              </a:rPr>
              <a:t> </a:t>
            </a:r>
            <a:r>
              <a:rPr dirty="0" sz="1800" i="1" spc="90">
                <a:latin typeface="Trebuchet MS"/>
                <a:cs typeface="Trebuchet MS"/>
              </a:rPr>
              <a:t>across</a:t>
            </a:r>
            <a:r>
              <a:rPr dirty="0" sz="1800" i="1" spc="-50">
                <a:latin typeface="Trebuchet MS"/>
                <a:cs typeface="Trebuchet MS"/>
              </a:rPr>
              <a:t> </a:t>
            </a:r>
            <a:r>
              <a:rPr dirty="0" sz="1800" i="1" spc="-10">
                <a:latin typeface="Trebuchet MS"/>
                <a:cs typeface="Trebuchet MS"/>
              </a:rPr>
              <a:t>different</a:t>
            </a:r>
            <a:r>
              <a:rPr dirty="0" sz="1800" i="1" spc="-105">
                <a:latin typeface="Trebuchet MS"/>
                <a:cs typeface="Trebuchet MS"/>
              </a:rPr>
              <a:t> </a:t>
            </a:r>
            <a:r>
              <a:rPr dirty="0" sz="1800" i="1" spc="25">
                <a:latin typeface="Trebuchet MS"/>
                <a:cs typeface="Trebuchet MS"/>
              </a:rPr>
              <a:t>Business</a:t>
            </a:r>
            <a:r>
              <a:rPr dirty="0" sz="1800" i="1" spc="-50">
                <a:latin typeface="Trebuchet MS"/>
                <a:cs typeface="Trebuchet MS"/>
              </a:rPr>
              <a:t> </a:t>
            </a:r>
            <a:r>
              <a:rPr dirty="0" sz="1800" i="1" spc="-8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b="1" dirty="0" sz="1800" i="1" spc="-15">
                <a:latin typeface="Arial"/>
                <a:cs typeface="Arial"/>
              </a:rPr>
              <a:t>5.</a:t>
            </a:r>
            <a:r>
              <a:rPr b="1" dirty="0" sz="1800" i="1" spc="45">
                <a:latin typeface="Arial"/>
                <a:cs typeface="Arial"/>
              </a:rPr>
              <a:t> </a:t>
            </a:r>
            <a:r>
              <a:rPr b="1" dirty="0" sz="1800" i="1" spc="-10">
                <a:latin typeface="Arial"/>
                <a:cs typeface="Arial"/>
              </a:rPr>
              <a:t>Additional</a:t>
            </a:r>
            <a:r>
              <a:rPr b="1" dirty="0" sz="1800" i="1" spc="45">
                <a:latin typeface="Arial"/>
                <a:cs typeface="Arial"/>
              </a:rPr>
              <a:t> </a:t>
            </a:r>
            <a:r>
              <a:rPr b="1" dirty="0" sz="1800" i="1" spc="-15">
                <a:latin typeface="Arial"/>
                <a:cs typeface="Arial"/>
              </a:rPr>
              <a:t>Data</a:t>
            </a:r>
            <a:r>
              <a:rPr b="1" dirty="0" sz="1800" i="1" spc="-5">
                <a:latin typeface="Arial"/>
                <a:cs typeface="Arial"/>
              </a:rPr>
              <a:t> </a:t>
            </a:r>
            <a:r>
              <a:rPr b="1" dirty="0" sz="1800" i="1">
                <a:latin typeface="Arial"/>
                <a:cs typeface="Arial"/>
              </a:rPr>
              <a:t>Analysis </a:t>
            </a:r>
            <a:r>
              <a:rPr b="1" dirty="0" sz="1800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indent="-81280" marL="93345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b="1" dirty="0" sz="1800" i="1" spc="-10">
                <a:latin typeface="Arial"/>
                <a:cs typeface="Arial"/>
              </a:rPr>
              <a:t>Sheet</a:t>
            </a:r>
            <a:r>
              <a:rPr b="1" dirty="0" sz="1800" i="1">
                <a:latin typeface="Arial"/>
                <a:cs typeface="Arial"/>
              </a:rPr>
              <a:t> </a:t>
            </a:r>
            <a:r>
              <a:rPr b="1" dirty="0" sz="1800" i="1" spc="-5">
                <a:latin typeface="Arial"/>
                <a:cs typeface="Arial"/>
              </a:rPr>
              <a:t>Sheet2</a:t>
            </a:r>
            <a:r>
              <a:rPr b="1" dirty="0" sz="1800" i="1" spc="-5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469900" marR="5080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algn="l" pos="551180"/>
              </a:tabLst>
            </a:pPr>
            <a:r>
              <a:rPr dirty="0" sz="1800" i="1" spc="-5">
                <a:latin typeface="Arial"/>
                <a:cs typeface="Arial"/>
              </a:rPr>
              <a:t>Contains </a:t>
            </a:r>
            <a:r>
              <a:rPr dirty="0" sz="1800" i="1">
                <a:latin typeface="Arial"/>
                <a:cs typeface="Arial"/>
              </a:rPr>
              <a:t>ID-marks </a:t>
            </a:r>
            <a:r>
              <a:rPr dirty="0" sz="1800" i="1" spc="-5">
                <a:latin typeface="Arial"/>
                <a:cs typeface="Arial"/>
              </a:rPr>
              <a:t>pair, </a:t>
            </a:r>
            <a:r>
              <a:rPr dirty="0" sz="1800" i="1">
                <a:latin typeface="Arial"/>
                <a:cs typeface="Arial"/>
              </a:rPr>
              <a:t>possibly </a:t>
            </a:r>
            <a:r>
              <a:rPr dirty="0" sz="1800" i="1" spc="-5">
                <a:latin typeface="Arial"/>
                <a:cs typeface="Arial"/>
              </a:rPr>
              <a:t>related </a:t>
            </a:r>
            <a:r>
              <a:rPr dirty="0" sz="1800" i="1" spc="-30">
                <a:latin typeface="Arial"/>
                <a:cs typeface="Arial"/>
              </a:rPr>
              <a:t>to </a:t>
            </a:r>
            <a:r>
              <a:rPr dirty="0" sz="1800" i="1" spc="10">
                <a:latin typeface="Arial"/>
                <a:cs typeface="Arial"/>
              </a:rPr>
              <a:t>some </a:t>
            </a:r>
            <a:r>
              <a:rPr dirty="0" sz="1800" i="1" spc="-15">
                <a:latin typeface="Arial"/>
                <a:cs typeface="Arial"/>
              </a:rPr>
              <a:t>other </a:t>
            </a:r>
            <a:r>
              <a:rPr dirty="0" sz="1800" i="1" spc="-5">
                <a:latin typeface="Arial"/>
                <a:cs typeface="Arial"/>
              </a:rPr>
              <a:t>aspect </a:t>
            </a:r>
            <a:r>
              <a:rPr dirty="0" sz="1800" i="1" spc="20">
                <a:latin typeface="Arial"/>
                <a:cs typeface="Arial"/>
              </a:rPr>
              <a:t>of </a:t>
            </a:r>
            <a:r>
              <a:rPr dirty="0" sz="1800" i="1" spc="-5">
                <a:latin typeface="Arial"/>
                <a:cs typeface="Arial"/>
              </a:rPr>
              <a:t>performance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15">
                <a:latin typeface="Arial"/>
                <a:cs typeface="Arial"/>
              </a:rPr>
              <a:t>or</a:t>
            </a:r>
            <a:r>
              <a:rPr dirty="0" sz="1800" i="1" spc="2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another</a:t>
            </a:r>
            <a:r>
              <a:rPr dirty="0" sz="1800" i="1" spc="2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lvl="1" marL="469900" marR="38671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algn="l" pos="551180"/>
              </a:tabLst>
            </a:pPr>
            <a:r>
              <a:rPr dirty="0" sz="1800" i="1" spc="10">
                <a:latin typeface="Arial"/>
                <a:cs typeface="Arial"/>
              </a:rPr>
              <a:t>It </a:t>
            </a:r>
            <a:r>
              <a:rPr dirty="0" sz="1800" i="1" spc="-5">
                <a:latin typeface="Arial"/>
                <a:cs typeface="Arial"/>
              </a:rPr>
              <a:t>might </a:t>
            </a:r>
            <a:r>
              <a:rPr dirty="0" sz="1800" i="1" spc="20">
                <a:latin typeface="Arial"/>
                <a:cs typeface="Arial"/>
              </a:rPr>
              <a:t>be </a:t>
            </a:r>
            <a:r>
              <a:rPr dirty="0" sz="1800" i="1" spc="-15">
                <a:latin typeface="Arial"/>
                <a:cs typeface="Arial"/>
              </a:rPr>
              <a:t>used </a:t>
            </a:r>
            <a:r>
              <a:rPr dirty="0" sz="1800" i="1" spc="-5">
                <a:latin typeface="Arial"/>
                <a:cs typeface="Arial"/>
              </a:rPr>
              <a:t>for supplementary </a:t>
            </a:r>
            <a:r>
              <a:rPr dirty="0" sz="1800" i="1">
                <a:latin typeface="Arial"/>
                <a:cs typeface="Arial"/>
              </a:rPr>
              <a:t>analysis, </a:t>
            </a:r>
            <a:r>
              <a:rPr dirty="0" sz="1800" i="1" spc="-5">
                <a:latin typeface="Arial"/>
                <a:cs typeface="Arial"/>
              </a:rPr>
              <a:t>though </a:t>
            </a:r>
            <a:r>
              <a:rPr dirty="0" sz="1800" i="1" spc="-10">
                <a:latin typeface="Arial"/>
                <a:cs typeface="Arial"/>
              </a:rPr>
              <a:t>it’s </a:t>
            </a:r>
            <a:r>
              <a:rPr dirty="0" sz="1800" i="1">
                <a:latin typeface="Arial"/>
                <a:cs typeface="Arial"/>
              </a:rPr>
              <a:t>unclear </a:t>
            </a:r>
            <a:r>
              <a:rPr dirty="0" sz="1800" i="1" spc="5">
                <a:latin typeface="Arial"/>
                <a:cs typeface="Arial"/>
              </a:rPr>
              <a:t>how </a:t>
            </a:r>
            <a:r>
              <a:rPr dirty="0" sz="1800" i="1" spc="-15">
                <a:latin typeface="Arial"/>
                <a:cs typeface="Arial"/>
              </a:rPr>
              <a:t>it </a:t>
            </a:r>
            <a:r>
              <a:rPr dirty="0" sz="1800" i="1" spc="-10">
                <a:latin typeface="Arial"/>
                <a:cs typeface="Arial"/>
              </a:rPr>
              <a:t>ties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into</a:t>
            </a:r>
            <a:r>
              <a:rPr dirty="0" sz="1800" i="1" spc="-5">
                <a:latin typeface="Arial"/>
                <a:cs typeface="Arial"/>
              </a:rPr>
              <a:t> the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5">
                <a:latin typeface="Arial"/>
                <a:cs typeface="Arial"/>
              </a:rPr>
              <a:t>main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performance</a:t>
            </a:r>
            <a:r>
              <a:rPr dirty="0" sz="1800" i="1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b="1" dirty="0" sz="1800" i="1" spc="-15">
                <a:latin typeface="Arial"/>
                <a:cs typeface="Arial"/>
              </a:rPr>
              <a:t>6.</a:t>
            </a:r>
            <a:r>
              <a:rPr b="1" dirty="0" sz="1800" i="1" spc="35">
                <a:latin typeface="Arial"/>
                <a:cs typeface="Arial"/>
              </a:rPr>
              <a:t> </a:t>
            </a:r>
            <a:r>
              <a:rPr b="1" dirty="0" sz="1800" i="1" spc="-10">
                <a:latin typeface="Arial"/>
                <a:cs typeface="Arial"/>
              </a:rPr>
              <a:t>Final</a:t>
            </a:r>
            <a:r>
              <a:rPr b="1" dirty="0" sz="1800" i="1" spc="-30">
                <a:latin typeface="Arial"/>
                <a:cs typeface="Arial"/>
              </a:rPr>
              <a:t> </a:t>
            </a:r>
            <a:r>
              <a:rPr b="1" dirty="0" sz="1800" i="1">
                <a:latin typeface="Arial"/>
                <a:cs typeface="Arial"/>
              </a:rPr>
              <a:t>Analysis</a:t>
            </a:r>
            <a:r>
              <a:rPr b="1" dirty="0" sz="1800" i="1" spc="-5">
                <a:latin typeface="Arial"/>
                <a:cs typeface="Arial"/>
              </a:rPr>
              <a:t> and</a:t>
            </a:r>
            <a:r>
              <a:rPr b="1" dirty="0" sz="1800" i="1" spc="-35">
                <a:latin typeface="Arial"/>
                <a:cs typeface="Arial"/>
              </a:rPr>
              <a:t> </a:t>
            </a:r>
            <a:r>
              <a:rPr b="1" dirty="0" sz="1800" i="1" spc="-5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>
                <a:latin typeface="Arial"/>
                <a:cs typeface="Arial"/>
              </a:rPr>
              <a:t>I </a:t>
            </a:r>
            <a:r>
              <a:rPr dirty="0" sz="1800" i="1" spc="5">
                <a:latin typeface="Arial"/>
                <a:cs typeface="Arial"/>
              </a:rPr>
              <a:t>would </a:t>
            </a:r>
            <a:r>
              <a:rPr dirty="0" sz="1800" i="1" spc="-5">
                <a:latin typeface="Arial"/>
                <a:cs typeface="Arial"/>
              </a:rPr>
              <a:t>likely compile </a:t>
            </a:r>
            <a:r>
              <a:rPr dirty="0" sz="1800" i="1" spc="-10">
                <a:latin typeface="Arial"/>
                <a:cs typeface="Arial"/>
              </a:rPr>
              <a:t>these </a:t>
            </a:r>
            <a:r>
              <a:rPr dirty="0" sz="1800" i="1">
                <a:latin typeface="Arial"/>
                <a:cs typeface="Arial"/>
              </a:rPr>
              <a:t>analyses </a:t>
            </a:r>
            <a:r>
              <a:rPr dirty="0" sz="1800" i="1" spc="-10">
                <a:latin typeface="Arial"/>
                <a:cs typeface="Arial"/>
              </a:rPr>
              <a:t>into </a:t>
            </a:r>
            <a:r>
              <a:rPr dirty="0" sz="1800" i="1">
                <a:latin typeface="Arial"/>
                <a:cs typeface="Arial"/>
              </a:rPr>
              <a:t>a coherent report, possibly adding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explanations, </a:t>
            </a:r>
            <a:r>
              <a:rPr dirty="0" sz="1800" i="1">
                <a:latin typeface="Arial"/>
                <a:cs typeface="Arial"/>
              </a:rPr>
              <a:t>visualizations, </a:t>
            </a:r>
            <a:r>
              <a:rPr dirty="0" sz="1800" i="1" spc="5">
                <a:latin typeface="Arial"/>
                <a:cs typeface="Arial"/>
              </a:rPr>
              <a:t>and </a:t>
            </a:r>
            <a:r>
              <a:rPr dirty="0" sz="1800" i="1" spc="-10">
                <a:latin typeface="Arial"/>
                <a:cs typeface="Arial"/>
              </a:rPr>
              <a:t>insights </a:t>
            </a:r>
            <a:r>
              <a:rPr dirty="0" sz="1800" i="1" spc="-5">
                <a:latin typeface="Arial"/>
                <a:cs typeface="Arial"/>
              </a:rPr>
              <a:t>directly </a:t>
            </a:r>
            <a:r>
              <a:rPr dirty="0" sz="1800" i="1" spc="5">
                <a:latin typeface="Arial"/>
                <a:cs typeface="Arial"/>
              </a:rPr>
              <a:t>into </a:t>
            </a:r>
            <a:r>
              <a:rPr dirty="0" sz="1800" i="1" spc="-5">
                <a:latin typeface="Arial"/>
                <a:cs typeface="Arial"/>
              </a:rPr>
              <a:t>the Excel </a:t>
            </a:r>
            <a:r>
              <a:rPr dirty="0" sz="1800" i="1" spc="-10">
                <a:latin typeface="Arial"/>
                <a:cs typeface="Arial"/>
              </a:rPr>
              <a:t>file </a:t>
            </a:r>
            <a:r>
              <a:rPr dirty="0" sz="1800" i="1" spc="20">
                <a:latin typeface="Arial"/>
                <a:cs typeface="Arial"/>
              </a:rPr>
              <a:t>or </a:t>
            </a:r>
            <a:r>
              <a:rPr dirty="0" sz="1800" i="1">
                <a:latin typeface="Arial"/>
                <a:cs typeface="Arial"/>
              </a:rPr>
              <a:t>exporting </a:t>
            </a:r>
            <a:r>
              <a:rPr dirty="0" sz="1800" i="1" spc="-5">
                <a:latin typeface="Arial"/>
                <a:cs typeface="Arial"/>
              </a:rPr>
              <a:t>the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data </a:t>
            </a:r>
            <a:r>
              <a:rPr dirty="0" sz="1800" i="1" spc="5">
                <a:latin typeface="Arial"/>
                <a:cs typeface="Arial"/>
              </a:rPr>
              <a:t>into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i="1" spc="-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presentation</a:t>
            </a:r>
            <a:r>
              <a:rPr dirty="0" sz="1800" i="1" spc="-5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indent="-81280" marL="93345">
              <a:lnSpc>
                <a:spcPts val="2105"/>
              </a:lnSpc>
              <a:buSzPct val="94444"/>
              <a:buFont typeface="Arial MT"/>
              <a:buChar char="•"/>
              <a:tabLst>
                <a:tab algn="l" pos="93980"/>
              </a:tabLst>
            </a:pPr>
            <a:r>
              <a:rPr dirty="0" sz="1800" i="1" spc="-10">
                <a:latin typeface="Arial"/>
                <a:cs typeface="Arial"/>
              </a:rPr>
              <a:t>Key</a:t>
            </a:r>
            <a:r>
              <a:rPr dirty="0" sz="1800" i="1" spc="2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insights</a:t>
            </a:r>
            <a:r>
              <a:rPr dirty="0" sz="1800" i="1" spc="3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could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include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identifying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top-performing </a:t>
            </a:r>
            <a:r>
              <a:rPr dirty="0" sz="1800" i="1">
                <a:latin typeface="Arial"/>
                <a:cs typeface="Arial"/>
              </a:rPr>
              <a:t>Business</a:t>
            </a:r>
            <a:r>
              <a:rPr dirty="0" sz="1800" i="1" spc="-5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Units,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i="1" spc="-5">
                <a:latin typeface="Arial"/>
                <a:cs typeface="Arial"/>
              </a:rPr>
              <a:t>needing</a:t>
            </a:r>
            <a:r>
              <a:rPr dirty="0" sz="1800" i="1">
                <a:latin typeface="Arial"/>
                <a:cs typeface="Arial"/>
              </a:rPr>
              <a:t> improvement,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 spc="5">
                <a:latin typeface="Arial"/>
                <a:cs typeface="Arial"/>
              </a:rPr>
              <a:t>and </a:t>
            </a:r>
            <a:r>
              <a:rPr dirty="0" sz="1800" i="1" spc="-10">
                <a:latin typeface="Arial"/>
                <a:cs typeface="Arial"/>
              </a:rPr>
              <a:t>employee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distribution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across</a:t>
            </a:r>
            <a:r>
              <a:rPr dirty="0" sz="1800" i="1" spc="-4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performance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03" name="object 7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70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70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707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43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104870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ah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ah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ah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ah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ah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ah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ah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ah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ah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ah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ah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ah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ahLst/>
              <a:rect l="l" t="t" r="r" b="b"/>
              <a:pathLst>
                <a:path w="485775" h="0">
                  <a:moveTo>
                    <a:pt x="0" y="0"/>
                  </a:moveTo>
                  <a:lnTo>
                    <a:pt x="19050" y="0"/>
                  </a:lnTo>
                </a:path>
                <a:path w="485775" h="0">
                  <a:moveTo>
                    <a:pt x="85725" y="0"/>
                  </a:moveTo>
                  <a:lnTo>
                    <a:pt x="400050" y="0"/>
                  </a:lnTo>
                </a:path>
                <a:path w="485775" h="0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ah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ah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ah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ah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ah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ah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ah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ah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ah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ah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ah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ah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ah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ah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ah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ah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ah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ah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ah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ah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ah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ah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ah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ah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ah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ah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ah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ah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ah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ah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ah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ah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ah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ah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ah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ah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ah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ah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ah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ah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ah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ah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ahLst/>
              <a:rect l="l" t="t" r="r" b="b"/>
              <a:pathLst>
                <a:path w="157479" h="0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ah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ah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ah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ah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ah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ah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ah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ahLst/>
            <a:rect l="l" t="t" r="r" b="b"/>
            <a:pathLst>
              <a:path w="6457950" h="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ah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783" name="object 83"/>
          <p:cNvSpPr txBox="1"/>
          <p:nvPr/>
        </p:nvSpPr>
        <p:spPr>
          <a:xfrm>
            <a:off x="2303145" y="2848673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4" name="object 84"/>
          <p:cNvSpPr txBox="1"/>
          <p:nvPr/>
        </p:nvSpPr>
        <p:spPr>
          <a:xfrm>
            <a:off x="2950210" y="3201923"/>
            <a:ext cx="1587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5" name="object 85"/>
          <p:cNvSpPr txBox="1"/>
          <p:nvPr/>
        </p:nvSpPr>
        <p:spPr>
          <a:xfrm>
            <a:off x="3597275" y="2972117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6" name="object 86"/>
          <p:cNvSpPr txBox="1"/>
          <p:nvPr/>
        </p:nvSpPr>
        <p:spPr>
          <a:xfrm>
            <a:off x="4891151" y="2990215"/>
            <a:ext cx="1587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7" name="object 87"/>
          <p:cNvSpPr txBox="1"/>
          <p:nvPr/>
        </p:nvSpPr>
        <p:spPr>
          <a:xfrm>
            <a:off x="5538215" y="3130867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8" name="object 88"/>
          <p:cNvSpPr txBox="1"/>
          <p:nvPr/>
        </p:nvSpPr>
        <p:spPr>
          <a:xfrm>
            <a:off x="6185153" y="3025076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89" name="object 89"/>
          <p:cNvSpPr txBox="1"/>
          <p:nvPr/>
        </p:nvSpPr>
        <p:spPr>
          <a:xfrm>
            <a:off x="6832345" y="2901632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0" name="object 90"/>
          <p:cNvSpPr txBox="1"/>
          <p:nvPr/>
        </p:nvSpPr>
        <p:spPr>
          <a:xfrm>
            <a:off x="7479030" y="3095561"/>
            <a:ext cx="15938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1" name="object 91"/>
          <p:cNvSpPr txBox="1"/>
          <p:nvPr/>
        </p:nvSpPr>
        <p:spPr>
          <a:xfrm>
            <a:off x="8126094" y="2866453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194304" name="object 92"/>
          <p:cNvGraphicFramePr>
            <a:graphicFrameLocks noGrp="1"/>
          </p:cNvGraphicFramePr>
          <p:nvPr/>
        </p:nvGraphicFramePr>
        <p:xfrm>
          <a:off x="1395475" y="4548251"/>
          <a:ext cx="691642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p>
                      <a:pPr algn="r" marR="92710">
                        <a:lnSpc>
                          <a:spcPts val="535"/>
                        </a:lnSpc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57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78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algn="r" marR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dirty="0" sz="900" spc="-3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900" spc="-5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048792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ah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793" name="object 94"/>
          <p:cNvSpPr txBox="1"/>
          <p:nvPr/>
        </p:nvSpPr>
        <p:spPr>
          <a:xfrm>
            <a:off x="1773554" y="3015251"/>
            <a:ext cx="159385" cy="1437640"/>
          </a:xfrm>
          <a:prstGeom prst="rect"/>
        </p:spPr>
        <p:txBody>
          <a:bodyPr bIns="0" lIns="0" rIns="0" rtlCol="0" tIns="52069" vert="horz" wrap="square">
            <a:spAutoFit/>
          </a:bodyPr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4" name="object 95"/>
          <p:cNvSpPr txBox="1"/>
          <p:nvPr/>
        </p:nvSpPr>
        <p:spPr>
          <a:xfrm>
            <a:off x="1710054" y="2662445"/>
            <a:ext cx="222885" cy="379095"/>
          </a:xfrm>
          <a:prstGeom prst="rect"/>
        </p:spPr>
        <p:txBody>
          <a:bodyPr bIns="0" lIns="0" rIns="0" rtlCol="0" tIns="52069" vert="horz" wrap="square">
            <a:spAutoFit/>
          </a:bodyPr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1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5" name="object 96"/>
          <p:cNvSpPr txBox="1"/>
          <p:nvPr/>
        </p:nvSpPr>
        <p:spPr>
          <a:xfrm>
            <a:off x="3434334" y="2371329"/>
            <a:ext cx="2581275" cy="517525"/>
          </a:xfrm>
          <a:prstGeom prst="rect"/>
        </p:spPr>
        <p:txBody>
          <a:bodyPr bIns="0" lIns="0" rIns="0" rtlCol="0" tIns="99695" vert="horz" wrap="square">
            <a:spAutoFit/>
          </a:bodyPr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400" spc="4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6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797" name="object 98"/>
          <p:cNvSpPr txBox="1"/>
          <p:nvPr/>
        </p:nvSpPr>
        <p:spPr>
          <a:xfrm>
            <a:off x="2383408" y="5476557"/>
            <a:ext cx="2413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98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799" name="object 100"/>
          <p:cNvSpPr txBox="1"/>
          <p:nvPr/>
        </p:nvSpPr>
        <p:spPr>
          <a:xfrm>
            <a:off x="3145535" y="5476557"/>
            <a:ext cx="19431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0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bIns="0" lIns="0" rIns="0" rtlCol="0" tIns="0" wrap="square"/>
          <a:p/>
        </p:txBody>
      </p:sp>
      <p:sp>
        <p:nvSpPr>
          <p:cNvPr id="1048801" name="object 102"/>
          <p:cNvSpPr txBox="1"/>
          <p:nvPr/>
        </p:nvSpPr>
        <p:spPr>
          <a:xfrm>
            <a:off x="3862959" y="5476557"/>
            <a:ext cx="4349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 spc="-6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u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2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803" name="object 104"/>
          <p:cNvSpPr txBox="1"/>
          <p:nvPr/>
        </p:nvSpPr>
        <p:spPr>
          <a:xfrm>
            <a:off x="4815459" y="5476557"/>
            <a:ext cx="49022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dirty="0" sz="9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4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ah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805" name="object 106"/>
          <p:cNvSpPr txBox="1"/>
          <p:nvPr/>
        </p:nvSpPr>
        <p:spPr>
          <a:xfrm>
            <a:off x="5464175" y="5476557"/>
            <a:ext cx="98615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73380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6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ah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807" name="object 108"/>
          <p:cNvSpPr txBox="1"/>
          <p:nvPr/>
        </p:nvSpPr>
        <p:spPr>
          <a:xfrm>
            <a:off x="6607175" y="5476557"/>
            <a:ext cx="12153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74015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808" name="object 109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dirty="0" spc="25">
                <a:latin typeface="Trebuchet MS"/>
                <a:cs typeface="Trebuchet MS"/>
              </a:rPr>
              <a:t>E</a:t>
            </a:r>
            <a:r>
              <a:rPr dirty="0" spc="-55">
                <a:latin typeface="Trebuchet MS"/>
                <a:cs typeface="Trebuchet MS"/>
              </a:rPr>
              <a:t>S</a:t>
            </a:r>
            <a:r>
              <a:rPr dirty="0" spc="40">
                <a:latin typeface="Trebuchet MS"/>
                <a:cs typeface="Trebuchet MS"/>
              </a:rPr>
              <a:t>U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4194305" name="object 3"/>
          <p:cNvGraphicFramePr>
            <a:graphicFrameLocks noGrp="1"/>
          </p:cNvGraphicFramePr>
          <p:nvPr/>
        </p:nvGraphicFramePr>
        <p:xfrm>
          <a:off x="753783" y="1987295"/>
          <a:ext cx="4968240" cy="353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b="1" dirty="0" sz="1100" spc="-10">
                          <a:latin typeface="Calibri"/>
                          <a:cs typeface="Calibri"/>
                        </a:rPr>
                        <a:t>Count</a:t>
                      </a:r>
                      <a:r>
                        <a:rPr b="1" dirty="0" sz="1100" spc="5">
                          <a:latin typeface="Calibri"/>
                          <a:cs typeface="Calibri"/>
                        </a:rPr>
                        <a:t> of</a:t>
                      </a:r>
                      <a:r>
                        <a:rPr b="1"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5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b="1" dirty="0" sz="1100" spc="-5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b="1"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-5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1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1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b="1" dirty="0" sz="11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b="1" dirty="0" sz="1100" spc="-45">
                          <a:latin typeface="Calibri"/>
                          <a:cs typeface="Calibri"/>
                        </a:rPr>
                        <a:t>e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b="1" dirty="0" sz="1100" spc="20">
                          <a:latin typeface="Calibri"/>
                          <a:cs typeface="Calibri"/>
                        </a:rPr>
                        <a:t>i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u  </a:t>
                      </a:r>
                      <a:r>
                        <a:rPr b="1" dirty="0" sz="1100" spc="2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very</a:t>
                      </a:r>
                      <a:r>
                        <a:rPr b="1" dirty="0" sz="11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b="1" dirty="0" sz="1100" spc="-45">
                          <a:latin typeface="Calibri"/>
                          <a:cs typeface="Calibri"/>
                        </a:rPr>
                        <a:t>G</a:t>
                      </a:r>
                      <a:r>
                        <a:rPr b="1" dirty="0" sz="1100" spc="45">
                          <a:latin typeface="Calibri"/>
                          <a:cs typeface="Calibri"/>
                        </a:rPr>
                        <a:t>r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d</a:t>
                      </a:r>
                      <a:r>
                        <a:rPr b="1"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b="1" dirty="0" sz="1100" spc="-20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-45">
                          <a:latin typeface="Calibri"/>
                          <a:cs typeface="Calibri"/>
                        </a:rPr>
                        <a:t>G</a:t>
                      </a:r>
                      <a:r>
                        <a:rPr b="1" dirty="0" sz="1100" spc="45">
                          <a:latin typeface="Calibri"/>
                          <a:cs typeface="Calibri"/>
                        </a:rPr>
                        <a:t>r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d</a:t>
                      </a:r>
                      <a:r>
                        <a:rPr b="1"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b="1" dirty="0" sz="1100" spc="-20">
                          <a:latin typeface="Calibri"/>
                          <a:cs typeface="Calibri"/>
                        </a:rPr>
                        <a:t>t</a:t>
                      </a:r>
                      <a:r>
                        <a:rPr b="1" dirty="0" sz="1100" spc="-35">
                          <a:latin typeface="Calibri"/>
                          <a:cs typeface="Calibri"/>
                        </a:rPr>
                        <a:t>a</a:t>
                      </a:r>
                      <a:r>
                        <a:rPr b="1" dirty="0" sz="110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dirty="0" sz="1100" spc="15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5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1048810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ah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1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ah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2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ah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3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ah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4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ah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5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ah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6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ah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7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ah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18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ah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9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ah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0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ah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1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ah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2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ah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3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ah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4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ah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5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ah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6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ah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7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ah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28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ah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9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ah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30" name="object 25"/>
          <p:cNvSpPr txBox="1"/>
          <p:nvPr/>
        </p:nvSpPr>
        <p:spPr>
          <a:xfrm>
            <a:off x="8041005" y="2585402"/>
            <a:ext cx="364490" cy="24320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831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832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833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bIns="0" lIns="0" rIns="0" rtlCol="0" tIns="0" wrap="square"/>
          <a:p/>
        </p:txBody>
      </p:sp>
      <p:sp>
        <p:nvSpPr>
          <p:cNvPr id="1048834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835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bIns="0" lIns="0" rIns="0" rtlCol="0" tIns="0" wrap="square"/>
          <a:p/>
        </p:txBody>
      </p:sp>
      <p:sp>
        <p:nvSpPr>
          <p:cNvPr id="1048836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bIns="0" lIns="0" rIns="0" rtlCol="0" tIns="0" wrap="square"/>
          <a:p/>
        </p:txBody>
      </p:sp>
      <p:sp>
        <p:nvSpPr>
          <p:cNvPr id="1048837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bIns="0" lIns="0" rIns="0" rtlCol="0" tIns="0" wrap="square"/>
          <a:p/>
        </p:txBody>
      </p:sp>
      <p:grpSp>
        <p:nvGrpSpPr>
          <p:cNvPr id="46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1048838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39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7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1048840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41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8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1048842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43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44" name="object 42"/>
          <p:cNvSpPr txBox="1"/>
          <p:nvPr/>
        </p:nvSpPr>
        <p:spPr>
          <a:xfrm>
            <a:off x="6329934" y="5001577"/>
            <a:ext cx="390588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22275"/>
                <a:tab algn="l" pos="928369"/>
                <a:tab algn="l" pos="1287780"/>
                <a:tab algn="l" pos="1717039"/>
                <a:tab algn="l" pos="2113915"/>
                <a:tab algn="l" pos="2428875"/>
                <a:tab algn="l" pos="2827020"/>
                <a:tab algn="l" pos="3243580"/>
                <a:tab algn="l" pos="3647440"/>
              </a:tabLst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-5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Z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1048846" name="object 3"/>
          <p:cNvSpPr txBox="1"/>
          <p:nvPr/>
        </p:nvSpPr>
        <p:spPr>
          <a:xfrm>
            <a:off x="1049972" y="1736153"/>
            <a:ext cx="7957184" cy="33178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i="1" spc="20">
                <a:latin typeface="Trebuchet MS"/>
                <a:cs typeface="Trebuchet MS"/>
              </a:rPr>
              <a:t>The</a:t>
            </a:r>
            <a:r>
              <a:rPr dirty="0" sz="2000" i="1" spc="-125">
                <a:latin typeface="Trebuchet MS"/>
                <a:cs typeface="Trebuchet MS"/>
              </a:rPr>
              <a:t> </a:t>
            </a:r>
            <a:r>
              <a:rPr dirty="0" sz="2000" i="1" spc="125">
                <a:latin typeface="Trebuchet MS"/>
                <a:cs typeface="Trebuchet MS"/>
              </a:rPr>
              <a:t>Employee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105">
                <a:latin typeface="Trebuchet MS"/>
                <a:cs typeface="Trebuchet MS"/>
              </a:rPr>
              <a:t>Performance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25">
                <a:latin typeface="Trebuchet MS"/>
                <a:cs typeface="Trebuchet MS"/>
              </a:rPr>
              <a:t>Analysis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55">
                <a:latin typeface="Trebuchet MS"/>
                <a:cs typeface="Trebuchet MS"/>
              </a:rPr>
              <a:t>reveals</a:t>
            </a:r>
            <a:r>
              <a:rPr dirty="0" sz="2000" i="1" spc="-114">
                <a:latin typeface="Trebuchet MS"/>
                <a:cs typeface="Trebuchet MS"/>
              </a:rPr>
              <a:t> </a:t>
            </a:r>
            <a:r>
              <a:rPr dirty="0" sz="2000" i="1" spc="85">
                <a:latin typeface="Trebuchet MS"/>
                <a:cs typeface="Trebuchet MS"/>
              </a:rPr>
              <a:t>varied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120">
                <a:latin typeface="Trebuchet MS"/>
                <a:cs typeface="Trebuchet MS"/>
              </a:rPr>
              <a:t>performance </a:t>
            </a:r>
            <a:r>
              <a:rPr dirty="0" sz="2000" i="1" spc="-585">
                <a:latin typeface="Trebuchet MS"/>
                <a:cs typeface="Trebuchet MS"/>
              </a:rPr>
              <a:t> </a:t>
            </a:r>
            <a:r>
              <a:rPr dirty="0" sz="2000" i="1" spc="5">
                <a:latin typeface="Trebuchet MS"/>
                <a:cs typeface="Trebuchet MS"/>
              </a:rPr>
              <a:t>levels </a:t>
            </a:r>
            <a:r>
              <a:rPr dirty="0" sz="2000" i="1" spc="100">
                <a:latin typeface="Trebuchet MS"/>
                <a:cs typeface="Trebuchet MS"/>
              </a:rPr>
              <a:t>across </a:t>
            </a:r>
            <a:r>
              <a:rPr dirty="0" sz="2000" i="1" spc="-20">
                <a:latin typeface="Trebuchet MS"/>
                <a:cs typeface="Trebuchet MS"/>
              </a:rPr>
              <a:t>different </a:t>
            </a:r>
            <a:r>
              <a:rPr dirty="0" sz="2000" i="1" spc="15">
                <a:latin typeface="Trebuchet MS"/>
                <a:cs typeface="Trebuchet MS"/>
              </a:rPr>
              <a:t>Business </a:t>
            </a:r>
            <a:r>
              <a:rPr dirty="0" sz="2000" i="1" spc="-70">
                <a:latin typeface="Trebuchet MS"/>
                <a:cs typeface="Trebuchet MS"/>
              </a:rPr>
              <a:t>Units, </a:t>
            </a:r>
            <a:r>
              <a:rPr dirty="0" sz="2000" i="1" spc="-35">
                <a:latin typeface="Trebuchet MS"/>
                <a:cs typeface="Trebuchet MS"/>
              </a:rPr>
              <a:t>with </a:t>
            </a:r>
            <a:r>
              <a:rPr dirty="0" sz="2000" i="1" spc="330">
                <a:latin typeface="Trebuchet MS"/>
                <a:cs typeface="Trebuchet MS"/>
              </a:rPr>
              <a:t>a </a:t>
            </a:r>
            <a:r>
              <a:rPr dirty="0" sz="2000" i="1" spc="25">
                <a:latin typeface="Trebuchet MS"/>
                <a:cs typeface="Trebuchet MS"/>
              </a:rPr>
              <a:t>significant </a:t>
            </a:r>
            <a:r>
              <a:rPr dirty="0" sz="2000" i="1" spc="110">
                <a:latin typeface="Trebuchet MS"/>
                <a:cs typeface="Trebuchet MS"/>
              </a:rPr>
              <a:t>number </a:t>
            </a:r>
            <a:r>
              <a:rPr dirty="0" sz="2000" i="1" spc="15">
                <a:latin typeface="Trebuchet MS"/>
                <a:cs typeface="Trebuchet MS"/>
              </a:rPr>
              <a:t>of </a:t>
            </a:r>
            <a:r>
              <a:rPr dirty="0" sz="2000" i="1" spc="-590">
                <a:latin typeface="Trebuchet MS"/>
                <a:cs typeface="Trebuchet MS"/>
              </a:rPr>
              <a:t> </a:t>
            </a:r>
            <a:r>
              <a:rPr dirty="0" sz="2000" i="1" spc="125">
                <a:latin typeface="Trebuchet MS"/>
                <a:cs typeface="Trebuchet MS"/>
              </a:rPr>
              <a:t>employees </a:t>
            </a:r>
            <a:r>
              <a:rPr dirty="0" sz="2000" i="1" spc="-15">
                <a:latin typeface="Trebuchet MS"/>
                <a:cs typeface="Trebuchet MS"/>
              </a:rPr>
              <a:t>falling </a:t>
            </a:r>
            <a:r>
              <a:rPr dirty="0" sz="2000" i="1" spc="5">
                <a:latin typeface="Trebuchet MS"/>
                <a:cs typeface="Trebuchet MS"/>
              </a:rPr>
              <a:t>into </a:t>
            </a:r>
            <a:r>
              <a:rPr dirty="0" sz="2000" i="1" spc="50">
                <a:latin typeface="Trebuchet MS"/>
                <a:cs typeface="Trebuchet MS"/>
              </a:rPr>
              <a:t>the </a:t>
            </a:r>
            <a:r>
              <a:rPr dirty="0" sz="2000" i="1" spc="85">
                <a:latin typeface="Trebuchet MS"/>
                <a:cs typeface="Trebuchet MS"/>
              </a:rPr>
              <a:t>"medium" </a:t>
            </a:r>
            <a:r>
              <a:rPr dirty="0" sz="2000" i="1" spc="225">
                <a:latin typeface="Trebuchet MS"/>
                <a:cs typeface="Trebuchet MS"/>
              </a:rPr>
              <a:t>and </a:t>
            </a:r>
            <a:r>
              <a:rPr dirty="0" sz="2000" i="1" spc="15">
                <a:latin typeface="Trebuchet MS"/>
                <a:cs typeface="Trebuchet MS"/>
              </a:rPr>
              <a:t>"low" </a:t>
            </a:r>
            <a:r>
              <a:rPr dirty="0" sz="2000" i="1" spc="85">
                <a:latin typeface="Trebuchet MS"/>
                <a:cs typeface="Trebuchet MS"/>
              </a:rPr>
              <a:t>categories, </a:t>
            </a:r>
            <a:r>
              <a:rPr dirty="0" sz="2000" i="1" spc="90">
                <a:latin typeface="Trebuchet MS"/>
                <a:cs typeface="Trebuchet MS"/>
              </a:rPr>
              <a:t> </a:t>
            </a:r>
            <a:r>
              <a:rPr dirty="0" sz="2000" i="1" spc="5">
                <a:latin typeface="Trebuchet MS"/>
                <a:cs typeface="Trebuchet MS"/>
              </a:rPr>
              <a:t>particularly </a:t>
            </a:r>
            <a:r>
              <a:rPr dirty="0" sz="2000" i="1" spc="-50">
                <a:latin typeface="Trebuchet MS"/>
                <a:cs typeface="Trebuchet MS"/>
              </a:rPr>
              <a:t>in </a:t>
            </a:r>
            <a:r>
              <a:rPr dirty="0" sz="2000" i="1" spc="-35">
                <a:latin typeface="Trebuchet MS"/>
                <a:cs typeface="Trebuchet MS"/>
              </a:rPr>
              <a:t>units </a:t>
            </a:r>
            <a:r>
              <a:rPr dirty="0" sz="2000" i="1" spc="-60">
                <a:latin typeface="Trebuchet MS"/>
                <a:cs typeface="Trebuchet MS"/>
              </a:rPr>
              <a:t>like </a:t>
            </a:r>
            <a:r>
              <a:rPr dirty="0" sz="2000" i="1" spc="185">
                <a:latin typeface="Trebuchet MS"/>
                <a:cs typeface="Trebuchet MS"/>
              </a:rPr>
              <a:t>BPC </a:t>
            </a:r>
            <a:r>
              <a:rPr dirty="0" sz="2000" i="1" spc="250">
                <a:latin typeface="Trebuchet MS"/>
                <a:cs typeface="Trebuchet MS"/>
              </a:rPr>
              <a:t>and </a:t>
            </a:r>
            <a:r>
              <a:rPr dirty="0" sz="2000" i="1" spc="204">
                <a:latin typeface="Trebuchet MS"/>
                <a:cs typeface="Trebuchet MS"/>
              </a:rPr>
              <a:t>CCDR. </a:t>
            </a:r>
            <a:r>
              <a:rPr dirty="0" sz="2000" i="1">
                <a:latin typeface="Trebuchet MS"/>
                <a:cs typeface="Trebuchet MS"/>
              </a:rPr>
              <a:t>There </a:t>
            </a:r>
            <a:r>
              <a:rPr dirty="0" sz="2000" i="1" spc="100">
                <a:latin typeface="Trebuchet MS"/>
                <a:cs typeface="Trebuchet MS"/>
              </a:rPr>
              <a:t>are </a:t>
            </a:r>
            <a:r>
              <a:rPr dirty="0" sz="2000" i="1" spc="70">
                <a:latin typeface="Trebuchet MS"/>
                <a:cs typeface="Trebuchet MS"/>
              </a:rPr>
              <a:t>also </a:t>
            </a:r>
            <a:r>
              <a:rPr dirty="0" sz="2000" i="1" spc="55">
                <a:latin typeface="Trebuchet MS"/>
                <a:cs typeface="Trebuchet MS"/>
              </a:rPr>
              <a:t>strong </a:t>
            </a:r>
            <a:r>
              <a:rPr dirty="0" sz="2000" i="1" spc="60">
                <a:latin typeface="Trebuchet MS"/>
                <a:cs typeface="Trebuchet MS"/>
              </a:rPr>
              <a:t> </a:t>
            </a:r>
            <a:r>
              <a:rPr dirty="0" sz="2000" i="1" spc="25">
                <a:latin typeface="Trebuchet MS"/>
                <a:cs typeface="Trebuchet MS"/>
              </a:rPr>
              <a:t>performers </a:t>
            </a:r>
            <a:r>
              <a:rPr dirty="0" sz="2000" i="1" spc="-15">
                <a:latin typeface="Trebuchet MS"/>
                <a:cs typeface="Trebuchet MS"/>
              </a:rPr>
              <a:t>in </a:t>
            </a:r>
            <a:r>
              <a:rPr dirty="0" sz="2000" i="1" spc="75">
                <a:latin typeface="Trebuchet MS"/>
                <a:cs typeface="Trebuchet MS"/>
              </a:rPr>
              <a:t>the </a:t>
            </a:r>
            <a:r>
              <a:rPr dirty="0" sz="2000" i="1" spc="45">
                <a:latin typeface="Trebuchet MS"/>
                <a:cs typeface="Trebuchet MS"/>
              </a:rPr>
              <a:t>"very </a:t>
            </a:r>
            <a:r>
              <a:rPr dirty="0" sz="2000" i="1" spc="60">
                <a:latin typeface="Trebuchet MS"/>
                <a:cs typeface="Trebuchet MS"/>
              </a:rPr>
              <a:t>high" </a:t>
            </a:r>
            <a:r>
              <a:rPr dirty="0" sz="2000" i="1" spc="110">
                <a:latin typeface="Trebuchet MS"/>
                <a:cs typeface="Trebuchet MS"/>
              </a:rPr>
              <a:t>category, </a:t>
            </a:r>
            <a:r>
              <a:rPr dirty="0" sz="2000" i="1" spc="105">
                <a:latin typeface="Trebuchet MS"/>
                <a:cs typeface="Trebuchet MS"/>
              </a:rPr>
              <a:t>suggesting </a:t>
            </a:r>
            <a:r>
              <a:rPr dirty="0" sz="2000" i="1" spc="40">
                <a:latin typeface="Trebuchet MS"/>
                <a:cs typeface="Trebuchet MS"/>
              </a:rPr>
              <a:t>potential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65">
                <a:latin typeface="Trebuchet MS"/>
                <a:cs typeface="Trebuchet MS"/>
              </a:rPr>
              <a:t>leadership </a:t>
            </a:r>
            <a:r>
              <a:rPr dirty="0" sz="2000" i="1" spc="110">
                <a:latin typeface="Trebuchet MS"/>
                <a:cs typeface="Trebuchet MS"/>
              </a:rPr>
              <a:t>development. </a:t>
            </a:r>
            <a:r>
              <a:rPr dirty="0" sz="2000" i="1" spc="85">
                <a:latin typeface="Trebuchet MS"/>
                <a:cs typeface="Trebuchet MS"/>
              </a:rPr>
              <a:t>However, </a:t>
            </a:r>
            <a:r>
              <a:rPr dirty="0" sz="2000" i="1" spc="165">
                <a:latin typeface="Trebuchet MS"/>
                <a:cs typeface="Trebuchet MS"/>
              </a:rPr>
              <a:t>some </a:t>
            </a:r>
            <a:r>
              <a:rPr dirty="0" sz="2000" i="1" spc="175">
                <a:latin typeface="Trebuchet MS"/>
                <a:cs typeface="Trebuchet MS"/>
              </a:rPr>
              <a:t>data </a:t>
            </a:r>
            <a:r>
              <a:rPr dirty="0" sz="2000" i="1" spc="125">
                <a:latin typeface="Trebuchet MS"/>
                <a:cs typeface="Trebuchet MS"/>
              </a:rPr>
              <a:t>gaps, </a:t>
            </a:r>
            <a:r>
              <a:rPr dirty="0" sz="2000" i="1" spc="140">
                <a:latin typeface="Trebuchet MS"/>
                <a:cs typeface="Trebuchet MS"/>
              </a:rPr>
              <a:t>such </a:t>
            </a:r>
            <a:r>
              <a:rPr dirty="0" sz="2000" i="1" spc="135">
                <a:latin typeface="Trebuchet MS"/>
                <a:cs typeface="Trebuchet MS"/>
              </a:rPr>
              <a:t>as </a:t>
            </a:r>
            <a:r>
              <a:rPr dirty="0" sz="2000" i="1" spc="140">
                <a:latin typeface="Trebuchet MS"/>
                <a:cs typeface="Trebuchet MS"/>
              </a:rPr>
              <a:t> </a:t>
            </a:r>
            <a:r>
              <a:rPr dirty="0" sz="2000" i="1" spc="30">
                <a:latin typeface="Trebuchet MS"/>
                <a:cs typeface="Trebuchet MS"/>
              </a:rPr>
              <a:t>missing </a:t>
            </a:r>
            <a:r>
              <a:rPr dirty="0" sz="2000" i="1" spc="95">
                <a:latin typeface="Trebuchet MS"/>
                <a:cs typeface="Trebuchet MS"/>
              </a:rPr>
              <a:t>"Performance </a:t>
            </a:r>
            <a:r>
              <a:rPr dirty="0" sz="2000" i="1" spc="5">
                <a:latin typeface="Trebuchet MS"/>
                <a:cs typeface="Trebuchet MS"/>
              </a:rPr>
              <a:t>level" </a:t>
            </a:r>
            <a:r>
              <a:rPr dirty="0" sz="2000" i="1" spc="-30">
                <a:latin typeface="Trebuchet MS"/>
                <a:cs typeface="Trebuchet MS"/>
              </a:rPr>
              <a:t>entries, </a:t>
            </a:r>
            <a:r>
              <a:rPr dirty="0" sz="2000" i="1" spc="210">
                <a:latin typeface="Trebuchet MS"/>
                <a:cs typeface="Trebuchet MS"/>
              </a:rPr>
              <a:t>need </a:t>
            </a:r>
            <a:r>
              <a:rPr dirty="0" sz="2000" i="1" spc="105">
                <a:latin typeface="Trebuchet MS"/>
                <a:cs typeface="Trebuchet MS"/>
              </a:rPr>
              <a:t>addressing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125">
                <a:latin typeface="Trebuchet MS"/>
                <a:cs typeface="Trebuchet MS"/>
              </a:rPr>
              <a:t>more </a:t>
            </a:r>
            <a:r>
              <a:rPr dirty="0" sz="2000" i="1" spc="130">
                <a:latin typeface="Trebuchet MS"/>
                <a:cs typeface="Trebuchet MS"/>
              </a:rPr>
              <a:t> </a:t>
            </a:r>
            <a:r>
              <a:rPr dirty="0" sz="2000" i="1" spc="160">
                <a:latin typeface="Trebuchet MS"/>
                <a:cs typeface="Trebuchet MS"/>
              </a:rPr>
              <a:t>accurate </a:t>
            </a:r>
            <a:r>
              <a:rPr dirty="0" sz="2000" i="1" spc="-30">
                <a:latin typeface="Trebuchet MS"/>
                <a:cs typeface="Trebuchet MS"/>
              </a:rPr>
              <a:t>insights. </a:t>
            </a:r>
            <a:r>
              <a:rPr dirty="0" sz="2000" i="1" spc="15">
                <a:latin typeface="Trebuchet MS"/>
                <a:cs typeface="Trebuchet MS"/>
              </a:rPr>
              <a:t>Overall, </a:t>
            </a:r>
            <a:r>
              <a:rPr dirty="0" sz="2000" i="1" spc="75">
                <a:latin typeface="Trebuchet MS"/>
                <a:cs typeface="Trebuchet MS"/>
              </a:rPr>
              <a:t>the </a:t>
            </a:r>
            <a:r>
              <a:rPr dirty="0" sz="2000" i="1" spc="35">
                <a:latin typeface="Trebuchet MS"/>
                <a:cs typeface="Trebuchet MS"/>
              </a:rPr>
              <a:t>analysis </a:t>
            </a:r>
            <a:r>
              <a:rPr dirty="0" sz="2000" i="1" spc="90">
                <a:latin typeface="Trebuchet MS"/>
                <a:cs typeface="Trebuchet MS"/>
              </a:rPr>
              <a:t>suggests </a:t>
            </a:r>
            <a:r>
              <a:rPr dirty="0" sz="2000" i="1" spc="330">
                <a:latin typeface="Trebuchet MS"/>
                <a:cs typeface="Trebuchet MS"/>
              </a:rPr>
              <a:t>a </a:t>
            </a:r>
            <a:r>
              <a:rPr dirty="0" sz="2000" i="1" spc="210">
                <a:latin typeface="Trebuchet MS"/>
                <a:cs typeface="Trebuchet MS"/>
              </a:rPr>
              <a:t>need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100">
                <a:latin typeface="Trebuchet MS"/>
                <a:cs typeface="Trebuchet MS"/>
              </a:rPr>
              <a:t>targeted </a:t>
            </a:r>
            <a:r>
              <a:rPr dirty="0" sz="2000" i="1" spc="5">
                <a:latin typeface="Trebuchet MS"/>
                <a:cs typeface="Trebuchet MS"/>
              </a:rPr>
              <a:t>training </a:t>
            </a:r>
            <a:r>
              <a:rPr dirty="0" sz="2000" i="1" spc="250">
                <a:latin typeface="Trebuchet MS"/>
                <a:cs typeface="Trebuchet MS"/>
              </a:rPr>
              <a:t>and </a:t>
            </a:r>
            <a:r>
              <a:rPr dirty="0" sz="2000" i="1" spc="130">
                <a:latin typeface="Trebuchet MS"/>
                <a:cs typeface="Trebuchet MS"/>
              </a:rPr>
              <a:t>development </a:t>
            </a:r>
            <a:r>
              <a:rPr dirty="0" sz="2000" i="1" spc="-15">
                <a:latin typeface="Trebuchet MS"/>
                <a:cs typeface="Trebuchet MS"/>
              </a:rPr>
              <a:t>in </a:t>
            </a:r>
            <a:r>
              <a:rPr dirty="0" sz="2000" i="1" spc="40">
                <a:latin typeface="Trebuchet MS"/>
                <a:cs typeface="Trebuchet MS"/>
              </a:rPr>
              <a:t>lower-performing </a:t>
            </a:r>
            <a:r>
              <a:rPr dirty="0" sz="2000" i="1" spc="-50">
                <a:latin typeface="Trebuchet MS"/>
                <a:cs typeface="Trebuchet MS"/>
              </a:rPr>
              <a:t>units, </a:t>
            </a:r>
            <a:r>
              <a:rPr dirty="0" sz="2000" i="1" spc="-45">
                <a:latin typeface="Trebuchet MS"/>
                <a:cs typeface="Trebuchet MS"/>
              </a:rPr>
              <a:t> </a:t>
            </a:r>
            <a:r>
              <a:rPr dirty="0" sz="2000" i="1" spc="80">
                <a:latin typeface="Trebuchet MS"/>
                <a:cs typeface="Trebuchet MS"/>
              </a:rPr>
              <a:t>recognition </a:t>
            </a:r>
            <a:r>
              <a:rPr dirty="0" sz="2000" i="1" spc="110">
                <a:latin typeface="Trebuchet MS"/>
                <a:cs typeface="Trebuchet MS"/>
              </a:rPr>
              <a:t>programs </a:t>
            </a:r>
            <a:r>
              <a:rPr dirty="0" sz="2000" i="1" spc="-55">
                <a:latin typeface="Trebuchet MS"/>
                <a:cs typeface="Trebuchet MS"/>
              </a:rPr>
              <a:t>for </a:t>
            </a:r>
            <a:r>
              <a:rPr dirty="0" sz="2000" i="1" spc="95">
                <a:latin typeface="Trebuchet MS"/>
                <a:cs typeface="Trebuchet MS"/>
              </a:rPr>
              <a:t>high </a:t>
            </a:r>
            <a:r>
              <a:rPr dirty="0" sz="2000" i="1" spc="5">
                <a:latin typeface="Trebuchet MS"/>
                <a:cs typeface="Trebuchet MS"/>
              </a:rPr>
              <a:t>performers, </a:t>
            </a:r>
            <a:r>
              <a:rPr dirty="0" sz="2000" i="1" spc="250">
                <a:latin typeface="Trebuchet MS"/>
                <a:cs typeface="Trebuchet MS"/>
              </a:rPr>
              <a:t>and </a:t>
            </a:r>
            <a:r>
              <a:rPr dirty="0" sz="2000" i="1" spc="105">
                <a:latin typeface="Trebuchet MS"/>
                <a:cs typeface="Trebuchet MS"/>
              </a:rPr>
              <a:t>improved </a:t>
            </a:r>
            <a:r>
              <a:rPr dirty="0" sz="2000" i="1" spc="190">
                <a:latin typeface="Trebuchet MS"/>
                <a:cs typeface="Trebuchet MS"/>
              </a:rPr>
              <a:t>data </a:t>
            </a:r>
            <a:r>
              <a:rPr dirty="0" sz="2000" i="1" spc="195">
                <a:latin typeface="Trebuchet MS"/>
                <a:cs typeface="Trebuchet MS"/>
              </a:rPr>
              <a:t> </a:t>
            </a:r>
            <a:r>
              <a:rPr dirty="0" sz="2000" i="1" spc="215">
                <a:latin typeface="Trebuchet MS"/>
                <a:cs typeface="Trebuchet MS"/>
              </a:rPr>
              <a:t>accuracy</a:t>
            </a:r>
            <a:r>
              <a:rPr dirty="0" sz="2000" i="1" spc="-120">
                <a:latin typeface="Trebuchet MS"/>
                <a:cs typeface="Trebuchet MS"/>
              </a:rPr>
              <a:t> </a:t>
            </a:r>
            <a:r>
              <a:rPr dirty="0" sz="2000" i="1" spc="-55">
                <a:latin typeface="Trebuchet MS"/>
                <a:cs typeface="Trebuchet MS"/>
              </a:rPr>
              <a:t>for</a:t>
            </a:r>
            <a:r>
              <a:rPr dirty="0" sz="2000" i="1" spc="-90">
                <a:latin typeface="Trebuchet MS"/>
                <a:cs typeface="Trebuchet MS"/>
              </a:rPr>
              <a:t> </a:t>
            </a:r>
            <a:r>
              <a:rPr dirty="0" sz="2000" i="1" spc="-20">
                <a:latin typeface="Trebuchet MS"/>
                <a:cs typeface="Trebuchet MS"/>
              </a:rPr>
              <a:t>future</a:t>
            </a:r>
            <a:r>
              <a:rPr dirty="0" sz="2000" i="1" spc="-50">
                <a:latin typeface="Trebuchet MS"/>
                <a:cs typeface="Trebuchet MS"/>
              </a:rPr>
              <a:t> </a:t>
            </a:r>
            <a:r>
              <a:rPr dirty="0" sz="2000" i="1" spc="45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/>
          <p:nvPr/>
        </p:nvSpPr>
        <p:spPr>
          <a:xfrm>
            <a:off x="740409" y="815593"/>
            <a:ext cx="388937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>
                <a:latin typeface="Trebuchet MS"/>
                <a:cs typeface="Trebuchet MS"/>
              </a:rPr>
              <a:t>PROJECT</a:t>
            </a:r>
            <a:r>
              <a:rPr b="1" dirty="0" sz="4250" spc="-40">
                <a:latin typeface="Trebuchet MS"/>
                <a:cs typeface="Trebuchet MS"/>
              </a:rPr>
              <a:t> </a:t>
            </a:r>
            <a:r>
              <a:rPr b="1"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0" name="object 6"/>
          <p:cNvSpPr txBox="1"/>
          <p:nvPr/>
        </p:nvSpPr>
        <p:spPr>
          <a:xfrm>
            <a:off x="1297305" y="2140013"/>
            <a:ext cx="7541895" cy="1369060"/>
          </a:xfrm>
          <a:prstGeom prst="rect"/>
        </p:spPr>
        <p:txBody>
          <a:bodyPr bIns="0" lIns="0" rIns="0" rtlCol="0" tIns="32384" vert="horz" wrap="square">
            <a:spAutoFit/>
          </a:bodyPr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b="1" dirty="0" sz="4400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b="1" dirty="0" sz="4400" i="1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b="1" dirty="0" sz="4400" i="1" spc="-9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b="1" dirty="0" sz="4400" i="1" spc="-108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 spc="5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b="1" dirty="0" sz="4400" i="1" spc="-1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4400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4863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1048632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ah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ah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ah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 txBox="1"/>
          <p:nvPr/>
        </p:nvSpPr>
        <p:spPr>
          <a:xfrm>
            <a:off x="753109" y="6503520"/>
            <a:ext cx="1713230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1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048643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ah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1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/>
          </p:spPr>
        </p:pic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/>
          </p:spPr>
        </p:pic>
      </p:grpSp>
      <p:sp>
        <p:nvSpPr>
          <p:cNvPr id="1048645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813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dirty="0" spc="-40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  <p:sp>
        <p:nvSpPr>
          <p:cNvPr id="1048647" name="object 21"/>
          <p:cNvSpPr txBox="1"/>
          <p:nvPr/>
        </p:nvSpPr>
        <p:spPr>
          <a:xfrm>
            <a:off x="2501010" y="1708785"/>
            <a:ext cx="4529455" cy="3065653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750" i="1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i="1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dirty="0" sz="2750" i="1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5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dirty="0" sz="2750" i="1" spc="25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750" i="1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i="1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3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750" i="1" spc="-6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dirty="0" sz="2750" i="1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indent="-269875" marL="282575">
              <a:lnSpc>
                <a:spcPts val="3250"/>
              </a:lnSpc>
              <a:buSzPct val="96363"/>
              <a:buAutoNum type="arabicPeriod"/>
              <a:tabLst>
                <a:tab algn="l" pos="282575"/>
              </a:tabLst>
            </a:pPr>
            <a:r>
              <a:rPr dirty="0" sz="2750" i="1" spc="2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/>
              <a:tabLst>
                <a:tab algn="l" pos="282575"/>
              </a:tabLst>
            </a:pP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750" i="1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 spc="1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 txBox="1"/>
          <p:nvPr/>
        </p:nvSpPr>
        <p:spPr>
          <a:xfrm>
            <a:off x="462280" y="1795081"/>
            <a:ext cx="7739380" cy="5074529"/>
          </a:xfrm>
          <a:prstGeom prst="rect"/>
        </p:spPr>
        <p:txBody>
          <a:bodyPr bIns="0" lIns="0" rIns="0" rtlCol="0" tIns="8890" vert="horz" wrap="square">
            <a:spAutoFit/>
          </a:bodyPr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write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problem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statement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on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performance,</a:t>
            </a:r>
            <a:r>
              <a:rPr dirty="0" sz="1550" i="1" spc="30">
                <a:latin typeface="Arial"/>
                <a:cs typeface="Arial"/>
              </a:rPr>
              <a:t> you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need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identify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specific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area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that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problematic,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such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as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low</a:t>
            </a:r>
            <a:r>
              <a:rPr dirty="0" sz="1550" i="1" spc="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productivity,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high </a:t>
            </a:r>
            <a:r>
              <a:rPr dirty="0" sz="1550" i="1" spc="1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absenteeism, or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poor</a:t>
            </a:r>
            <a:r>
              <a:rPr dirty="0" sz="1550" i="1" spc="8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quality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algn="just" marL="12700" marR="34925">
              <a:lnSpc>
                <a:spcPct val="103000"/>
              </a:lnSpc>
              <a:spcBef>
                <a:spcPts val="35"/>
              </a:spcBef>
            </a:pPr>
            <a:r>
              <a:rPr dirty="0" sz="1550" i="1" spc="15">
                <a:latin typeface="Arial"/>
                <a:cs typeface="Arial"/>
              </a:rPr>
              <a:t>Objective: Improve </a:t>
            </a:r>
            <a:r>
              <a:rPr dirty="0" sz="1550" i="1" spc="20">
                <a:latin typeface="Arial"/>
                <a:cs typeface="Arial"/>
              </a:rPr>
              <a:t>the </a:t>
            </a:r>
            <a:r>
              <a:rPr dirty="0" sz="1550" i="1" spc="15">
                <a:latin typeface="Arial"/>
                <a:cs typeface="Arial"/>
              </a:rPr>
              <a:t>effectiveness </a:t>
            </a:r>
            <a:r>
              <a:rPr dirty="0" sz="1550" i="1" spc="20">
                <a:latin typeface="Arial"/>
                <a:cs typeface="Arial"/>
              </a:rPr>
              <a:t>of the </a:t>
            </a:r>
            <a:r>
              <a:rPr dirty="0" sz="1550" i="1" spc="15">
                <a:latin typeface="Arial"/>
                <a:cs typeface="Arial"/>
              </a:rPr>
              <a:t>employee </a:t>
            </a:r>
            <a:r>
              <a:rPr dirty="0" sz="1550" i="1" spc="20">
                <a:latin typeface="Arial"/>
                <a:cs typeface="Arial"/>
              </a:rPr>
              <a:t>performance </a:t>
            </a:r>
            <a:r>
              <a:rPr dirty="0" sz="1550" i="1" spc="15">
                <a:latin typeface="Arial"/>
                <a:cs typeface="Arial"/>
              </a:rPr>
              <a:t>evaluation </a:t>
            </a:r>
            <a:r>
              <a:rPr dirty="0" sz="1550" i="1" spc="20">
                <a:latin typeface="Arial"/>
                <a:cs typeface="Arial"/>
              </a:rPr>
              <a:t>system 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within </a:t>
            </a:r>
            <a:r>
              <a:rPr dirty="0" sz="1550" i="1" spc="30">
                <a:latin typeface="Arial"/>
                <a:cs typeface="Arial"/>
              </a:rPr>
              <a:t>Company </a:t>
            </a:r>
            <a:r>
              <a:rPr dirty="0" sz="1550" i="1" spc="10">
                <a:latin typeface="Arial"/>
                <a:cs typeface="Arial"/>
              </a:rPr>
              <a:t>to </a:t>
            </a:r>
            <a:r>
              <a:rPr dirty="0" sz="1550" i="1" spc="20">
                <a:latin typeface="Arial"/>
                <a:cs typeface="Arial"/>
              </a:rPr>
              <a:t>enhance </a:t>
            </a:r>
            <a:r>
              <a:rPr dirty="0" sz="1550" i="1" spc="15">
                <a:latin typeface="Arial"/>
                <a:cs typeface="Arial"/>
              </a:rPr>
              <a:t>overall productivity, employee satisfaction, </a:t>
            </a:r>
            <a:r>
              <a:rPr dirty="0" sz="1550" i="1">
                <a:latin typeface="Arial"/>
                <a:cs typeface="Arial"/>
              </a:rPr>
              <a:t>and </a:t>
            </a:r>
            <a:r>
              <a:rPr dirty="0" sz="1550" i="1" spc="15">
                <a:latin typeface="Arial"/>
                <a:cs typeface="Arial"/>
              </a:rPr>
              <a:t>alignment </a:t>
            </a:r>
            <a:r>
              <a:rPr dirty="0" sz="1550" i="1" spc="-4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with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organizational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dirty="0" sz="1550" i="1" spc="20">
                <a:latin typeface="Arial"/>
                <a:cs typeface="Arial"/>
              </a:rPr>
              <a:t>Background: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current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evaluation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system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-20">
                <a:latin typeface="Arial"/>
                <a:cs typeface="Arial"/>
              </a:rPr>
              <a:t>is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perceived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 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subjective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inconsistent.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This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has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led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concerns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about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fairness,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accuracy,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10">
                <a:latin typeface="Arial"/>
                <a:cs typeface="Arial"/>
              </a:rPr>
              <a:t>its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impact</a:t>
            </a:r>
            <a:r>
              <a:rPr dirty="0" sz="1550" i="1" spc="25">
                <a:latin typeface="Arial"/>
                <a:cs typeface="Arial"/>
              </a:rPr>
              <a:t> on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motivation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dirty="0" sz="1550" i="1" spc="15">
                <a:latin typeface="Arial"/>
                <a:cs typeface="Arial"/>
              </a:rPr>
              <a:t>Identification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strengths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weekness: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helps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identifying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which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are </a:t>
            </a:r>
            <a:r>
              <a:rPr dirty="0" sz="1550" i="1" spc="-4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performing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well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which</a:t>
            </a:r>
            <a:r>
              <a:rPr dirty="0" sz="1550" i="1" spc="-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ones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need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7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Metrics:It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allows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track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key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indicators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(KPIS)such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task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completion,sales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treagets,and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other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measurable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dirty="0" sz="1550" i="1" spc="25">
                <a:latin typeface="Arial"/>
                <a:cs typeface="Arial"/>
              </a:rPr>
              <a:t>Informed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Decision-making:Management</a:t>
            </a:r>
            <a:r>
              <a:rPr dirty="0" sz="1550" i="1" spc="7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can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35">
                <a:latin typeface="Arial"/>
                <a:cs typeface="Arial"/>
              </a:rPr>
              <a:t>make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informed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decision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about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promotions,rewards,or</a:t>
            </a:r>
            <a:r>
              <a:rPr dirty="0" sz="1550" i="1" spc="8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additional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training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based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dirty="0" sz="1550" i="1" spc="15">
                <a:latin typeface="Arial"/>
                <a:cs typeface="Arial"/>
              </a:rPr>
              <a:t>Resource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Allocation: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helps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optimizing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allocation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resources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by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identifying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where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more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support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or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training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may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be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dirty="0" sz="1550" i="1" spc="20">
                <a:latin typeface="Arial"/>
                <a:cs typeface="Arial"/>
              </a:rPr>
              <a:t>Employee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Development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: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assists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creating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personalized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development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plans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for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employees,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helping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them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grow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their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66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5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ah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41414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R="1232535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algn="ctr" marL="902335">
              <a:lnSpc>
                <a:spcPct val="100000"/>
              </a:lnSpc>
              <a:spcBef>
                <a:spcPts val="5"/>
              </a:spcBef>
            </a:pPr>
            <a:r>
              <a:rPr dirty="0" sz="425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514667" y="2325370"/>
            <a:ext cx="8331200" cy="3678047"/>
          </a:xfrm>
          <a:prstGeom prst="rect"/>
        </p:spPr>
        <p:txBody>
          <a:bodyPr bIns="0" lIns="0" rIns="0" rtlCol="0" tIns="8255" vert="horz" wrap="square">
            <a:spAutoFit/>
          </a:bodyPr>
          <a:p>
            <a:pPr indent="49530" marL="12700" marR="5080">
              <a:lnSpc>
                <a:spcPct val="103200"/>
              </a:lnSpc>
              <a:spcBef>
                <a:spcPts val="65"/>
              </a:spcBef>
            </a:pPr>
            <a:r>
              <a:rPr dirty="0" sz="1550" i="1" spc="10">
                <a:latin typeface="Arial"/>
                <a:cs typeface="Arial"/>
              </a:rPr>
              <a:t>Analyzing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by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considering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various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factor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like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agenda,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performance,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achievements,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etc.The</a:t>
            </a:r>
            <a:r>
              <a:rPr dirty="0" sz="1550" i="1" spc="7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analysis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aims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assess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enhance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productivity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evaluating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key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metrics</a:t>
            </a:r>
            <a:r>
              <a:rPr dirty="0" sz="1550" i="1" spc="-1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competencies.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will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involve </a:t>
            </a:r>
            <a:r>
              <a:rPr dirty="0" sz="1550" i="1" spc="15">
                <a:latin typeface="Arial"/>
                <a:cs typeface="Arial"/>
              </a:rPr>
              <a:t>collecting </a:t>
            </a:r>
            <a:r>
              <a:rPr dirty="0" sz="1550" i="1" spc="25">
                <a:latin typeface="Arial"/>
                <a:cs typeface="Arial"/>
              </a:rPr>
              <a:t>data through </a:t>
            </a:r>
            <a:r>
              <a:rPr dirty="0" sz="1550" i="1" spc="15">
                <a:latin typeface="Arial"/>
                <a:cs typeface="Arial"/>
              </a:rPr>
              <a:t>surveys, </a:t>
            </a:r>
            <a:r>
              <a:rPr dirty="0" sz="1550" i="1" spc="20">
                <a:latin typeface="Arial"/>
                <a:cs typeface="Arial"/>
              </a:rPr>
              <a:t>evaluations, </a:t>
            </a:r>
            <a:r>
              <a:rPr dirty="0" sz="1550" i="1" spc="25">
                <a:latin typeface="Arial"/>
                <a:cs typeface="Arial"/>
              </a:rPr>
              <a:t>and </a:t>
            </a:r>
            <a:r>
              <a:rPr dirty="0" sz="1550" i="1" spc="20">
                <a:latin typeface="Arial"/>
                <a:cs typeface="Arial"/>
              </a:rPr>
              <a:t>performance indicators </a:t>
            </a:r>
            <a:r>
              <a:rPr dirty="0" sz="1550" i="1" spc="30">
                <a:latin typeface="Arial"/>
                <a:cs typeface="Arial"/>
              </a:rPr>
              <a:t>over </a:t>
            </a:r>
            <a:r>
              <a:rPr dirty="0" sz="1550" i="1" spc="15">
                <a:latin typeface="Arial"/>
                <a:cs typeface="Arial"/>
              </a:rPr>
              <a:t>a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defined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period.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analysis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will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identify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strengths,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areas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for</a:t>
            </a:r>
            <a:r>
              <a:rPr dirty="0" sz="1550" i="1" spc="10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improvement,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alignment 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with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organizational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goals.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Key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stakeholders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include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employees,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managers,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45">
                <a:latin typeface="Arial"/>
                <a:cs typeface="Arial"/>
              </a:rPr>
              <a:t>HR 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personnel.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The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will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culminate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-20">
                <a:latin typeface="Arial"/>
                <a:cs typeface="Arial"/>
              </a:rPr>
              <a:t>in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actionable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insights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recommendations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support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professional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development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-2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improvements.this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overview</a:t>
            </a:r>
            <a:r>
              <a:rPr dirty="0" sz="1550" i="1" spc="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helps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to </a:t>
            </a:r>
            <a:r>
              <a:rPr dirty="0" sz="1550" i="1" spc="15">
                <a:latin typeface="Arial"/>
                <a:cs typeface="Arial"/>
              </a:rPr>
              <a:t> identify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trends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and</a:t>
            </a:r>
            <a:r>
              <a:rPr dirty="0" sz="1550" i="1" spc="2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pattends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different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categories</a:t>
            </a:r>
            <a:r>
              <a:rPr dirty="0" sz="1550" i="1" spc="-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of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like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high, 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medium,low,etc. The </a:t>
            </a:r>
            <a:r>
              <a:rPr dirty="0" sz="1550" i="1" spc="15">
                <a:latin typeface="Arial"/>
                <a:cs typeface="Arial"/>
              </a:rPr>
              <a:t>employee </a:t>
            </a:r>
            <a:r>
              <a:rPr dirty="0" sz="1550" i="1" spc="20">
                <a:latin typeface="Arial"/>
                <a:cs typeface="Arial"/>
              </a:rPr>
              <a:t>performance </a:t>
            </a:r>
            <a:r>
              <a:rPr dirty="0" sz="1550" i="1" spc="10">
                <a:latin typeface="Arial"/>
                <a:cs typeface="Arial"/>
              </a:rPr>
              <a:t>analysis </a:t>
            </a:r>
            <a:r>
              <a:rPr dirty="0" sz="1550" i="1" spc="15">
                <a:latin typeface="Arial"/>
                <a:cs typeface="Arial"/>
              </a:rPr>
              <a:t>using excel project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30">
                <a:latin typeface="Arial"/>
                <a:cs typeface="Arial"/>
              </a:rPr>
              <a:t>aims </a:t>
            </a:r>
            <a:r>
              <a:rPr dirty="0" sz="1550" i="1" spc="10">
                <a:latin typeface="Arial"/>
                <a:cs typeface="Arial"/>
              </a:rPr>
              <a:t>to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evaluvate </a:t>
            </a:r>
            <a:r>
              <a:rPr dirty="0" sz="1550" i="1" spc="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employee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productivity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within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organization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-15">
                <a:latin typeface="Arial"/>
                <a:cs typeface="Arial"/>
              </a:rPr>
              <a:t>by</a:t>
            </a:r>
            <a:r>
              <a:rPr dirty="0" sz="1550" i="1" spc="7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leveraging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excels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data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analysis </a:t>
            </a:r>
            <a:r>
              <a:rPr dirty="0" sz="1550" i="1" spc="-41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visualization</a:t>
            </a:r>
            <a:r>
              <a:rPr dirty="0" sz="1550" i="1" spc="-5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capabilities.the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project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0">
                <a:latin typeface="Arial"/>
                <a:cs typeface="Arial"/>
              </a:rPr>
              <a:t>involves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collecting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5">
                <a:latin typeface="Arial"/>
                <a:cs typeface="Arial"/>
              </a:rPr>
              <a:t>relevant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performance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such </a:t>
            </a:r>
            <a:r>
              <a:rPr dirty="0" sz="1550" i="1" spc="20">
                <a:latin typeface="Arial"/>
                <a:cs typeface="Arial"/>
              </a:rPr>
              <a:t> as </a:t>
            </a:r>
            <a:r>
              <a:rPr dirty="0" sz="1550" i="1" spc="15">
                <a:latin typeface="Arial"/>
                <a:cs typeface="Arial"/>
              </a:rPr>
              <a:t>attendance,task</a:t>
            </a:r>
            <a:r>
              <a:rPr dirty="0" sz="1550" i="1" spc="6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completion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rates,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sales</a:t>
            </a:r>
            <a:r>
              <a:rPr dirty="0" sz="1550" i="1" spc="8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figures,and</a:t>
            </a:r>
            <a:r>
              <a:rPr dirty="0" sz="1550" i="1" spc="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organizing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this</a:t>
            </a:r>
            <a:r>
              <a:rPr dirty="0" sz="1550" i="1" spc="-1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information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 </a:t>
            </a:r>
            <a:r>
              <a:rPr dirty="0" sz="1550" i="1" spc="20">
                <a:latin typeface="Arial"/>
                <a:cs typeface="Arial"/>
              </a:rPr>
              <a:t> structured</a:t>
            </a:r>
            <a:r>
              <a:rPr dirty="0" sz="1550" i="1" spc="4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excel</a:t>
            </a:r>
            <a:r>
              <a:rPr dirty="0" sz="1550" i="1" spc="1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workbook.Using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various</a:t>
            </a:r>
            <a:r>
              <a:rPr dirty="0" sz="1550" i="1" spc="5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excel</a:t>
            </a:r>
            <a:r>
              <a:rPr dirty="0" sz="1550" i="1" spc="-3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functions</a:t>
            </a:r>
            <a:r>
              <a:rPr dirty="0" sz="1550" i="1" spc="60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i="1" spc="10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tools,the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data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-5">
                <a:latin typeface="Arial"/>
                <a:cs typeface="Arial"/>
              </a:rPr>
              <a:t>will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be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analyzed </a:t>
            </a:r>
            <a:r>
              <a:rPr dirty="0" sz="1550" i="1" spc="20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to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15">
                <a:latin typeface="Arial"/>
                <a:cs typeface="Arial"/>
              </a:rPr>
              <a:t>identify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trends,strengths,and</a:t>
            </a:r>
            <a:r>
              <a:rPr dirty="0" sz="1550" i="1" spc="50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areas</a:t>
            </a:r>
            <a:r>
              <a:rPr dirty="0" sz="1550" i="1" spc="-2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needing</a:t>
            </a:r>
            <a:r>
              <a:rPr dirty="0" sz="1550" i="1" spc="35">
                <a:latin typeface="Arial"/>
                <a:cs typeface="Arial"/>
              </a:rPr>
              <a:t> </a:t>
            </a:r>
            <a:r>
              <a:rPr dirty="0" sz="1550" i="1" spc="25">
                <a:latin typeface="Arial"/>
                <a:cs typeface="Arial"/>
              </a:rPr>
              <a:t>an</a:t>
            </a:r>
            <a:r>
              <a:rPr dirty="0" sz="1550" i="1" spc="40">
                <a:latin typeface="Arial"/>
                <a:cs typeface="Arial"/>
              </a:rPr>
              <a:t> </a:t>
            </a:r>
            <a:r>
              <a:rPr dirty="0" sz="1550" i="1" spc="2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4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61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40">
                <a:latin typeface="Trebuchet MS"/>
                <a:cs typeface="Trebuchet MS"/>
              </a:rPr>
              <a:t>WHO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35">
                <a:latin typeface="Trebuchet MS"/>
                <a:cs typeface="Trebuchet MS"/>
              </a:rPr>
              <a:t>ARE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15">
                <a:latin typeface="Trebuchet MS"/>
                <a:cs typeface="Trebuchet MS"/>
              </a:rPr>
              <a:t>THE</a:t>
            </a:r>
            <a:r>
              <a:rPr dirty="0" sz="2750" spc="50">
                <a:latin typeface="Trebuchet MS"/>
                <a:cs typeface="Trebuchet MS"/>
              </a:rPr>
              <a:t> </a:t>
            </a:r>
            <a:r>
              <a:rPr dirty="0" sz="2750" spc="20">
                <a:latin typeface="Trebuchet MS"/>
                <a:cs typeface="Trebuchet MS"/>
              </a:rPr>
              <a:t>END</a:t>
            </a:r>
            <a:r>
              <a:rPr dirty="0" sz="2750" spc="-5">
                <a:latin typeface="Trebuchet MS"/>
                <a:cs typeface="Trebuchet MS"/>
              </a:rPr>
              <a:t> </a:t>
            </a:r>
            <a:r>
              <a:rPr dirty="0" sz="2750" spc="3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/>
        </p:spPr>
      </p:pic>
      <p:sp>
        <p:nvSpPr>
          <p:cNvPr id="1048677" name="object 8"/>
          <p:cNvSpPr txBox="1"/>
          <p:nvPr/>
        </p:nvSpPr>
        <p:spPr>
          <a:xfrm>
            <a:off x="926782" y="1734565"/>
            <a:ext cx="2705735" cy="348038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b="1" dirty="0" sz="1050" i="1" spc="-5">
                <a:latin typeface="Arial"/>
                <a:cs typeface="Arial"/>
              </a:rPr>
              <a:t>Management:</a:t>
            </a:r>
            <a:r>
              <a:rPr b="1" dirty="0" sz="1050" i="1" spc="-2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They</a:t>
            </a:r>
            <a:r>
              <a:rPr dirty="0" sz="1050" i="1" spc="5">
                <a:latin typeface="Arial"/>
                <a:cs typeface="Arial"/>
              </a:rPr>
              <a:t> </a:t>
            </a:r>
            <a:r>
              <a:rPr dirty="0" sz="1050" i="1" spc="10">
                <a:latin typeface="Arial"/>
                <a:cs typeface="Arial"/>
              </a:rPr>
              <a:t>will</a:t>
            </a:r>
            <a:r>
              <a:rPr dirty="0" sz="1050" i="1" spc="-10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gain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insights </a:t>
            </a:r>
            <a:r>
              <a:rPr dirty="0" sz="1050" i="1" spc="-20">
                <a:latin typeface="Arial"/>
                <a:cs typeface="Arial"/>
              </a:rPr>
              <a:t>into </a:t>
            </a:r>
            <a:r>
              <a:rPr dirty="0" sz="1050" i="1" spc="-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employee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productivity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and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performance 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trends, helping </a:t>
            </a:r>
            <a:r>
              <a:rPr dirty="0" sz="1050" i="1" spc="5">
                <a:latin typeface="Arial"/>
                <a:cs typeface="Arial"/>
              </a:rPr>
              <a:t>them make </a:t>
            </a:r>
            <a:r>
              <a:rPr dirty="0" sz="1050" i="1" spc="-5">
                <a:latin typeface="Arial"/>
                <a:cs typeface="Arial"/>
              </a:rPr>
              <a:t>informed </a:t>
            </a:r>
            <a:r>
              <a:rPr dirty="0" sz="1050" i="1">
                <a:latin typeface="Arial"/>
                <a:cs typeface="Arial"/>
              </a:rPr>
              <a:t> decisions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10">
                <a:latin typeface="Arial"/>
                <a:cs typeface="Arial"/>
              </a:rPr>
              <a:t>about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10">
                <a:latin typeface="Arial"/>
                <a:cs typeface="Arial"/>
              </a:rPr>
              <a:t>promotions,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rewards,</a:t>
            </a:r>
            <a:r>
              <a:rPr dirty="0" sz="1050" i="1" spc="-55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and </a:t>
            </a:r>
            <a:r>
              <a:rPr dirty="0" sz="1050" i="1" spc="-27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resource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indent="-228600" marL="241300" marR="108585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5">
                <a:latin typeface="Arial"/>
                <a:cs typeface="Arial"/>
              </a:rPr>
              <a:t>HR Department:</a:t>
            </a:r>
            <a:r>
              <a:rPr b="1" dirty="0" sz="1050" i="1" spc="2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HR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professionals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 </a:t>
            </a:r>
            <a:r>
              <a:rPr dirty="0" sz="1050" i="1" spc="-27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use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the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</a:t>
            </a:r>
            <a:r>
              <a:rPr dirty="0" sz="1050" i="1" spc="-35">
                <a:latin typeface="Arial"/>
                <a:cs typeface="Arial"/>
              </a:rPr>
              <a:t>to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identify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training </a:t>
            </a:r>
            <a:r>
              <a:rPr dirty="0" sz="1050" i="1" spc="5">
                <a:latin typeface="Arial"/>
                <a:cs typeface="Arial"/>
              </a:rPr>
              <a:t> </a:t>
            </a:r>
            <a:r>
              <a:rPr dirty="0" sz="1050" i="1" spc="-10">
                <a:latin typeface="Arial"/>
                <a:cs typeface="Arial"/>
              </a:rPr>
              <a:t>needs, </a:t>
            </a:r>
            <a:r>
              <a:rPr dirty="0" sz="1050" i="1">
                <a:latin typeface="Arial"/>
                <a:cs typeface="Arial"/>
              </a:rPr>
              <a:t>develop </a:t>
            </a:r>
            <a:r>
              <a:rPr dirty="0" sz="1050" i="1" spc="-5">
                <a:latin typeface="Arial"/>
                <a:cs typeface="Arial"/>
              </a:rPr>
              <a:t>personalized </a:t>
            </a:r>
            <a:r>
              <a:rPr dirty="0" sz="1050" i="1">
                <a:latin typeface="Arial"/>
                <a:cs typeface="Arial"/>
              </a:rPr>
              <a:t> development plans, </a:t>
            </a:r>
            <a:r>
              <a:rPr dirty="0" sz="1050" i="1" spc="-20">
                <a:latin typeface="Arial"/>
                <a:cs typeface="Arial"/>
              </a:rPr>
              <a:t>and </a:t>
            </a:r>
            <a:r>
              <a:rPr dirty="0" sz="1050" i="1" spc="-5">
                <a:latin typeface="Arial"/>
                <a:cs typeface="Arial"/>
              </a:rPr>
              <a:t>ensure </a:t>
            </a:r>
            <a:r>
              <a:rPr dirty="0" sz="1050" i="1">
                <a:latin typeface="Arial"/>
                <a:cs typeface="Arial"/>
              </a:rPr>
              <a:t>fair </a:t>
            </a:r>
            <a:r>
              <a:rPr dirty="0" sz="1050" i="1" spc="5">
                <a:latin typeface="Arial"/>
                <a:cs typeface="Arial"/>
              </a:rPr>
              <a:t>and </a:t>
            </a:r>
            <a:r>
              <a:rPr dirty="0" sz="1050" i="1" spc="-28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data-driven</a:t>
            </a:r>
            <a:r>
              <a:rPr dirty="0" sz="1050" i="1" spc="-5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performance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indent="-228600" marL="241300" marR="46355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30">
                <a:latin typeface="Arial"/>
                <a:cs typeface="Arial"/>
              </a:rPr>
              <a:t>E</a:t>
            </a:r>
            <a:r>
              <a:rPr b="1" dirty="0" sz="1050" i="1" spc="35">
                <a:latin typeface="Arial"/>
                <a:cs typeface="Arial"/>
              </a:rPr>
              <a:t>m</a:t>
            </a:r>
            <a:r>
              <a:rPr b="1" dirty="0" sz="1050" i="1" spc="-45">
                <a:latin typeface="Arial"/>
                <a:cs typeface="Arial"/>
              </a:rPr>
              <a:t>p</a:t>
            </a:r>
            <a:r>
              <a:rPr b="1" dirty="0" sz="1050" i="1" spc="5">
                <a:latin typeface="Arial"/>
                <a:cs typeface="Arial"/>
              </a:rPr>
              <a:t>l</a:t>
            </a:r>
            <a:r>
              <a:rPr b="1" dirty="0" sz="1050" i="1" spc="30">
                <a:latin typeface="Arial"/>
                <a:cs typeface="Arial"/>
              </a:rPr>
              <a:t>o</a:t>
            </a:r>
            <a:r>
              <a:rPr b="1" dirty="0" sz="1050" i="1" spc="5">
                <a:latin typeface="Arial"/>
                <a:cs typeface="Arial"/>
              </a:rPr>
              <a:t>y</a:t>
            </a:r>
            <a:r>
              <a:rPr b="1" dirty="0" sz="1050" i="1" spc="-65">
                <a:latin typeface="Arial"/>
                <a:cs typeface="Arial"/>
              </a:rPr>
              <a:t>e</a:t>
            </a:r>
            <a:r>
              <a:rPr b="1" dirty="0" sz="1050" i="1" spc="5">
                <a:latin typeface="Arial"/>
                <a:cs typeface="Arial"/>
              </a:rPr>
              <a:t>es</a:t>
            </a:r>
            <a:r>
              <a:rPr b="1" dirty="0" sz="1050" i="1">
                <a:latin typeface="Arial"/>
                <a:cs typeface="Arial"/>
              </a:rPr>
              <a:t>:</a:t>
            </a:r>
            <a:r>
              <a:rPr b="1" dirty="0" sz="1050" i="1" spc="5">
                <a:latin typeface="Arial"/>
                <a:cs typeface="Arial"/>
              </a:rPr>
              <a:t> </a:t>
            </a:r>
            <a:r>
              <a:rPr dirty="0" sz="1050" i="1" spc="-30">
                <a:latin typeface="Arial"/>
                <a:cs typeface="Arial"/>
              </a:rPr>
              <a:t>E</a:t>
            </a:r>
            <a:r>
              <a:rPr dirty="0" sz="1050" i="1" spc="20">
                <a:latin typeface="Arial"/>
                <a:cs typeface="Arial"/>
              </a:rPr>
              <a:t>m</a:t>
            </a:r>
            <a:r>
              <a:rPr dirty="0" sz="1050" i="1" spc="5">
                <a:latin typeface="Arial"/>
                <a:cs typeface="Arial"/>
              </a:rPr>
              <a:t>p</a:t>
            </a:r>
            <a:r>
              <a:rPr dirty="0" sz="1050" i="1" spc="-15">
                <a:latin typeface="Arial"/>
                <a:cs typeface="Arial"/>
              </a:rPr>
              <a:t>l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 spc="-5">
                <a:latin typeface="Arial"/>
                <a:cs typeface="Arial"/>
              </a:rPr>
              <a:t>y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 spc="60">
                <a:latin typeface="Arial"/>
                <a:cs typeface="Arial"/>
              </a:rPr>
              <a:t>w</a:t>
            </a:r>
            <a:r>
              <a:rPr dirty="0" sz="1050" i="1" spc="-15">
                <a:latin typeface="Arial"/>
                <a:cs typeface="Arial"/>
              </a:rPr>
              <a:t>il</a:t>
            </a:r>
            <a:r>
              <a:rPr dirty="0" sz="1050" i="1" spc="-5">
                <a:latin typeface="Arial"/>
                <a:cs typeface="Arial"/>
              </a:rPr>
              <a:t>l</a:t>
            </a:r>
            <a:r>
              <a:rPr dirty="0" sz="1050" i="1" spc="-5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be</a:t>
            </a:r>
            <a:r>
              <a:rPr dirty="0" sz="1050" i="1" spc="-65">
                <a:latin typeface="Arial"/>
                <a:cs typeface="Arial"/>
              </a:rPr>
              <a:t>n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 spc="-15">
                <a:latin typeface="Arial"/>
                <a:cs typeface="Arial"/>
              </a:rPr>
              <a:t>i</a:t>
            </a:r>
            <a:r>
              <a:rPr dirty="0" sz="1050" i="1">
                <a:latin typeface="Arial"/>
                <a:cs typeface="Arial"/>
              </a:rPr>
              <a:t>t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 spc="-50">
                <a:latin typeface="Arial"/>
                <a:cs typeface="Arial"/>
              </a:rPr>
              <a:t>r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>
                <a:latin typeface="Arial"/>
                <a:cs typeface="Arial"/>
              </a:rPr>
              <a:t>m  </a:t>
            </a:r>
            <a:r>
              <a:rPr dirty="0" sz="1050" i="1">
                <a:latin typeface="Arial"/>
                <a:cs typeface="Arial"/>
              </a:rPr>
              <a:t>clear</a:t>
            </a:r>
            <a:r>
              <a:rPr dirty="0" sz="1050" i="1" spc="-4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feedback</a:t>
            </a:r>
            <a:r>
              <a:rPr dirty="0" sz="1050" i="1" spc="5">
                <a:latin typeface="Arial"/>
                <a:cs typeface="Arial"/>
              </a:rPr>
              <a:t> on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-15">
                <a:latin typeface="Arial"/>
                <a:cs typeface="Arial"/>
              </a:rPr>
              <a:t>their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performance, </a:t>
            </a:r>
            <a:r>
              <a:rPr dirty="0" sz="1050" i="1">
                <a:latin typeface="Arial"/>
                <a:cs typeface="Arial"/>
              </a:rPr>
              <a:t> leading to </a:t>
            </a:r>
            <a:r>
              <a:rPr dirty="0" sz="1050" i="1" spc="-5">
                <a:latin typeface="Arial"/>
                <a:cs typeface="Arial"/>
              </a:rPr>
              <a:t>opportunities </a:t>
            </a:r>
            <a:r>
              <a:rPr dirty="0" sz="1050" i="1" spc="5">
                <a:latin typeface="Arial"/>
                <a:cs typeface="Arial"/>
              </a:rPr>
              <a:t>for growth,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recognition,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and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career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indent="-228600" marL="241300" marR="6985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10">
                <a:latin typeface="Arial"/>
                <a:cs typeface="Arial"/>
              </a:rPr>
              <a:t>Team</a:t>
            </a:r>
            <a:r>
              <a:rPr b="1" dirty="0" sz="1050" i="1" spc="40">
                <a:latin typeface="Arial"/>
                <a:cs typeface="Arial"/>
              </a:rPr>
              <a:t> </a:t>
            </a:r>
            <a:r>
              <a:rPr b="1" dirty="0" sz="1050" i="1" spc="-15">
                <a:latin typeface="Arial"/>
                <a:cs typeface="Arial"/>
              </a:rPr>
              <a:t>Leaders:</a:t>
            </a:r>
            <a:r>
              <a:rPr b="1" dirty="0" sz="1050" i="1" spc="3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They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-25">
                <a:latin typeface="Arial"/>
                <a:cs typeface="Arial"/>
              </a:rPr>
              <a:t>use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the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to understand </a:t>
            </a:r>
            <a:r>
              <a:rPr dirty="0" sz="1050" i="1" spc="5">
                <a:latin typeface="Arial"/>
                <a:cs typeface="Arial"/>
              </a:rPr>
              <a:t>team dynamics,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15">
                <a:latin typeface="Arial"/>
                <a:cs typeface="Arial"/>
              </a:rPr>
              <a:t>i</a:t>
            </a:r>
            <a:r>
              <a:rPr dirty="0" sz="1050" i="1" spc="5">
                <a:latin typeface="Arial"/>
                <a:cs typeface="Arial"/>
              </a:rPr>
              <a:t>den</a:t>
            </a:r>
            <a:r>
              <a:rPr dirty="0" sz="1050" i="1" spc="5">
                <a:latin typeface="Arial"/>
                <a:cs typeface="Arial"/>
              </a:rPr>
              <a:t>t</a:t>
            </a:r>
            <a:r>
              <a:rPr dirty="0" sz="1050" i="1" spc="-15">
                <a:latin typeface="Arial"/>
                <a:cs typeface="Arial"/>
              </a:rPr>
              <a:t>i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>
                <a:latin typeface="Arial"/>
                <a:cs typeface="Arial"/>
              </a:rPr>
              <a:t>y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t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 spc="-5">
                <a:latin typeface="Arial"/>
                <a:cs typeface="Arial"/>
              </a:rPr>
              <a:t>p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p</a:t>
            </a:r>
            <a:r>
              <a:rPr dirty="0" sz="1050" i="1" spc="-65">
                <a:latin typeface="Arial"/>
                <a:cs typeface="Arial"/>
              </a:rPr>
              <a:t>e</a:t>
            </a:r>
            <a:r>
              <a:rPr dirty="0" sz="1050" i="1" spc="20">
                <a:latin typeface="Arial"/>
                <a:cs typeface="Arial"/>
              </a:rPr>
              <a:t>r</a:t>
            </a:r>
            <a:r>
              <a:rPr dirty="0" sz="1050" i="1" spc="5">
                <a:latin typeface="Arial"/>
                <a:cs typeface="Arial"/>
              </a:rPr>
              <a:t>f</a:t>
            </a:r>
            <a:r>
              <a:rPr dirty="0" sz="1050" i="1" spc="5">
                <a:latin typeface="Arial"/>
                <a:cs typeface="Arial"/>
              </a:rPr>
              <a:t>o</a:t>
            </a:r>
            <a:r>
              <a:rPr dirty="0" sz="1050" i="1" spc="-50">
                <a:latin typeface="Arial"/>
                <a:cs typeface="Arial"/>
              </a:rPr>
              <a:t>r</a:t>
            </a:r>
            <a:r>
              <a:rPr dirty="0" sz="1050" i="1" spc="20">
                <a:latin typeface="Arial"/>
                <a:cs typeface="Arial"/>
              </a:rPr>
              <a:t>m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 spc="20">
                <a:latin typeface="Arial"/>
                <a:cs typeface="Arial"/>
              </a:rPr>
              <a:t>r</a:t>
            </a:r>
            <a:r>
              <a:rPr dirty="0" sz="1050" i="1">
                <a:latin typeface="Arial"/>
                <a:cs typeface="Arial"/>
              </a:rPr>
              <a:t>s,</a:t>
            </a:r>
            <a:r>
              <a:rPr dirty="0" sz="1050" i="1" spc="-6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an</a:t>
            </a:r>
            <a:r>
              <a:rPr dirty="0" sz="1050" i="1" spc="-5">
                <a:latin typeface="Arial"/>
                <a:cs typeface="Arial"/>
              </a:rPr>
              <a:t>d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 spc="-65">
                <a:latin typeface="Arial"/>
                <a:cs typeface="Arial"/>
              </a:rPr>
              <a:t>a</a:t>
            </a:r>
            <a:r>
              <a:rPr dirty="0" sz="1050" i="1" spc="5">
                <a:latin typeface="Arial"/>
                <a:cs typeface="Arial"/>
              </a:rPr>
              <a:t>dd</a:t>
            </a:r>
            <a:r>
              <a:rPr dirty="0" sz="1050" i="1" spc="20">
                <a:latin typeface="Arial"/>
                <a:cs typeface="Arial"/>
              </a:rPr>
              <a:t>r</a:t>
            </a:r>
            <a:r>
              <a:rPr dirty="0" sz="1050" i="1" spc="5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ss</a:t>
            </a:r>
            <a:r>
              <a:rPr dirty="0" sz="1050" i="1" spc="-7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an</a:t>
            </a:r>
            <a:r>
              <a:rPr dirty="0" sz="1050" i="1">
                <a:latin typeface="Arial"/>
                <a:cs typeface="Arial"/>
              </a:rPr>
              <a:t>y  </a:t>
            </a:r>
            <a:r>
              <a:rPr dirty="0" sz="1050" i="1" spc="-5">
                <a:latin typeface="Arial"/>
                <a:cs typeface="Arial"/>
              </a:rPr>
              <a:t>performance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issues</a:t>
            </a:r>
            <a:r>
              <a:rPr dirty="0" sz="1050" i="1" spc="-75">
                <a:latin typeface="Arial"/>
                <a:cs typeface="Arial"/>
              </a:rPr>
              <a:t> </a:t>
            </a:r>
            <a:r>
              <a:rPr dirty="0" sz="1050" i="1" spc="10">
                <a:latin typeface="Arial"/>
                <a:cs typeface="Arial"/>
              </a:rPr>
              <a:t>within</a:t>
            </a:r>
            <a:r>
              <a:rPr dirty="0" sz="1050" i="1" spc="-5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their</a:t>
            </a:r>
            <a:r>
              <a:rPr dirty="0" sz="1050" i="1" spc="-50">
                <a:latin typeface="Arial"/>
                <a:cs typeface="Arial"/>
              </a:rPr>
              <a:t> </a:t>
            </a:r>
            <a:r>
              <a:rPr dirty="0" sz="1050" i="1" spc="5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indent="-228600" marL="241300" marR="508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algn="l" pos="240665"/>
                <a:tab algn="l" pos="241300"/>
              </a:tabLst>
            </a:pPr>
            <a:r>
              <a:rPr b="1" dirty="0" sz="1050" i="1" spc="-5">
                <a:latin typeface="Arial"/>
                <a:cs typeface="Arial"/>
              </a:rPr>
              <a:t>The Organization </a:t>
            </a:r>
            <a:r>
              <a:rPr b="1" dirty="0" sz="1050" i="1" spc="5">
                <a:latin typeface="Arial"/>
                <a:cs typeface="Arial"/>
              </a:rPr>
              <a:t>as </a:t>
            </a:r>
            <a:r>
              <a:rPr b="1" dirty="0" sz="1050" i="1">
                <a:latin typeface="Arial"/>
                <a:cs typeface="Arial"/>
              </a:rPr>
              <a:t>a </a:t>
            </a:r>
            <a:r>
              <a:rPr b="1" dirty="0" sz="1050" i="1" spc="-5">
                <a:latin typeface="Arial"/>
                <a:cs typeface="Arial"/>
              </a:rPr>
              <a:t>Whole: </a:t>
            </a:r>
            <a:r>
              <a:rPr dirty="0" sz="1050" i="1" spc="-15">
                <a:latin typeface="Arial"/>
                <a:cs typeface="Arial"/>
              </a:rPr>
              <a:t>By </a:t>
            </a:r>
            <a:r>
              <a:rPr dirty="0" sz="1050" i="1" spc="-1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optimizing </a:t>
            </a:r>
            <a:r>
              <a:rPr dirty="0" sz="1050" i="1" spc="-5">
                <a:latin typeface="Arial"/>
                <a:cs typeface="Arial"/>
              </a:rPr>
              <a:t>employee performance </a:t>
            </a:r>
            <a:r>
              <a:rPr dirty="0" sz="1050" i="1" spc="-20">
                <a:latin typeface="Arial"/>
                <a:cs typeface="Arial"/>
              </a:rPr>
              <a:t>and </a:t>
            </a:r>
            <a:r>
              <a:rPr dirty="0" sz="1050" i="1" spc="-1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productivity,</a:t>
            </a:r>
            <a:r>
              <a:rPr dirty="0" sz="1050" i="1" spc="15">
                <a:latin typeface="Arial"/>
                <a:cs typeface="Arial"/>
              </a:rPr>
              <a:t> </a:t>
            </a:r>
            <a:r>
              <a:rPr dirty="0" sz="1050" i="1" spc="-20">
                <a:latin typeface="Arial"/>
                <a:cs typeface="Arial"/>
              </a:rPr>
              <a:t>the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organization</a:t>
            </a:r>
            <a:r>
              <a:rPr dirty="0" sz="1050" i="1" spc="30">
                <a:latin typeface="Arial"/>
                <a:cs typeface="Arial"/>
              </a:rPr>
              <a:t> </a:t>
            </a:r>
            <a:r>
              <a:rPr dirty="0" sz="1050" i="1" spc="-25">
                <a:latin typeface="Arial"/>
                <a:cs typeface="Arial"/>
              </a:rPr>
              <a:t>can</a:t>
            </a:r>
            <a:r>
              <a:rPr dirty="0" sz="1050" i="1" spc="25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achieve </a:t>
            </a:r>
            <a:r>
              <a:rPr dirty="0" sz="1050" i="1" spc="-275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better</a:t>
            </a:r>
            <a:r>
              <a:rPr dirty="0" sz="1050" i="1" spc="5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overall</a:t>
            </a:r>
            <a:r>
              <a:rPr dirty="0" sz="1050" i="1" spc="2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efficiency,</a:t>
            </a:r>
            <a:r>
              <a:rPr dirty="0" sz="1050" i="1" spc="-4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reduce</a:t>
            </a:r>
            <a:r>
              <a:rPr dirty="0" sz="1050" i="1" spc="40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costs, </a:t>
            </a:r>
            <a:r>
              <a:rPr dirty="0" sz="1050" i="1" spc="5">
                <a:latin typeface="Arial"/>
                <a:cs typeface="Arial"/>
              </a:rPr>
              <a:t> and improve </a:t>
            </a:r>
            <a:r>
              <a:rPr dirty="0" sz="1050" i="1" spc="-5">
                <a:latin typeface="Arial"/>
                <a:cs typeface="Arial"/>
              </a:rPr>
              <a:t>employee satisfaction </a:t>
            </a:r>
            <a:r>
              <a:rPr dirty="0" sz="1050" i="1" spc="5">
                <a:latin typeface="Arial"/>
                <a:cs typeface="Arial"/>
              </a:rPr>
              <a:t>and </a:t>
            </a:r>
            <a:r>
              <a:rPr dirty="0" sz="1050" i="1" spc="10">
                <a:latin typeface="Arial"/>
                <a:cs typeface="Arial"/>
              </a:rPr>
              <a:t> </a:t>
            </a:r>
            <a:r>
              <a:rPr dirty="0" sz="1050" i="1" spc="-5">
                <a:latin typeface="Arial"/>
                <a:cs typeface="Arial"/>
              </a:rPr>
              <a:t>re</a:t>
            </a:r>
            <a:r>
              <a:rPr dirty="0" sz="1050" spc="-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4867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622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Trebuchet MS"/>
                <a:cs typeface="Trebuchet MS"/>
              </a:rPr>
              <a:t>OUR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SOLUTION</a:t>
            </a:r>
            <a:r>
              <a:rPr dirty="0" sz="3600" spc="2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AND</a:t>
            </a:r>
            <a:r>
              <a:rPr dirty="0" sz="3600" spc="-35">
                <a:latin typeface="Trebuchet MS"/>
                <a:cs typeface="Trebuchet MS"/>
              </a:rPr>
              <a:t> </a:t>
            </a:r>
            <a:r>
              <a:rPr dirty="0" sz="3600" spc="5">
                <a:latin typeface="Trebuchet MS"/>
                <a:cs typeface="Trebuchet MS"/>
              </a:rPr>
              <a:t>ITS</a:t>
            </a:r>
            <a:r>
              <a:rPr dirty="0" sz="3600" spc="-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VALUE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8"/>
          <p:cNvSpPr txBox="1"/>
          <p:nvPr/>
        </p:nvSpPr>
        <p:spPr>
          <a:xfrm>
            <a:off x="3726560" y="2653347"/>
            <a:ext cx="3589654" cy="133858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i="1">
                <a:latin typeface="Arial"/>
                <a:cs typeface="Arial"/>
              </a:rPr>
              <a:t>Conditional</a:t>
            </a:r>
            <a:r>
              <a:rPr dirty="0" sz="2000" i="1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formatting</a:t>
            </a:r>
            <a:r>
              <a:rPr dirty="0" sz="2000" i="1" spc="-60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-</a:t>
            </a:r>
            <a:r>
              <a:rPr dirty="0" sz="2000" i="1" spc="-30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dirty="0" sz="2000" i="1" spc="5">
                <a:latin typeface="Arial"/>
                <a:cs typeface="Arial"/>
              </a:rPr>
              <a:t>Filter</a:t>
            </a:r>
            <a:r>
              <a:rPr dirty="0" sz="2000" i="1" spc="35">
                <a:latin typeface="Arial"/>
                <a:cs typeface="Arial"/>
              </a:rPr>
              <a:t> </a:t>
            </a:r>
            <a:r>
              <a:rPr dirty="0" sz="2000" i="1" spc="10">
                <a:latin typeface="Arial"/>
                <a:cs typeface="Arial"/>
              </a:rPr>
              <a:t>-</a:t>
            </a:r>
            <a:r>
              <a:rPr dirty="0" sz="2000" i="1" spc="7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remove </a:t>
            </a:r>
            <a:r>
              <a:rPr dirty="0" sz="2000" i="1" spc="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Formula</a:t>
            </a:r>
            <a:r>
              <a:rPr dirty="0" sz="2000" i="1" spc="-55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-</a:t>
            </a:r>
            <a:r>
              <a:rPr dirty="0" sz="2000" i="1" spc="-5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performance </a:t>
            </a:r>
            <a:r>
              <a:rPr dirty="0" sz="2000" i="1" spc="-5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Pivot</a:t>
            </a:r>
            <a:r>
              <a:rPr dirty="0" sz="2000" i="1" spc="-35">
                <a:latin typeface="Arial"/>
                <a:cs typeface="Arial"/>
              </a:rPr>
              <a:t> </a:t>
            </a:r>
            <a:r>
              <a:rPr dirty="0" sz="2000" i="1" spc="5">
                <a:latin typeface="Arial"/>
                <a:cs typeface="Arial"/>
              </a:rPr>
              <a:t>-</a:t>
            </a:r>
            <a:r>
              <a:rPr dirty="0" sz="2000" i="1" spc="-25">
                <a:latin typeface="Arial"/>
                <a:cs typeface="Arial"/>
              </a:rPr>
              <a:t> </a:t>
            </a:r>
            <a:r>
              <a:rPr dirty="0" sz="2000" i="1" spc="-5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i="1" spc="-5">
                <a:latin typeface="Arial"/>
                <a:cs typeface="Arial"/>
              </a:rPr>
              <a:t>Graph-</a:t>
            </a:r>
            <a:r>
              <a:rPr dirty="0" sz="2000" i="1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data</a:t>
            </a:r>
            <a:r>
              <a:rPr dirty="0" sz="2000" i="1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8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1048686" name="object 3"/>
          <p:cNvSpPr txBox="1"/>
          <p:nvPr/>
        </p:nvSpPr>
        <p:spPr>
          <a:xfrm>
            <a:off x="1565528" y="2221166"/>
            <a:ext cx="3242945" cy="2155876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dirty="0" sz="1800" i="1" spc="-5">
                <a:latin typeface="Arial"/>
                <a:cs typeface="Arial"/>
              </a:rPr>
              <a:t>Employee=tony stark </a:t>
            </a:r>
            <a:r>
              <a:rPr dirty="0" sz="1800" i="1" spc="-490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26-</a:t>
            </a:r>
            <a:r>
              <a:rPr dirty="0" sz="1800" i="1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Emp </a:t>
            </a:r>
            <a:r>
              <a:rPr dirty="0" sz="1800" i="1" spc="10">
                <a:latin typeface="Arial"/>
                <a:cs typeface="Arial"/>
              </a:rPr>
              <a:t>ID </a:t>
            </a:r>
            <a:r>
              <a:rPr dirty="0" sz="1800" i="1" spc="-5">
                <a:latin typeface="Arial"/>
                <a:cs typeface="Arial"/>
              </a:rPr>
              <a:t>number-3435 </a:t>
            </a:r>
            <a:r>
              <a:rPr dirty="0" sz="1800" i="1">
                <a:latin typeface="Arial"/>
                <a:cs typeface="Arial"/>
              </a:rPr>
              <a:t> NAME-TEXT-Calibri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Business</a:t>
            </a:r>
            <a:r>
              <a:rPr dirty="0" sz="1800" i="1" spc="49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Unit-STKI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10">
                <a:latin typeface="Arial"/>
                <a:cs typeface="Arial"/>
              </a:rPr>
              <a:t>Job</a:t>
            </a:r>
            <a:r>
              <a:rPr dirty="0" sz="1800" i="1" spc="-3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Function-</a:t>
            </a:r>
            <a:r>
              <a:rPr dirty="0" sz="1800" i="1" spc="-3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Engineer </a:t>
            </a:r>
            <a:r>
              <a:rPr dirty="0" sz="1800" i="1" spc="-484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i="1" spc="-5">
                <a:latin typeface="Arial"/>
                <a:cs typeface="Arial"/>
              </a:rPr>
              <a:t>Employee </a:t>
            </a:r>
            <a:r>
              <a:rPr dirty="0" sz="1800" i="1">
                <a:latin typeface="Arial"/>
                <a:cs typeface="Arial"/>
              </a:rPr>
              <a:t>rating number-5 </a:t>
            </a:r>
            <a:r>
              <a:rPr dirty="0" sz="1800" i="1" spc="5">
                <a:latin typeface="Arial"/>
                <a:cs typeface="Arial"/>
              </a:rPr>
              <a:t> </a:t>
            </a:r>
            <a:r>
              <a:rPr dirty="0" sz="1800" i="1" spc="-5">
                <a:latin typeface="Arial"/>
                <a:cs typeface="Arial"/>
              </a:rPr>
              <a:t>Performance</a:t>
            </a:r>
            <a:r>
              <a:rPr dirty="0" sz="1800" i="1" spc="-2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Score-Fully</a:t>
            </a:r>
            <a:r>
              <a:rPr dirty="0" sz="1800" i="1" spc="-65">
                <a:latin typeface="Arial"/>
                <a:cs typeface="Arial"/>
              </a:rPr>
              <a:t> </a:t>
            </a:r>
            <a:r>
              <a:rPr dirty="0" sz="1800" i="1" spc="5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3109" y="6503520"/>
            <a:ext cx="1713230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5">
                <a:latin typeface="Trebuchet MS"/>
                <a:cs typeface="Trebuchet MS"/>
              </a:rPr>
              <a:t>THE</a:t>
            </a:r>
            <a:r>
              <a:rPr dirty="0" sz="4250" spc="30">
                <a:latin typeface="Trebuchet MS"/>
                <a:cs typeface="Trebuchet MS"/>
              </a:rPr>
              <a:t> </a:t>
            </a:r>
            <a:r>
              <a:rPr dirty="0" sz="4250" spc="-15">
                <a:latin typeface="Trebuchet MS"/>
                <a:cs typeface="Trebuchet MS"/>
              </a:rPr>
              <a:t>"WOW"</a:t>
            </a:r>
            <a:r>
              <a:rPr dirty="0" sz="425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IN</a:t>
            </a:r>
            <a:r>
              <a:rPr dirty="0" sz="4250" spc="-10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OUR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92" name="object 9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object 8"/>
          <p:cNvSpPr txBox="1"/>
          <p:nvPr/>
        </p:nvSpPr>
        <p:spPr>
          <a:xfrm>
            <a:off x="3124835" y="2245931"/>
            <a:ext cx="6245860" cy="80198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indent="-229235" marL="241300" marR="5080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algn="l" pos="241935"/>
              </a:tabLst>
            </a:pPr>
            <a:r>
              <a:rPr dirty="0" sz="2400" i="1" spc="-5">
                <a:latin typeface="Times New Roman"/>
                <a:cs typeface="Times New Roman"/>
              </a:rPr>
              <a:t>Performance </a:t>
            </a:r>
            <a:r>
              <a:rPr dirty="0" sz="2400" i="1" spc="-10">
                <a:latin typeface="Times New Roman"/>
                <a:cs typeface="Times New Roman"/>
              </a:rPr>
              <a:t>level </a:t>
            </a:r>
            <a:r>
              <a:rPr dirty="0" sz="2400" i="1" spc="-5">
                <a:latin typeface="Times New Roman"/>
                <a:cs typeface="Times New Roman"/>
              </a:rPr>
              <a:t>=IFS(Z11&gt;=5,"very 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i="1" spc="5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i="1" spc="20">
                <a:latin typeface="Times New Roman"/>
                <a:cs typeface="Times New Roman"/>
              </a:rPr>
              <a:t>&gt;</a:t>
            </a:r>
            <a:r>
              <a:rPr dirty="0" sz="2400" i="1" spc="25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4,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i="1" spc="5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i="1" spc="20">
                <a:latin typeface="Times New Roman"/>
                <a:cs typeface="Times New Roman"/>
              </a:rPr>
              <a:t>&gt;</a:t>
            </a:r>
            <a:r>
              <a:rPr dirty="0" sz="2400" i="1" spc="25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3,</a:t>
            </a:r>
            <a:r>
              <a:rPr dirty="0" sz="2400" i="1" spc="-40">
                <a:latin typeface="Times New Roman"/>
                <a:cs typeface="Times New Roman"/>
              </a:rPr>
              <a:t>"</a:t>
            </a:r>
            <a:r>
              <a:rPr dirty="0" sz="2400" i="1" spc="-10">
                <a:latin typeface="Times New Roman"/>
                <a:cs typeface="Times New Roman"/>
              </a:rPr>
              <a:t>m</a:t>
            </a:r>
            <a:r>
              <a:rPr dirty="0" sz="2400" i="1" spc="-20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diu</a:t>
            </a:r>
            <a:r>
              <a:rPr dirty="0" sz="2400" i="1" spc="-10">
                <a:latin typeface="Times New Roman"/>
                <a:cs typeface="Times New Roman"/>
              </a:rPr>
              <a:t>m</a:t>
            </a:r>
            <a:r>
              <a:rPr dirty="0" sz="2400" i="1" spc="35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i="1" spc="5">
                <a:latin typeface="Times New Roman"/>
                <a:cs typeface="Times New Roman"/>
              </a:rPr>
              <a:t>T</a:t>
            </a:r>
            <a:r>
              <a:rPr dirty="0" sz="2400" i="1" spc="-45">
                <a:latin typeface="Times New Roman"/>
                <a:cs typeface="Times New Roman"/>
              </a:rPr>
              <a:t>R</a:t>
            </a:r>
            <a:r>
              <a:rPr dirty="0" sz="2400" i="1" spc="-10">
                <a:latin typeface="Times New Roman"/>
                <a:cs typeface="Times New Roman"/>
              </a:rPr>
              <a:t>U</a:t>
            </a:r>
            <a:r>
              <a:rPr dirty="0" sz="2400" i="1" spc="25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,  </a:t>
            </a:r>
            <a:r>
              <a:rPr dirty="0" sz="2400" i="1" spc="-5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2201117TI</dc:creator>
  <dcterms:created xsi:type="dcterms:W3CDTF">2024-08-30T06:48:30Z</dcterms:created>
  <dcterms:modified xsi:type="dcterms:W3CDTF">2024-08-31T11:23:13Z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2024-08-31T00:00:00Z</vt:filetime>
  </property>
  <property fmtid="{D5CDD505-2E9C-101B-9397-08002B2CF9AE}" pid="4" name="ICV">
    <vt:lpwstr>9219bf5f2b7f4edf9335a5e4b3c8caaa</vt:lpwstr>
  </property>
</Properties>
</file>