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89" d="100"/>
          <a:sy n="89"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i="0" u="none" strike="noStrike" baseline="0">
                <a:solidFill>
                  <a:srgbClr val="F2F2F2"/>
                </a:solidFill>
                <a:latin typeface="Droid Sans"/>
                <a:ea typeface="Droid Sans"/>
                <a:cs typeface="Lucida Sans"/>
              </a:defRPr>
            </a:pPr>
            <a:r>
              <a:rPr lang="zh-CN"/>
              <a:t>EMPLOYEE PERFORMANCE ANALYSIS </a:t>
            </a:r>
          </a:p>
        </c:rich>
      </c:tx>
      <c:layout/>
      <c:overlay val="0"/>
      <c:spPr>
        <a:noFill/>
        <a:ln>
          <a:noFill/>
        </a:ln>
      </c:spPr>
    </c:title>
    <c:autoTitleDeleted val="1"/>
    <c:plotArea>
      <c:layout/>
      <c:barChart>
        <c:barDir val="col"/>
        <c:grouping val="clustered"/>
        <c:varyColors val="0"/>
        <c:ser>
          <c:idx val="0"/>
          <c:order val="0"/>
          <c:tx>
            <c:v>HIGH</c:v>
          </c:tx>
          <c:spPr>
            <a:gradFill>
              <a:gsLst>
                <a:gs pos="0">
                  <a:srgbClr val="668EC4"/>
                </a:gs>
                <a:gs pos="50000">
                  <a:srgbClr val="4A80C2"/>
                </a:gs>
                <a:gs pos="100000">
                  <a:srgbClr val="3970B2"/>
                </a:gs>
              </a:gsLst>
              <a:lin ang="5400000" scaled="1"/>
            </a:gradFill>
            <a:ln>
              <a:noFill/>
            </a:ln>
            <a:effectLst>
              <a:outerShdw dist="35921" dir="2700000" algn="br">
                <a:srgbClr val="000000"/>
              </a:outerShdw>
            </a:effectLst>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v>LOW</c:v>
          </c:tx>
          <c:spPr>
            <a:gradFill>
              <a:gsLst>
                <a:gs pos="0">
                  <a:srgbClr val="A7C26E"/>
                </a:gs>
                <a:gs pos="50000">
                  <a:srgbClr val="9CC054"/>
                </a:gs>
                <a:gs pos="100000">
                  <a:srgbClr val="8BAF43"/>
                </a:gs>
              </a:gsLst>
              <a:lin ang="5400000" scaled="1"/>
            </a:gradFill>
            <a:ln>
              <a:noFill/>
            </a:ln>
            <a:effectLst>
              <a:outerShdw dist="35921" dir="2700000" algn="br">
                <a:srgbClr val="000000"/>
              </a:outerShdw>
            </a:effectLst>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v>MED</c:v>
          </c:tx>
          <c:spPr>
            <a:gradFill>
              <a:gsLst>
                <a:gs pos="0">
                  <a:srgbClr val="64B4CD"/>
                </a:gs>
                <a:gs pos="50000">
                  <a:srgbClr val="46AFCC"/>
                </a:gs>
                <a:gs pos="100000">
                  <a:srgbClr val="369EBB"/>
                </a:gs>
              </a:gsLst>
              <a:lin ang="5400000" scaled="1"/>
            </a:gradFill>
            <a:ln>
              <a:noFill/>
            </a:ln>
            <a:effectLst>
              <a:outerShdw dist="35921" dir="2700000" algn="br">
                <a:srgbClr val="000000"/>
              </a:outerShdw>
            </a:effectLst>
          </c:spPr>
          <c:invertIfNegative val="0"/>
          <c:dLbls>
            <c:showLegendKey val="0"/>
            <c:showVal val="0"/>
            <c:showCatName val="0"/>
            <c:showSerName val="0"/>
            <c:showPercent val="0"/>
            <c:showBubbleSize val="0"/>
            <c:showLeaderLines val="1"/>
          </c:dLbls>
          <c:trendline>
            <c:spPr>
              <a:ln w="12700">
                <a:solidFill>
                  <a:srgbClr val="4BACC6"/>
                </a:solidFill>
                <a:prstDash val="solid"/>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v>VERY HIGH</c:v>
          </c:tx>
          <c:spPr>
            <a:gradFill>
              <a:gsLst>
                <a:gs pos="0">
                  <a:srgbClr val="516484"/>
                </a:gs>
                <a:gs pos="50000">
                  <a:srgbClr val="284C78"/>
                </a:gs>
                <a:gs pos="100000">
                  <a:srgbClr val="1F426D"/>
                </a:gs>
              </a:gsLst>
              <a:lin ang="5400000" scaled="1"/>
            </a:gradFill>
            <a:ln>
              <a:noFill/>
            </a:ln>
            <a:effectLst>
              <a:outerShdw dist="35921" dir="2700000" algn="br">
                <a:srgbClr val="000000"/>
              </a:outerShdw>
            </a:effectLst>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overlap val="-24"/>
        <c:gapWidth val="100"/>
        <c:axId val="0"/>
        <c:axId val="1"/>
      </c:barChart>
      <c:catAx>
        <c:axId val="0"/>
        <c:scaling>
          <c:orientation val="minMax"/>
        </c:scaling>
        <c:delete val="0"/>
        <c:axPos val="b"/>
        <c:numFmt formatCode="General" sourceLinked="0"/>
        <c:majorTickMark val="none"/>
        <c:minorTickMark val="none"/>
        <c:tickLblPos val="nextTo"/>
        <c:spPr>
          <a:ln w="12700">
            <a:solidFill>
              <a:srgbClr val="F2F2F2"/>
            </a:solidFill>
            <a:prstDash val="solid"/>
          </a:ln>
        </c:spPr>
        <c:txPr>
          <a:bodyPr rot="0" vert="horz" anchor="t" anchorCtr="0"/>
          <a:lstStyle/>
          <a:p>
            <a:pPr>
              <a:defRPr sz="900" b="0" i="0" u="none" strike="noStrike" baseline="0">
                <a:solidFill>
                  <a:srgbClr val="D8D8D8"/>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F2F2F2"/>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D8D8D8"/>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D8D8D8"/>
              </a:solidFill>
              <a:latin typeface="Droid Sans"/>
              <a:ea typeface="Droid Sans"/>
              <a:cs typeface="Lucida Sans"/>
            </a:defRPr>
          </a:pPr>
          <a:endParaRPr lang="zh-CN"/>
        </a:p>
      </c:txPr>
    </c:legend>
    <c:plotVisOnly val="1"/>
    <c:dispBlanksAs val="gap"/>
    <c:showDLblsOverMax val="0"/>
  </c:chart>
  <c:spPr>
    <a:gradFill>
      <a:gsLst>
        <a:gs pos="0">
          <a:srgbClr val="262626"/>
        </a:gs>
        <a:gs pos="100000">
          <a:srgbClr val="595959"/>
        </a:gs>
      </a:gsLst>
      <a:path path="shape">
        <a:fillToRect l="50000" t="50000" r="50000" b="50000"/>
      </a:path>
    </a:grad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9/16/2024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078116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8136842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9337399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5057691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81577739"/>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7159996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4153634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9111650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8269059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5741055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9456554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3999698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0880721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43564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924468"/>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3856003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200389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4825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2667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0858774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239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1083683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8432810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186723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079031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248926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993779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07503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544457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300838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9/16/2024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3480938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image" Target="../media/10.jpeg"/><Relationship Id="rId3" Type="http://schemas.openxmlformats.org/officeDocument/2006/relationships/slideLayout" Target="../slideLayouts/slideLayout12.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2.jpe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5.png"/><Relationship Id="rId3" Type="http://schemas.openxmlformats.org/officeDocument/2006/relationships/image" Target="../media/5.png"/><Relationship Id="rId4" Type="http://schemas.openxmlformats.org/officeDocument/2006/relationships/image" Target="../media/8.jpeg"/><Relationship Id="rId5" Type="http://schemas.openxmlformats.org/officeDocument/2006/relationships/slideLayout" Target="../slideLayouts/slideLayout13.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916786" y="2131167"/>
            <a:ext cx="10367842"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spcBef>
                <a:spcPts val="130"/>
              </a:spcBef>
            </a:pPr>
            <a:r>
              <a:rPr lang="en-US" altLang="zh-CN" sz="3200" b="1" i="0">
                <a:solidFill>
                  <a:srgbClr val="0F0F0F"/>
                </a:solidFill>
                <a:latin typeface="Times New Roman" pitchFamily="18" charset="0"/>
                <a:cs typeface="Times New Roman" pitchFamily="18" charset="0"/>
              </a:rPr>
              <a:t>Employee Data Analysis using Excel</a:t>
            </a:r>
            <a:r>
              <a:rPr lang="en-US" altLang="zh-CN" sz="3200" b="1" i="0">
                <a:solidFill>
                  <a:srgbClr val="0F0F0F"/>
                </a:solidFill>
                <a:latin typeface="Times New Roman" pitchFamily="18" charset="0"/>
                <a:cs typeface="Times New Roman" pitchFamily="18" charset="0"/>
              </a:rPr>
              <a:t> </a:t>
            </a:r>
            <a:br>
              <a:rPr lang="zh-CN" altLang="en-US" sz="3200" b="1" i="0">
                <a:solidFill>
                  <a:srgbClr val="0F0F0F"/>
                </a:solidFill>
                <a:latin typeface="Roboto" pitchFamily="2" charset="0"/>
                <a:cs typeface="Trebuchet MS" pitchFamily="0" charset="0"/>
              </a:rPr>
            </a:br>
            <a:endParaRPr lang="zh-CN" altLang="en-US" sz="3200" b="0" i="0" spc="15">
              <a:solidFill>
                <a:schemeClr val="tx1"/>
              </a:solidFill>
              <a:latin typeface="Trebuchet MS" pitchFamily="0" charset="0"/>
              <a:cs typeface="Trebuchet MS" pitchFamily="0" charset="0"/>
            </a:endParaRPr>
          </a:p>
        </p:txBody>
      </p:sp>
      <p:sp>
        <p:nvSpPr>
          <p:cNvPr id="189" name="文本框"/>
          <p:cNvSpPr>
            <a:spLocks noGrp="1"/>
          </p:cNvSpPr>
          <p:nvPr>
            <p:ph type="subTitle" idx="1"/>
          </p:nvPr>
        </p:nvSpPr>
        <p:spPr>
          <a:xfrm rot="0">
            <a:off x="1828772" y="3429000"/>
            <a:ext cx="7795174" cy="2591960"/>
          </a:xfrm>
          <a:prstGeom prst="rect"/>
          <a:noFill/>
          <a:ln w="12700" cmpd="sng" cap="flat">
            <a:noFill/>
            <a:prstDash val="solid"/>
            <a:miter/>
          </a:ln>
        </p:spPr>
        <p:txBody>
          <a:bodyPr vert="horz" wrap="square" lIns="91440" tIns="45720" rIns="91440" bIns="45720" anchor="t" anchorCtr="0">
            <a:prstTxWarp prst="textNoShape"/>
          </a:bodyPr>
          <a:lstStyle/>
          <a:p>
            <a:r>
              <a:rPr lang="en-US" altLang="zh-CN" sz="1900"/>
              <a:t>student name : Rishi karthiKarthik. G</a:t>
            </a:r>
            <a:endParaRPr lang="en-US" altLang="zh-CN" sz="1900"/>
          </a:p>
          <a:p>
            <a:r>
              <a:rPr lang="en-US" altLang="zh-CN" sz="1900"/>
              <a:t>Register no:422200730</a:t>
            </a:r>
            <a:endParaRPr lang="en-US" altLang="zh-CN" sz="1900"/>
          </a:p>
          <a:p>
            <a:r>
              <a:rPr lang="en-US" altLang="zh-CN" sz="1900"/>
              <a:t>Department  : B. com (information system management </a:t>
            </a:r>
            <a:endParaRPr lang="en-US" altLang="zh-CN" sz="1900"/>
          </a:p>
          <a:p>
            <a:r>
              <a:rPr lang="en-US" altLang="zh-CN" sz="1900"/>
              <a:t>college : Sree muthukumara swamy college </a:t>
            </a:r>
            <a:endParaRPr lang="zh-CN" altLang="en-US" sz="1900" b="1"/>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spc="1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211647" y="3285575"/>
            <a:ext cx="8610599" cy="520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83" name="文本框"/>
          <p:cNvSpPr txBox="1">
            <a:spLocks/>
          </p:cNvSpPr>
          <p:nvPr/>
        </p:nvSpPr>
        <p:spPr>
          <a:xfrm rot="0">
            <a:off x="5088015" y="3283353"/>
            <a:ext cx="3597695"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4635476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7010209" y="2095500"/>
            <a:ext cx="2466974" cy="3419474"/>
          </a:xfrm>
          <a:prstGeom prst="rect"/>
          <a:noFill/>
          <a:ln w="12700" cmpd="sng" cap="flat">
            <a:noFill/>
            <a:prstDash val="solid"/>
            <a:miter/>
          </a:ln>
        </p:spPr>
      </p:pic>
      <p:sp>
        <p:nvSpPr>
          <p:cNvPr id="160" name="文本框"/>
          <p:cNvSpPr>
            <a:spLocks noGrp="1"/>
          </p:cNvSpPr>
          <p:nvPr>
            <p:ph type="title"/>
          </p:nvPr>
        </p:nvSpPr>
        <p:spPr>
          <a:xfrm rot="0">
            <a:off x="739774" y="654938"/>
            <a:ext cx="8480425" cy="6388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2707005" y="2354703"/>
            <a:ext cx="318658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3" name="矩形"/>
          <p:cNvSpPr>
            <a:spLocks/>
          </p:cNvSpPr>
          <p:nvPr/>
        </p:nvSpPr>
        <p:spPr>
          <a:xfrm rot="0">
            <a:off x="752474" y="3075690"/>
            <a:ext cx="5924167" cy="1158241"/>
          </a:xfrm>
          <a:prstGeom prst="rect"/>
          <a:noFill/>
          <a:ln w="12700" cmpd="sng" cap="flat">
            <a:noFill/>
            <a:prstDash val="solid"/>
            <a:miter/>
          </a:ln>
        </p:spPr>
        <p:txBody>
          <a:bodyPr vert="horz" wrap="square" lIns="91440" tIns="45720" rIns="91440" bIns="45720" anchor="ctr" anchorCtr="0">
            <a:prstTxWarp prst="textNoShape"/>
            <a:spAutoFit/>
          </a:bodyPr>
          <a:lstStyle/>
          <a:p>
            <a:pPr marL="0" indent="0" algn="ctr">
              <a:lnSpc>
                <a:spcPct val="100000"/>
              </a:lnSpc>
              <a:spcBef>
                <a:spcPts val="0"/>
              </a:spcBef>
              <a:spcAft>
                <a:spcPts val="0"/>
              </a:spcAft>
              <a:buNone/>
            </a:pPr>
            <a:r>
              <a:rPr lang="en-US" altLang="zh-CN" sz="3600" b="0" i="0" u="none" strike="noStrike" kern="1200" cap="none" spc="0" baseline="0">
                <a:solidFill>
                  <a:schemeClr val="accent2"/>
                </a:solidFill>
                <a:latin typeface="Algerian" pitchFamily="82" charset="0"/>
                <a:ea typeface="宋体" pitchFamily="0" charset="0"/>
                <a:cs typeface="Calibri" pitchFamily="0" charset="0"/>
              </a:rPr>
              <a:t>Performance level</a:t>
            </a:r>
            <a:r>
              <a:rPr lang="en-US" altLang="zh-CN" sz="1800" b="0" i="0" u="none" strike="noStrike" kern="1200" cap="none" spc="0" baseline="0">
                <a:solidFill>
                  <a:schemeClr val="tx1"/>
                </a:solidFill>
                <a:latin typeface="Calibri" pitchFamily="0" charset="0"/>
                <a:ea typeface="宋体" pitchFamily="0" charset="0"/>
                <a:cs typeface="Calibri" pitchFamily="0" charset="0"/>
              </a:rPr>
              <a:t>
=IFS(Z9&gt;=5,”VERY HIGH”,Z9&gt;=4,”HIGH”,Z9&gt;=3,”MED”,TRUE,”LOW”)</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932126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pic>
        <p:nvPicPr>
          <p:cNvPr id="169" name="图片"/>
          <p:cNvPicPr>
            <a:picLocks/>
          </p:cNvPicPr>
          <p:nvPr/>
        </p:nvPicPr>
        <p:blipFill>
          <a:blip r:embed="rId2" cstate="print"/>
          <a:stretch>
            <a:fillRect/>
          </a:stretch>
        </p:blipFill>
        <p:spPr>
          <a:xfrm rot="0">
            <a:off x="6366867" y="291147"/>
            <a:ext cx="3014943" cy="2887821"/>
          </a:xfrm>
          <a:prstGeom prst="rect"/>
          <a:noFill/>
          <a:ln w="12700" cmpd="sng" cap="flat">
            <a:noFill/>
            <a:prstDash val="solid"/>
            <a:miter/>
          </a:ln>
        </p:spPr>
      </p:pic>
      <p:sp>
        <p:nvSpPr>
          <p:cNvPr id="170" name="矩形"/>
          <p:cNvSpPr>
            <a:spLocks/>
          </p:cNvSpPr>
          <p:nvPr/>
        </p:nvSpPr>
        <p:spPr>
          <a:xfrm rot="0">
            <a:off x="764698" y="1720840"/>
            <a:ext cx="6557961" cy="35585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COLLECTION 
Identification 
Gathering 
Preparation 
DATA CLEANING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Standardization 
Correction
Validation 
SUMMARY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analysis involves examining, transforming, and </a:t>
            </a:r>
            <a:r>
              <a:rPr lang="en-US" altLang="zh-CN" sz="1800" b="0" i="0" u="none" strike="noStrike" kern="1200" cap="none" spc="0" baseline="0">
                <a:solidFill>
                  <a:schemeClr val="tx1"/>
                </a:solidFill>
                <a:latin typeface="Calibri" pitchFamily="0" charset="0"/>
                <a:ea typeface="宋体" pitchFamily="0" charset="0"/>
                <a:cs typeface="Calibri" pitchFamily="0" charset="0"/>
              </a:rPr>
              <a:t>modeling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data to extract meaningful insights, identify patterns, and support decision-making.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237432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5" name="文本框"/>
          <p:cNvSpPr>
            <a:spLocks noGrp="1"/>
          </p:cNvSpPr>
          <p:nvPr>
            <p:ph type="title"/>
          </p:nvPr>
        </p:nvSpPr>
        <p:spPr>
          <a:xfrm rot="0">
            <a:off x="755332" y="385444"/>
            <a:ext cx="3637857" cy="737236"/>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7" name="图表"/>
          <p:cNvGraphicFramePr/>
          <p:nvPr/>
        </p:nvGraphicFramePr>
        <p:xfrm>
          <a:off x="957917" y="1761764"/>
          <a:ext cx="7868601" cy="4315185"/>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142819982"/>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8"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9" name="矩形"/>
          <p:cNvSpPr>
            <a:spLocks/>
          </p:cNvSpPr>
          <p:nvPr/>
        </p:nvSpPr>
        <p:spPr>
          <a:xfrm rot="0">
            <a:off x="514230" y="1625202"/>
            <a:ext cx="8120776" cy="1920241"/>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US" altLang="zh-CN" sz="2000" b="0" i="0" u="none" strike="noStrike" kern="1200" cap="none" spc="0" baseline="0">
                <a:solidFill>
                  <a:schemeClr val="tx1"/>
                </a:solidFill>
                <a:latin typeface="Calibri" pitchFamily="0" charset="0"/>
                <a:ea typeface="宋体" pitchFamily="0" charset="0"/>
                <a:cs typeface="Calibri" pitchFamily="0" charset="0"/>
              </a:rPr>
              <a:t>ployee satisfaction.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80" name="图片"/>
          <p:cNvPicPr>
            <a:picLocks noChangeAspect="1"/>
          </p:cNvPicPr>
          <p:nvPr/>
        </p:nvPicPr>
        <p:blipFill>
          <a:blip r:embed="rId1" cstate="print"/>
          <a:stretch>
            <a:fillRect/>
          </a:stretch>
        </p:blipFill>
        <p:spPr>
          <a:xfrm rot="0">
            <a:off x="2625422" y="4107317"/>
            <a:ext cx="4670728" cy="2000549"/>
          </a:xfrm>
          <a:prstGeom prst="rect"/>
          <a:noFill/>
          <a:ln w="12700" cmpd="sng" cap="flat">
            <a:noFill/>
            <a:prstDash val="solid"/>
            <a:miter/>
          </a:ln>
        </p:spPr>
      </p:pic>
    </p:spTree>
    <p:extLst>
      <p:ext uri="{BB962C8B-B14F-4D97-AF65-F5344CB8AC3E}">
        <p14:creationId xmlns:p14="http://schemas.microsoft.com/office/powerpoint/2010/main" val="92648483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文本框"/>
          <p:cNvSpPr>
            <a:spLocks noGrp="1"/>
          </p:cNvSpPr>
          <p:nvPr>
            <p:ph type="title"/>
          </p:nvPr>
        </p:nvSpPr>
        <p:spPr>
          <a:xfrm rot="0">
            <a:off x="609590" y="273595"/>
            <a:ext cx="10977433" cy="1144782"/>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82"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8591821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7717692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192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3589596" cy="737236"/>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2274011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7527463"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676274" y="1857374"/>
            <a:ext cx="7556507" cy="28917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Utilize Excel to ef</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f</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ently analyse employee data by leveraging functions such as PivotTables, and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n</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d</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tion</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l</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formatting</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This enables the identification of key trends, such as current employee rates, performance levels.
Decision-making processes by visualizing this data through pie chart.”</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5166854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4" name="矩形"/>
          <p:cNvSpPr>
            <a:spLocks/>
          </p:cNvSpPr>
          <p:nvPr/>
        </p:nvSpPr>
        <p:spPr>
          <a:xfrm rot="0">
            <a:off x="676275" y="1725483"/>
            <a:ext cx="7924799" cy="44348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9710797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4991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5193505" y="2523529"/>
            <a:ext cx="1828800" cy="358141"/>
          </a:xfrm>
          <a:prstGeom prst="rect"/>
          <a:noFill/>
          <a:ln w="12700" cmpd="sng" cap="flat">
            <a:noFill/>
            <a:prstDash val="solid"/>
            <a:miter/>
          </a:ln>
        </p:spPr>
      </p:sp>
      <p:grpSp>
        <p:nvGrpSpPr>
          <p:cNvPr id="135" name="组合"/>
          <p:cNvGrpSpPr>
            <a:grpSpLocks/>
          </p:cNvGrpSpPr>
          <p:nvPr/>
        </p:nvGrpSpPr>
        <p:grpSpPr>
          <a:xfrm>
            <a:off x="7991475" y="2933700"/>
            <a:ext cx="2762249" cy="3257550"/>
            <a:chOff x="7991475" y="2933700"/>
            <a:chExt cx="2762249" cy="325755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4" name="图片"/>
            <p:cNvPicPr>
              <a:picLocks/>
            </p:cNvPicPr>
            <p:nvPr/>
          </p:nvPicPr>
          <p:blipFill>
            <a:blip r:embed="rId2" cstate="print"/>
            <a:stretch>
              <a:fillRect/>
            </a:stretch>
          </p:blipFill>
          <p:spPr>
            <a:xfrm rot="0">
              <a:off x="7991475" y="2933700"/>
              <a:ext cx="2762249" cy="3257550"/>
            </a:xfrm>
            <a:prstGeom prst="rect"/>
            <a:noFill/>
            <a:ln w="12700" cmpd="sng" cap="flat">
              <a:noFill/>
              <a:prstDash val="solid"/>
              <a:miter/>
            </a:ln>
          </p:spPr>
        </p:pic>
      </p:grpSp>
      <p:grpSp>
        <p:nvGrpSpPr>
          <p:cNvPr id="139" name="组合"/>
          <p:cNvGrpSpPr>
            <a:grpSpLocks/>
          </p:cNvGrpSpPr>
          <p:nvPr/>
        </p:nvGrpSpPr>
        <p:grpSpPr>
          <a:xfrm>
            <a:off x="8143874" y="3086100"/>
            <a:ext cx="2762249" cy="3257550"/>
            <a:chOff x="8143874" y="3086100"/>
            <a:chExt cx="2762249" cy="3257550"/>
          </a:xfrm>
        </p:grpSpPr>
        <p:sp>
          <p:nvSpPr>
            <p:cNvPr id="136" name="曲线"/>
            <p:cNvSpPr>
              <a:spLocks/>
            </p:cNvSpPr>
            <p:nvPr/>
          </p:nvSpPr>
          <p:spPr>
            <a:xfrm rot="0">
              <a:off x="9505950" y="55149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7" name="曲线"/>
            <p:cNvSpPr>
              <a:spLocks/>
            </p:cNvSpPr>
            <p:nvPr/>
          </p:nvSpPr>
          <p:spPr>
            <a:xfrm rot="0">
              <a:off x="9505950" y="60483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8" name="图片"/>
            <p:cNvPicPr>
              <a:picLocks/>
            </p:cNvPicPr>
            <p:nvPr/>
          </p:nvPicPr>
          <p:blipFill>
            <a:blip r:embed="rId3" cstate="print"/>
            <a:stretch>
              <a:fillRect/>
            </a:stretch>
          </p:blipFill>
          <p:spPr>
            <a:xfrm rot="0">
              <a:off x="8143874" y="3086100"/>
              <a:ext cx="2762249" cy="3257550"/>
            </a:xfrm>
            <a:prstGeom prst="rect"/>
            <a:noFill/>
            <a:ln w="12700" cmpd="sng" cap="flat">
              <a:noFill/>
              <a:prstDash val="solid"/>
              <a:miter/>
            </a:ln>
          </p:spPr>
        </p:pic>
      </p:grpSp>
      <p:sp>
        <p:nvSpPr>
          <p:cNvPr id="140" name="矩形"/>
          <p:cNvSpPr>
            <a:spLocks/>
          </p:cNvSpPr>
          <p:nvPr/>
        </p:nvSpPr>
        <p:spPr>
          <a:xfrm rot="0">
            <a:off x="5193505" y="2523529"/>
            <a:ext cx="1828800" cy="358141"/>
          </a:xfrm>
          <a:prstGeom prst="rect"/>
          <a:noFill/>
          <a:ln w="12700" cmpd="sng" cap="flat">
            <a:noFill/>
            <a:prstDash val="solid"/>
            <a:miter/>
          </a:ln>
        </p:spPr>
      </p:sp>
      <p:pic>
        <p:nvPicPr>
          <p:cNvPr id="141" name="图片"/>
          <p:cNvPicPr>
            <a:picLocks noChangeAspect="1"/>
          </p:cNvPicPr>
          <p:nvPr/>
        </p:nvPicPr>
        <p:blipFill>
          <a:blip r:embed="rId4" cstate="print"/>
          <a:stretch>
            <a:fillRect/>
          </a:stretch>
        </p:blipFill>
        <p:spPr>
          <a:xfrm rot="0">
            <a:off x="2019300" y="3132877"/>
            <a:ext cx="4676775" cy="2686897"/>
          </a:xfrm>
          <a:prstGeom prst="rect"/>
          <a:noFill/>
          <a:ln w="12700" cmpd="sng" cap="flat">
            <a:noFill/>
            <a:prstDash val="solid"/>
            <a:miter/>
          </a:ln>
        </p:spPr>
      </p:pic>
      <p:sp>
        <p:nvSpPr>
          <p:cNvPr id="142" name="矩形"/>
          <p:cNvSpPr>
            <a:spLocks/>
          </p:cNvSpPr>
          <p:nvPr/>
        </p:nvSpPr>
        <p:spPr>
          <a:xfrm rot="0">
            <a:off x="5193505" y="2523529"/>
            <a:ext cx="1828800" cy="358141"/>
          </a:xfrm>
          <a:prstGeom prst="rect"/>
          <a:noFill/>
          <a:ln w="12700" cmpd="sng" cap="flat">
            <a:noFill/>
            <a:prstDash val="solid"/>
            <a:miter/>
          </a:ln>
        </p:spPr>
      </p:sp>
      <p:sp>
        <p:nvSpPr>
          <p:cNvPr id="143" name="矩形"/>
          <p:cNvSpPr>
            <a:spLocks/>
          </p:cNvSpPr>
          <p:nvPr/>
        </p:nvSpPr>
        <p:spPr>
          <a:xfrm rot="0">
            <a:off x="517922" y="1643575"/>
            <a:ext cx="6093618" cy="11772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The end users of the employee data analysis are HR managers, team leads, and senior management.</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6139467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4"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8"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5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1" name="矩形"/>
          <p:cNvSpPr>
            <a:spLocks/>
          </p:cNvSpPr>
          <p:nvPr/>
        </p:nvSpPr>
        <p:spPr>
          <a:xfrm rot="0">
            <a:off x="3786188" y="2233424"/>
            <a:ext cx="5748337" cy="262509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Conditional formatting – highlights missing cells 
Filter- helps to remove the empty cells 
Formula – helps to identify the performance of employees 
Pivot table – helps to summarise 
Pie chart – shows the data</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4493123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3" name="图片"/>
          <p:cNvPicPr>
            <a:picLocks/>
          </p:cNvPicPr>
          <p:nvPr/>
        </p:nvPicPr>
        <p:blipFill>
          <a:blip r:embed="rId1" cstate="print"/>
          <a:stretch>
            <a:fillRect/>
          </a:stretch>
        </p:blipFill>
        <p:spPr>
          <a:xfrm rot="0">
            <a:off x="7090172" y="2083593"/>
            <a:ext cx="2695574" cy="3248025"/>
          </a:xfrm>
          <a:prstGeom prst="rect"/>
          <a:noFill/>
          <a:ln w="12700" cmpd="sng" cap="flat">
            <a:noFill/>
            <a:prstDash val="solid"/>
            <a:miter/>
          </a:ln>
          <a:effectLst>
            <a:outerShdw sx="100000" sy="100000" algn="t" rotWithShape="0" blurRad="50800" dist="38100" dir="5400000">
              <a:srgbClr val="000000">
                <a:alpha val="39607"/>
              </a:srgbClr>
            </a:outerShdw>
          </a:effectLst>
        </p:spPr>
      </p:pic>
      <p:sp>
        <p:nvSpPr>
          <p:cNvPr id="154" name="矩形"/>
          <p:cNvSpPr>
            <a:spLocks/>
          </p:cNvSpPr>
          <p:nvPr/>
        </p:nvSpPr>
        <p:spPr>
          <a:xfrm rot="0">
            <a:off x="1585912" y="2083594"/>
            <a:ext cx="6772275" cy="3025141"/>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ID 
FIRST NAME
LAST NAME
BUSINESS UNIT 
EMPLOYEE TYPE
EMPLOYEE CLASSIFICATION TYPE
GENDER
PERFORMANCE SCORE
CURRENT EMPLOYEE RATE
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9587012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0</cp:revision>
  <dcterms:created xsi:type="dcterms:W3CDTF">2024-03-28T06:07:22Z</dcterms:created>
  <dcterms:modified xsi:type="dcterms:W3CDTF">2024-09-16T05:25:51Z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d7b76b7bb1d8419fa5375783b166fe2e</vt:lpwstr>
  </property>
</Properties>
</file>