
<file path=[Content_Types].xml><?xml version="1.0" encoding="utf-8"?>
<Types xmlns="http://schemas.openxmlformats.org/package/2006/content-types">
  <Default Extension="bin" ContentType="application/vnd.openxmlformats-officedocument.oleObject"/>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0" r:id="rId1"/>
  </p:sldMasterIdLst>
  <p:notesMasterIdLst>
    <p:notesMasterId r:id="rId15"/>
  </p:notesMasterIdLst>
  <p:sldIdLst>
    <p:sldId id="256" r:id="rId2"/>
    <p:sldId id="257" r:id="rId3"/>
    <p:sldId id="270" r:id="rId4"/>
    <p:sldId id="259" r:id="rId5"/>
    <p:sldId id="260" r:id="rId6"/>
    <p:sldId id="258" r:id="rId7"/>
    <p:sldId id="261" r:id="rId8"/>
    <p:sldId id="262" r:id="rId9"/>
    <p:sldId id="269" r:id="rId10"/>
    <p:sldId id="263" r:id="rId11"/>
    <p:sldId id="264" r:id="rId12"/>
    <p:sldId id="265"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94660"/>
  </p:normalViewPr>
  <p:slideViewPr>
    <p:cSldViewPr>
      <p:cViewPr varScale="1">
        <p:scale>
          <a:sx n="64" d="100"/>
          <a:sy n="64" d="100"/>
        </p:scale>
        <p:origin x="90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[RREVANTH EMPLOYEE ANALYSIS.xlsx]Sheet1!PivotTable1</c:name>
    <c:fmtId val="-1"/>
  </c:pivotSource>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IN" dirty="0"/>
              <a:t>EMPLOYEE ATTENDANCE ANALYSES</a:t>
            </a:r>
          </a:p>
        </c:rich>
      </c:tx>
      <c:layout>
        <c:manualLayout>
          <c:xMode val="edge"/>
          <c:yMode val="edge"/>
          <c:x val="0.20289468794276821"/>
          <c:y val="4.5546045874700444E-2"/>
        </c:manualLayout>
      </c:layout>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pattFill prst="narHorz">
            <a:fgClr>
              <a:schemeClr val="accent2"/>
            </a:fgClr>
            <a:bgClr>
              <a:schemeClr val="accent2">
                <a:lumMod val="20000"/>
                <a:lumOff val="80000"/>
              </a:schemeClr>
            </a:bgClr>
          </a:pattFill>
          <a:ln>
            <a:noFill/>
          </a:ln>
          <a:effectLst>
            <a:innerShdw blurRad="114300">
              <a:schemeClr val="accent2"/>
            </a:innerShdw>
          </a:effectLst>
        </c:spPr>
        <c:marker>
          <c:symbol val="circle"/>
          <c:size val="6"/>
          <c:spPr>
            <a:solidFill>
              <a:schemeClr val="accent2"/>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pattFill prst="narHorz">
            <a:fgClr>
              <a:schemeClr val="accent2"/>
            </a:fgClr>
            <a:bgClr>
              <a:schemeClr val="accent2">
                <a:lumMod val="20000"/>
                <a:lumOff val="80000"/>
              </a:schemeClr>
            </a:bgClr>
          </a:pattFill>
          <a:ln>
            <a:noFill/>
          </a:ln>
          <a:effectLst>
            <a:innerShdw blurRad="114300">
              <a:schemeClr val="accent2"/>
            </a:innerShdw>
          </a:effectLst>
        </c:spPr>
        <c:marker>
          <c:spPr>
            <a:solidFill>
              <a:schemeClr val="accent2"/>
            </a:solidFill>
            <a:ln>
              <a:no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pattFill prst="narHorz">
            <a:fgClr>
              <a:schemeClr val="accent2"/>
            </a:fgClr>
            <a:bgClr>
              <a:schemeClr val="accent2">
                <a:lumMod val="20000"/>
                <a:lumOff val="80000"/>
              </a:schemeClr>
            </a:bgClr>
          </a:pattFill>
          <a:ln>
            <a:noFill/>
          </a:ln>
          <a:effectLst>
            <a:innerShdw blurRad="114300">
              <a:schemeClr val="accent2"/>
            </a:innerShdw>
          </a:effectLst>
        </c:spPr>
        <c:marker>
          <c:spPr>
            <a:solidFill>
              <a:schemeClr val="accent2"/>
            </a:solidFill>
            <a:ln>
              <a:no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pattFill prst="narHorz">
            <a:fgClr>
              <a:schemeClr val="accent2"/>
            </a:fgClr>
            <a:bgClr>
              <a:schemeClr val="accent2">
                <a:lumMod val="20000"/>
                <a:lumOff val="80000"/>
              </a:schemeClr>
            </a:bgClr>
          </a:pattFill>
          <a:ln>
            <a:noFill/>
          </a:ln>
          <a:effectLst>
            <a:innerShdw blurRad="114300">
              <a:schemeClr val="accent2"/>
            </a:innerShdw>
          </a:effectLst>
        </c:spPr>
        <c:marker>
          <c:spPr>
            <a:solidFill>
              <a:schemeClr val="accent2"/>
            </a:solidFill>
            <a:ln>
              <a:no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Sheet1!$I$2</c:f>
              <c:strCache>
                <c:ptCount val="1"/>
                <c:pt idx="0">
                  <c:v>Sum of TOTAL W0RKING DAYS</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strRef>
              <c:f>Sheet1!$H$3:$H$17</c:f>
              <c:strCache>
                <c:ptCount val="14"/>
                <c:pt idx="0">
                  <c:v>AISHWARYA.V</c:v>
                </c:pt>
                <c:pt idx="1">
                  <c:v>ARJUN.K</c:v>
                </c:pt>
                <c:pt idx="2">
                  <c:v>DEEPALAKSHMI.K</c:v>
                </c:pt>
                <c:pt idx="3">
                  <c:v>DHANALAKSHMI.M</c:v>
                </c:pt>
                <c:pt idx="4">
                  <c:v>JOTHI.R</c:v>
                </c:pt>
                <c:pt idx="5">
                  <c:v>KARTHIGA.M</c:v>
                </c:pt>
                <c:pt idx="6">
                  <c:v>KEERTHANA.S</c:v>
                </c:pt>
                <c:pt idx="7">
                  <c:v>MUTHU RAMYA.M</c:v>
                </c:pt>
                <c:pt idx="8">
                  <c:v>PARVATHI.H</c:v>
                </c:pt>
                <c:pt idx="9">
                  <c:v>RADHA.M</c:v>
                </c:pt>
                <c:pt idx="10">
                  <c:v>RAMYA.R</c:v>
                </c:pt>
                <c:pt idx="11">
                  <c:v>REVANTH KUMAR.P</c:v>
                </c:pt>
                <c:pt idx="12">
                  <c:v>SAMBATH KUMAR.R</c:v>
                </c:pt>
                <c:pt idx="13">
                  <c:v>SATHYA.G</c:v>
                </c:pt>
              </c:strCache>
            </c:strRef>
          </c:cat>
          <c:val>
            <c:numRef>
              <c:f>Sheet1!$I$3:$I$17</c:f>
              <c:numCache>
                <c:formatCode>General</c:formatCode>
                <c:ptCount val="14"/>
                <c:pt idx="0">
                  <c:v>260</c:v>
                </c:pt>
                <c:pt idx="1">
                  <c:v>260</c:v>
                </c:pt>
                <c:pt idx="2">
                  <c:v>260</c:v>
                </c:pt>
                <c:pt idx="3">
                  <c:v>260</c:v>
                </c:pt>
                <c:pt idx="4">
                  <c:v>260</c:v>
                </c:pt>
                <c:pt idx="5">
                  <c:v>260</c:v>
                </c:pt>
                <c:pt idx="6">
                  <c:v>260</c:v>
                </c:pt>
                <c:pt idx="7">
                  <c:v>260</c:v>
                </c:pt>
                <c:pt idx="8">
                  <c:v>260</c:v>
                </c:pt>
                <c:pt idx="9">
                  <c:v>260</c:v>
                </c:pt>
                <c:pt idx="10">
                  <c:v>260</c:v>
                </c:pt>
                <c:pt idx="11">
                  <c:v>260</c:v>
                </c:pt>
                <c:pt idx="12">
                  <c:v>260</c:v>
                </c:pt>
                <c:pt idx="13">
                  <c:v>260</c:v>
                </c:pt>
              </c:numCache>
            </c:numRef>
          </c:val>
          <c:extLst>
            <c:ext xmlns:c16="http://schemas.microsoft.com/office/drawing/2014/chart" uri="{C3380CC4-5D6E-409C-BE32-E72D297353CC}">
              <c16:uniqueId val="{00000000-B78D-4F7C-BC5A-16E7370D2F9F}"/>
            </c:ext>
          </c:extLst>
        </c:ser>
        <c:ser>
          <c:idx val="1"/>
          <c:order val="1"/>
          <c:tx>
            <c:strRef>
              <c:f>Sheet1!$J$2</c:f>
              <c:strCache>
                <c:ptCount val="1"/>
                <c:pt idx="0">
                  <c:v>Sum of DAYS WORKED</c:v>
                </c:pt>
              </c:strCache>
            </c:strRef>
          </c:tx>
          <c:spPr>
            <a:pattFill prst="narHorz">
              <a:fgClr>
                <a:schemeClr val="accent4"/>
              </a:fgClr>
              <a:bgClr>
                <a:schemeClr val="accent4">
                  <a:lumMod val="20000"/>
                  <a:lumOff val="80000"/>
                </a:schemeClr>
              </a:bgClr>
            </a:pattFill>
            <a:ln>
              <a:noFill/>
            </a:ln>
            <a:effectLst>
              <a:innerShdw blurRad="114300">
                <a:schemeClr val="accent4"/>
              </a:innerShdw>
            </a:effectLst>
          </c:spPr>
          <c:invertIfNegative val="0"/>
          <c:cat>
            <c:strRef>
              <c:f>Sheet1!$H$3:$H$17</c:f>
              <c:strCache>
                <c:ptCount val="14"/>
                <c:pt idx="0">
                  <c:v>AISHWARYA.V</c:v>
                </c:pt>
                <c:pt idx="1">
                  <c:v>ARJUN.K</c:v>
                </c:pt>
                <c:pt idx="2">
                  <c:v>DEEPALAKSHMI.K</c:v>
                </c:pt>
                <c:pt idx="3">
                  <c:v>DHANALAKSHMI.M</c:v>
                </c:pt>
                <c:pt idx="4">
                  <c:v>JOTHI.R</c:v>
                </c:pt>
                <c:pt idx="5">
                  <c:v>KARTHIGA.M</c:v>
                </c:pt>
                <c:pt idx="6">
                  <c:v>KEERTHANA.S</c:v>
                </c:pt>
                <c:pt idx="7">
                  <c:v>MUTHU RAMYA.M</c:v>
                </c:pt>
                <c:pt idx="8">
                  <c:v>PARVATHI.H</c:v>
                </c:pt>
                <c:pt idx="9">
                  <c:v>RADHA.M</c:v>
                </c:pt>
                <c:pt idx="10">
                  <c:v>RAMYA.R</c:v>
                </c:pt>
                <c:pt idx="11">
                  <c:v>REVANTH KUMAR.P</c:v>
                </c:pt>
                <c:pt idx="12">
                  <c:v>SAMBATH KUMAR.R</c:v>
                </c:pt>
                <c:pt idx="13">
                  <c:v>SATHYA.G</c:v>
                </c:pt>
              </c:strCache>
            </c:strRef>
          </c:cat>
          <c:val>
            <c:numRef>
              <c:f>Sheet1!$J$3:$J$17</c:f>
              <c:numCache>
                <c:formatCode>General</c:formatCode>
                <c:ptCount val="14"/>
                <c:pt idx="0">
                  <c:v>222</c:v>
                </c:pt>
                <c:pt idx="1">
                  <c:v>254</c:v>
                </c:pt>
                <c:pt idx="2">
                  <c:v>231</c:v>
                </c:pt>
                <c:pt idx="3">
                  <c:v>257</c:v>
                </c:pt>
                <c:pt idx="4">
                  <c:v>245</c:v>
                </c:pt>
                <c:pt idx="5">
                  <c:v>222</c:v>
                </c:pt>
                <c:pt idx="6">
                  <c:v>213</c:v>
                </c:pt>
                <c:pt idx="7">
                  <c:v>245</c:v>
                </c:pt>
                <c:pt idx="8">
                  <c:v>266</c:v>
                </c:pt>
                <c:pt idx="9">
                  <c:v>256</c:v>
                </c:pt>
                <c:pt idx="10">
                  <c:v>258</c:v>
                </c:pt>
                <c:pt idx="11">
                  <c:v>215</c:v>
                </c:pt>
                <c:pt idx="12">
                  <c:v>255</c:v>
                </c:pt>
                <c:pt idx="13">
                  <c:v>211</c:v>
                </c:pt>
              </c:numCache>
            </c:numRef>
          </c:val>
          <c:extLst>
            <c:ext xmlns:c16="http://schemas.microsoft.com/office/drawing/2014/chart" uri="{C3380CC4-5D6E-409C-BE32-E72D297353CC}">
              <c16:uniqueId val="{00000001-B78D-4F7C-BC5A-16E7370D2F9F}"/>
            </c:ext>
          </c:extLst>
        </c:ser>
        <c:ser>
          <c:idx val="2"/>
          <c:order val="2"/>
          <c:tx>
            <c:strRef>
              <c:f>Sheet1!$K$2</c:f>
              <c:strCache>
                <c:ptCount val="1"/>
                <c:pt idx="0">
                  <c:v>Sum of LEAVE</c:v>
                </c:pt>
              </c:strCache>
            </c:strRef>
          </c:tx>
          <c:spPr>
            <a:pattFill prst="narHorz">
              <a:fgClr>
                <a:schemeClr val="accent6"/>
              </a:fgClr>
              <a:bgClr>
                <a:schemeClr val="accent6">
                  <a:lumMod val="20000"/>
                  <a:lumOff val="80000"/>
                </a:schemeClr>
              </a:bgClr>
            </a:pattFill>
            <a:ln>
              <a:noFill/>
            </a:ln>
            <a:effectLst>
              <a:innerShdw blurRad="114300">
                <a:schemeClr val="accent6"/>
              </a:innerShdw>
            </a:effectLst>
          </c:spPr>
          <c:invertIfNegative val="0"/>
          <c:cat>
            <c:strRef>
              <c:f>Sheet1!$H$3:$H$17</c:f>
              <c:strCache>
                <c:ptCount val="14"/>
                <c:pt idx="0">
                  <c:v>AISHWARYA.V</c:v>
                </c:pt>
                <c:pt idx="1">
                  <c:v>ARJUN.K</c:v>
                </c:pt>
                <c:pt idx="2">
                  <c:v>DEEPALAKSHMI.K</c:v>
                </c:pt>
                <c:pt idx="3">
                  <c:v>DHANALAKSHMI.M</c:v>
                </c:pt>
                <c:pt idx="4">
                  <c:v>JOTHI.R</c:v>
                </c:pt>
                <c:pt idx="5">
                  <c:v>KARTHIGA.M</c:v>
                </c:pt>
                <c:pt idx="6">
                  <c:v>KEERTHANA.S</c:v>
                </c:pt>
                <c:pt idx="7">
                  <c:v>MUTHU RAMYA.M</c:v>
                </c:pt>
                <c:pt idx="8">
                  <c:v>PARVATHI.H</c:v>
                </c:pt>
                <c:pt idx="9">
                  <c:v>RADHA.M</c:v>
                </c:pt>
                <c:pt idx="10">
                  <c:v>RAMYA.R</c:v>
                </c:pt>
                <c:pt idx="11">
                  <c:v>REVANTH KUMAR.P</c:v>
                </c:pt>
                <c:pt idx="12">
                  <c:v>SAMBATH KUMAR.R</c:v>
                </c:pt>
                <c:pt idx="13">
                  <c:v>SATHYA.G</c:v>
                </c:pt>
              </c:strCache>
            </c:strRef>
          </c:cat>
          <c:val>
            <c:numRef>
              <c:f>Sheet1!$K$3:$K$17</c:f>
              <c:numCache>
                <c:formatCode>General</c:formatCode>
                <c:ptCount val="14"/>
                <c:pt idx="0">
                  <c:v>38</c:v>
                </c:pt>
                <c:pt idx="1">
                  <c:v>6</c:v>
                </c:pt>
                <c:pt idx="2">
                  <c:v>29</c:v>
                </c:pt>
                <c:pt idx="3">
                  <c:v>3</c:v>
                </c:pt>
                <c:pt idx="4">
                  <c:v>15</c:v>
                </c:pt>
                <c:pt idx="5">
                  <c:v>38</c:v>
                </c:pt>
                <c:pt idx="6">
                  <c:v>47</c:v>
                </c:pt>
                <c:pt idx="7">
                  <c:v>15</c:v>
                </c:pt>
                <c:pt idx="8">
                  <c:v>-6</c:v>
                </c:pt>
                <c:pt idx="9">
                  <c:v>4</c:v>
                </c:pt>
                <c:pt idx="10">
                  <c:v>2</c:v>
                </c:pt>
                <c:pt idx="11">
                  <c:v>45</c:v>
                </c:pt>
                <c:pt idx="12">
                  <c:v>5</c:v>
                </c:pt>
                <c:pt idx="13">
                  <c:v>49</c:v>
                </c:pt>
              </c:numCache>
            </c:numRef>
          </c:val>
          <c:extLst>
            <c:ext xmlns:c16="http://schemas.microsoft.com/office/drawing/2014/chart" uri="{C3380CC4-5D6E-409C-BE32-E72D297353CC}">
              <c16:uniqueId val="{00000002-B78D-4F7C-BC5A-16E7370D2F9F}"/>
            </c:ext>
          </c:extLst>
        </c:ser>
        <c:dLbls>
          <c:showLegendKey val="0"/>
          <c:showVal val="0"/>
          <c:showCatName val="0"/>
          <c:showSerName val="0"/>
          <c:showPercent val="0"/>
          <c:showBubbleSize val="0"/>
        </c:dLbls>
        <c:gapWidth val="164"/>
        <c:overlap val="-22"/>
        <c:axId val="1819179168"/>
        <c:axId val="1819181088"/>
      </c:barChart>
      <c:catAx>
        <c:axId val="1819179168"/>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181088"/>
        <c:crosses val="autoZero"/>
        <c:auto val="1"/>
        <c:lblAlgn val="ctr"/>
        <c:lblOffset val="100"/>
        <c:noMultiLvlLbl val="0"/>
      </c:catAx>
      <c:valAx>
        <c:axId val="18191810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9179168"/>
        <c:crosses val="autoZero"/>
        <c:crossBetween val="between"/>
      </c:valAx>
      <c:spPr>
        <a:noFill/>
        <a:ln>
          <a:noFill/>
        </a:ln>
        <a:effectLst/>
      </c:spPr>
    </c:plotArea>
    <c:legend>
      <c:legendPos val="r"/>
      <c:layout>
        <c:manualLayout>
          <c:xMode val="edge"/>
          <c:yMode val="edge"/>
          <c:x val="0.75089157549996521"/>
          <c:y val="4.4118452584731252E-2"/>
          <c:w val="0.24320871948528561"/>
          <c:h val="0.246937312183803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[RREVANTH EMPLOYEE ANALYSIS.xlsx]Sheet1!PivotTable1</c:name>
    <c:fmtId val="-1"/>
  </c:pivotSource>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IN"/>
              <a:t>EMPLOYEE ATTENDANCE ANALYSIS</a:t>
            </a:r>
          </a:p>
        </c:rich>
      </c:tx>
      <c:layout>
        <c:manualLayout>
          <c:xMode val="edge"/>
          <c:yMode val="edge"/>
          <c:x val="8.4417567376133846E-4"/>
          <c:y val="0.1227921429734911"/>
        </c:manualLayout>
      </c:layout>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pattFill prst="narHorz">
            <a:fgClr>
              <a:schemeClr val="accent2"/>
            </a:fgClr>
            <a:bgClr>
              <a:schemeClr val="accent2">
                <a:lumMod val="20000"/>
                <a:lumOff val="80000"/>
              </a:schemeClr>
            </a:bgClr>
          </a:pattFill>
          <a:ln>
            <a:noFill/>
          </a:ln>
          <a:effectLst>
            <a:innerShdw blurRad="114300">
              <a:schemeClr val="accent2"/>
            </a:innerShdw>
          </a:effectLst>
        </c:spPr>
        <c:marker>
          <c:symbol val="circle"/>
          <c:size val="6"/>
          <c:spPr>
            <a:solidFill>
              <a:schemeClr val="accent2"/>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pattFill prst="narHorz">
            <a:fgClr>
              <a:schemeClr val="accent2"/>
            </a:fgClr>
            <a:bgClr>
              <a:schemeClr val="accent2">
                <a:lumMod val="20000"/>
                <a:lumOff val="80000"/>
              </a:schemeClr>
            </a:bgClr>
          </a:pattFill>
          <a:ln>
            <a:noFill/>
          </a:ln>
          <a:effectLst>
            <a:innerShdw blurRad="114300">
              <a:schemeClr val="accent2"/>
            </a:innerShdw>
          </a:effectLst>
        </c:spPr>
        <c:marker>
          <c:spPr>
            <a:solidFill>
              <a:schemeClr val="accent2"/>
            </a:solidFill>
            <a:ln>
              <a:no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pattFill prst="narHorz">
            <a:fgClr>
              <a:schemeClr val="accent2"/>
            </a:fgClr>
            <a:bgClr>
              <a:schemeClr val="accent2">
                <a:lumMod val="20000"/>
                <a:lumOff val="80000"/>
              </a:schemeClr>
            </a:bgClr>
          </a:pattFill>
          <a:ln>
            <a:noFill/>
          </a:ln>
          <a:effectLst>
            <a:innerShdw blurRad="114300">
              <a:schemeClr val="accent2"/>
            </a:innerShdw>
          </a:effectLst>
        </c:spPr>
        <c:marker>
          <c:spPr>
            <a:solidFill>
              <a:schemeClr val="accent2"/>
            </a:solidFill>
            <a:ln>
              <a:no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pattFill prst="narHorz">
            <a:fgClr>
              <a:schemeClr val="accent2"/>
            </a:fgClr>
            <a:bgClr>
              <a:schemeClr val="accent2">
                <a:lumMod val="20000"/>
                <a:lumOff val="80000"/>
              </a:schemeClr>
            </a:bgClr>
          </a:pattFill>
          <a:ln>
            <a:noFill/>
          </a:ln>
          <a:effectLst>
            <a:innerShdw blurRad="114300">
              <a:schemeClr val="accent2"/>
            </a:innerShdw>
          </a:effectLst>
        </c:spPr>
        <c:marker>
          <c:spPr>
            <a:solidFill>
              <a:schemeClr val="accent2"/>
            </a:solidFill>
            <a:ln>
              <a:no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pattFill prst="narHorz">
            <a:fgClr>
              <a:schemeClr val="accent2"/>
            </a:fgClr>
            <a:bgClr>
              <a:schemeClr val="accent2">
                <a:lumMod val="20000"/>
                <a:lumOff val="80000"/>
              </a:schemeClr>
            </a:bgClr>
          </a:pattFill>
          <a:ln>
            <a:noFill/>
          </a:ln>
          <a:effectLst>
            <a:innerShdw blurRad="114300">
              <a:scrgbClr r="0" g="0" b="0"/>
            </a:inn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pattFill prst="narHorz">
            <a:fgClr>
              <a:schemeClr val="accent2"/>
            </a:fgClr>
            <a:bgClr>
              <a:schemeClr val="accent2">
                <a:lumMod val="20000"/>
                <a:lumOff val="80000"/>
              </a:schemeClr>
            </a:bgClr>
          </a:pattFill>
          <a:ln>
            <a:noFill/>
          </a:ln>
          <a:effectLst>
            <a:innerShdw blurRad="114300">
              <a:scrgbClr r="0" g="0" b="0"/>
            </a:inn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pattFill prst="narHorz">
            <a:fgClr>
              <a:schemeClr val="accent2"/>
            </a:fgClr>
            <a:bgClr>
              <a:schemeClr val="accent2">
                <a:lumMod val="20000"/>
                <a:lumOff val="80000"/>
              </a:schemeClr>
            </a:bgClr>
          </a:pattFill>
          <a:ln>
            <a:noFill/>
          </a:ln>
          <a:effectLst>
            <a:innerShdw blurRad="114300">
              <a:scrgbClr r="0" g="0" b="0"/>
            </a:inn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pattFill prst="narHorz">
            <a:fgClr>
              <a:schemeClr val="accent2"/>
            </a:fgClr>
            <a:bgClr>
              <a:schemeClr val="accent2">
                <a:lumMod val="20000"/>
                <a:lumOff val="80000"/>
              </a:schemeClr>
            </a:bgClr>
          </a:pattFill>
          <a:ln>
            <a:noFill/>
          </a:ln>
          <a:effectLst>
            <a:innerShdw blurRad="114300">
              <a:scrgbClr r="0" g="0" b="0"/>
            </a:inn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24"/>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25"/>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26"/>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27"/>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28"/>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29"/>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30"/>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31"/>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32"/>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33"/>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34"/>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35"/>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36"/>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37"/>
        <c:spPr>
          <a:pattFill prst="narHorz">
            <a:fgClr>
              <a:schemeClr val="accent2"/>
            </a:fgClr>
            <a:bgClr>
              <a:schemeClr val="accent2">
                <a:lumMod val="20000"/>
                <a:lumOff val="80000"/>
              </a:schemeClr>
            </a:bgClr>
          </a:pattFill>
          <a:ln>
            <a:noFill/>
          </a:ln>
          <a:effectLst>
            <a:innerShdw blurRad="114300">
              <a:scrgbClr r="0" g="0" b="0"/>
            </a:inn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39"/>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40"/>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41"/>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42"/>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43"/>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44"/>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45"/>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46"/>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47"/>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48"/>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49"/>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50"/>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51"/>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52"/>
        <c:spPr>
          <a:pattFill prst="narHorz">
            <a:fgClr>
              <a:schemeClr val="accent2"/>
            </a:fgClr>
            <a:bgClr>
              <a:schemeClr val="accent2">
                <a:lumMod val="20000"/>
                <a:lumOff val="80000"/>
              </a:schemeClr>
            </a:bgClr>
          </a:pattFill>
          <a:ln>
            <a:noFill/>
          </a:ln>
          <a:effectLst>
            <a:innerShdw blurRad="114300">
              <a:scrgbClr r="0" g="0" b="0"/>
            </a:inn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54"/>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55"/>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56"/>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57"/>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58"/>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59"/>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60"/>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61"/>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62"/>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63"/>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64"/>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65"/>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66"/>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67"/>
        <c:spPr>
          <a:pattFill prst="narHorz">
            <a:fgClr>
              <a:schemeClr val="accent2"/>
            </a:fgClr>
            <a:bgClr>
              <a:schemeClr val="accent2">
                <a:lumMod val="20000"/>
                <a:lumOff val="80000"/>
              </a:schemeClr>
            </a:bgClr>
          </a:pattFill>
          <a:ln>
            <a:noFill/>
          </a:ln>
          <a:effectLst>
            <a:innerShdw blurRad="114300">
              <a:scrgbClr r="0" g="0" b="0"/>
            </a:inn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69"/>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70"/>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71"/>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72"/>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73"/>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74"/>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75"/>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76"/>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77"/>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78"/>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79"/>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80"/>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81"/>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82"/>
        <c:spPr>
          <a:pattFill prst="narHorz">
            <a:fgClr>
              <a:schemeClr val="accent2"/>
            </a:fgClr>
            <a:bgClr>
              <a:schemeClr val="accent2">
                <a:lumMod val="20000"/>
                <a:lumOff val="80000"/>
              </a:schemeClr>
            </a:bgClr>
          </a:pattFill>
          <a:ln>
            <a:noFill/>
          </a:ln>
          <a:effectLst>
            <a:innerShdw blurRad="114300">
              <a:scrgbClr r="0" g="0" b="0"/>
            </a:inn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84"/>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85"/>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86"/>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87"/>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88"/>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89"/>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90"/>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91"/>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92"/>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93"/>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94"/>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95"/>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96"/>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97"/>
        <c:spPr>
          <a:pattFill prst="narHorz">
            <a:fgClr>
              <a:schemeClr val="accent2"/>
            </a:fgClr>
            <a:bgClr>
              <a:schemeClr val="accent2">
                <a:lumMod val="20000"/>
                <a:lumOff val="80000"/>
              </a:schemeClr>
            </a:bgClr>
          </a:pattFill>
          <a:ln>
            <a:noFill/>
          </a:ln>
          <a:effectLst>
            <a:innerShdw blurRad="114300">
              <a:scrgbClr r="0" g="0" b="0"/>
            </a:inn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99"/>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100"/>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101"/>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102"/>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103"/>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104"/>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105"/>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106"/>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107"/>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108"/>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109"/>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110"/>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111"/>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s>
    <c:view3D>
      <c:rotX val="15"/>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Sheet1!$I$2</c:f>
              <c:strCache>
                <c:ptCount val="1"/>
                <c:pt idx="0">
                  <c:v>Sum of TOTAL W0RKING DAYS</c:v>
                </c:pt>
              </c:strCache>
            </c:strRef>
          </c:tx>
          <c:dPt>
            <c:idx val="0"/>
            <c:bubble3D val="0"/>
            <c:spPr>
              <a:pattFill prst="narHorz">
                <a:fgClr>
                  <a:schemeClr val="accent2"/>
                </a:fgClr>
                <a:bgClr>
                  <a:schemeClr val="accent2">
                    <a:lumMod val="20000"/>
                    <a:lumOff val="80000"/>
                  </a:schemeClr>
                </a:bgClr>
              </a:pattFill>
              <a:ln>
                <a:noFill/>
              </a:ln>
              <a:effectLst>
                <a:innerShdw blurRad="114300">
                  <a:scrgbClr r="0" g="0" b="0"/>
                </a:innerShdw>
              </a:effectLst>
              <a:sp3d/>
            </c:spPr>
            <c:extLst>
              <c:ext xmlns:c16="http://schemas.microsoft.com/office/drawing/2014/chart" uri="{C3380CC4-5D6E-409C-BE32-E72D297353CC}">
                <c16:uniqueId val="{00000001-156D-4CA1-8581-47869EE983BF}"/>
              </c:ext>
            </c:extLst>
          </c:dPt>
          <c:dPt>
            <c:idx val="1"/>
            <c:bubble3D val="0"/>
            <c:spPr>
              <a:pattFill prst="narHorz">
                <a:fgClr>
                  <a:schemeClr val="accent4"/>
                </a:fgClr>
                <a:bgClr>
                  <a:schemeClr val="accent4">
                    <a:lumMod val="20000"/>
                    <a:lumOff val="80000"/>
                  </a:schemeClr>
                </a:bgClr>
              </a:pattFill>
              <a:ln>
                <a:noFill/>
              </a:ln>
              <a:effectLst>
                <a:innerShdw blurRad="114300">
                  <a:scrgbClr r="0" g="0" b="0"/>
                </a:innerShdw>
              </a:effectLst>
              <a:sp3d/>
            </c:spPr>
            <c:extLst>
              <c:ext xmlns:c16="http://schemas.microsoft.com/office/drawing/2014/chart" uri="{C3380CC4-5D6E-409C-BE32-E72D297353CC}">
                <c16:uniqueId val="{00000003-156D-4CA1-8581-47869EE983BF}"/>
              </c:ext>
            </c:extLst>
          </c:dPt>
          <c:dPt>
            <c:idx val="2"/>
            <c:bubble3D val="0"/>
            <c:spPr>
              <a:pattFill prst="narHorz">
                <a:fgClr>
                  <a:schemeClr val="accent6"/>
                </a:fgClr>
                <a:bgClr>
                  <a:schemeClr val="accent6">
                    <a:lumMod val="20000"/>
                    <a:lumOff val="80000"/>
                  </a:schemeClr>
                </a:bgClr>
              </a:pattFill>
              <a:ln>
                <a:noFill/>
              </a:ln>
              <a:effectLst>
                <a:innerShdw blurRad="114300">
                  <a:scrgbClr r="0" g="0" b="0"/>
                </a:innerShdw>
              </a:effectLst>
              <a:sp3d/>
            </c:spPr>
            <c:extLst>
              <c:ext xmlns:c16="http://schemas.microsoft.com/office/drawing/2014/chart" uri="{C3380CC4-5D6E-409C-BE32-E72D297353CC}">
                <c16:uniqueId val="{00000005-156D-4CA1-8581-47869EE983BF}"/>
              </c:ext>
            </c:extLst>
          </c:dPt>
          <c:dPt>
            <c:idx val="3"/>
            <c:bubble3D val="0"/>
            <c:spPr>
              <a:pattFill prst="narHorz">
                <a:fgClr>
                  <a:schemeClr val="accent2">
                    <a:lumMod val="60000"/>
                  </a:schemeClr>
                </a:fgClr>
                <a:bgClr>
                  <a:schemeClr val="accent2">
                    <a:lumMod val="60000"/>
                    <a:lumMod val="20000"/>
                    <a:lumOff val="80000"/>
                  </a:schemeClr>
                </a:bgClr>
              </a:pattFill>
              <a:ln>
                <a:noFill/>
              </a:ln>
              <a:effectLst>
                <a:innerShdw blurRad="114300">
                  <a:scrgbClr r="0" g="0" b="0"/>
                </a:innerShdw>
              </a:effectLst>
              <a:sp3d/>
            </c:spPr>
            <c:extLst>
              <c:ext xmlns:c16="http://schemas.microsoft.com/office/drawing/2014/chart" uri="{C3380CC4-5D6E-409C-BE32-E72D297353CC}">
                <c16:uniqueId val="{00000007-156D-4CA1-8581-47869EE983BF}"/>
              </c:ext>
            </c:extLst>
          </c:dPt>
          <c:dPt>
            <c:idx val="4"/>
            <c:bubble3D val="0"/>
            <c:spPr>
              <a:pattFill prst="narHorz">
                <a:fgClr>
                  <a:schemeClr val="accent4">
                    <a:lumMod val="60000"/>
                  </a:schemeClr>
                </a:fgClr>
                <a:bgClr>
                  <a:schemeClr val="accent4">
                    <a:lumMod val="60000"/>
                    <a:lumMod val="20000"/>
                    <a:lumOff val="80000"/>
                  </a:schemeClr>
                </a:bgClr>
              </a:pattFill>
              <a:ln>
                <a:noFill/>
              </a:ln>
              <a:effectLst>
                <a:innerShdw blurRad="114300">
                  <a:scrgbClr r="0" g="0" b="0"/>
                </a:innerShdw>
              </a:effectLst>
              <a:sp3d/>
            </c:spPr>
            <c:extLst>
              <c:ext xmlns:c16="http://schemas.microsoft.com/office/drawing/2014/chart" uri="{C3380CC4-5D6E-409C-BE32-E72D297353CC}">
                <c16:uniqueId val="{00000009-156D-4CA1-8581-47869EE983BF}"/>
              </c:ext>
            </c:extLst>
          </c:dPt>
          <c:dPt>
            <c:idx val="5"/>
            <c:bubble3D val="0"/>
            <c:spPr>
              <a:pattFill prst="narHorz">
                <a:fgClr>
                  <a:schemeClr val="accent6">
                    <a:lumMod val="60000"/>
                  </a:schemeClr>
                </a:fgClr>
                <a:bgClr>
                  <a:schemeClr val="accent6">
                    <a:lumMod val="60000"/>
                    <a:lumMod val="20000"/>
                    <a:lumOff val="80000"/>
                  </a:schemeClr>
                </a:bgClr>
              </a:pattFill>
              <a:ln>
                <a:noFill/>
              </a:ln>
              <a:effectLst>
                <a:innerShdw blurRad="114300">
                  <a:scrgbClr r="0" g="0" b="0"/>
                </a:innerShdw>
              </a:effectLst>
              <a:sp3d/>
            </c:spPr>
            <c:extLst>
              <c:ext xmlns:c16="http://schemas.microsoft.com/office/drawing/2014/chart" uri="{C3380CC4-5D6E-409C-BE32-E72D297353CC}">
                <c16:uniqueId val="{0000000B-156D-4CA1-8581-47869EE983BF}"/>
              </c:ext>
            </c:extLst>
          </c:dPt>
          <c:dPt>
            <c:idx val="6"/>
            <c:bubble3D val="0"/>
            <c:spPr>
              <a:pattFill prst="narHorz">
                <a:fgClr>
                  <a:schemeClr val="accent2">
                    <a:lumMod val="80000"/>
                    <a:lumOff val="20000"/>
                  </a:schemeClr>
                </a:fgClr>
                <a:bgClr>
                  <a:schemeClr val="accent2">
                    <a:lumMod val="80000"/>
                    <a:lumOff val="20000"/>
                    <a:lumMod val="20000"/>
                    <a:lumOff val="80000"/>
                  </a:schemeClr>
                </a:bgClr>
              </a:pattFill>
              <a:ln>
                <a:noFill/>
              </a:ln>
              <a:effectLst>
                <a:innerShdw blurRad="114300">
                  <a:scrgbClr r="0" g="0" b="0"/>
                </a:innerShdw>
              </a:effectLst>
              <a:sp3d/>
            </c:spPr>
            <c:extLst>
              <c:ext xmlns:c16="http://schemas.microsoft.com/office/drawing/2014/chart" uri="{C3380CC4-5D6E-409C-BE32-E72D297353CC}">
                <c16:uniqueId val="{0000000D-156D-4CA1-8581-47869EE983BF}"/>
              </c:ext>
            </c:extLst>
          </c:dPt>
          <c:dPt>
            <c:idx val="7"/>
            <c:bubble3D val="0"/>
            <c:spPr>
              <a:pattFill prst="narHorz">
                <a:fgClr>
                  <a:schemeClr val="accent4">
                    <a:lumMod val="80000"/>
                    <a:lumOff val="20000"/>
                  </a:schemeClr>
                </a:fgClr>
                <a:bgClr>
                  <a:schemeClr val="accent4">
                    <a:lumMod val="80000"/>
                    <a:lumOff val="20000"/>
                    <a:lumMod val="20000"/>
                    <a:lumOff val="80000"/>
                  </a:schemeClr>
                </a:bgClr>
              </a:pattFill>
              <a:ln>
                <a:noFill/>
              </a:ln>
              <a:effectLst>
                <a:innerShdw blurRad="114300">
                  <a:scrgbClr r="0" g="0" b="0"/>
                </a:innerShdw>
              </a:effectLst>
              <a:sp3d/>
            </c:spPr>
            <c:extLst>
              <c:ext xmlns:c16="http://schemas.microsoft.com/office/drawing/2014/chart" uri="{C3380CC4-5D6E-409C-BE32-E72D297353CC}">
                <c16:uniqueId val="{0000000F-156D-4CA1-8581-47869EE983BF}"/>
              </c:ext>
            </c:extLst>
          </c:dPt>
          <c:dPt>
            <c:idx val="8"/>
            <c:bubble3D val="0"/>
            <c:spPr>
              <a:pattFill prst="narHorz">
                <a:fgClr>
                  <a:schemeClr val="accent6">
                    <a:lumMod val="80000"/>
                    <a:lumOff val="20000"/>
                  </a:schemeClr>
                </a:fgClr>
                <a:bgClr>
                  <a:schemeClr val="accent6">
                    <a:lumMod val="80000"/>
                    <a:lumOff val="20000"/>
                    <a:lumMod val="20000"/>
                    <a:lumOff val="80000"/>
                  </a:schemeClr>
                </a:bgClr>
              </a:pattFill>
              <a:ln>
                <a:noFill/>
              </a:ln>
              <a:effectLst>
                <a:innerShdw blurRad="114300">
                  <a:scrgbClr r="0" g="0" b="0"/>
                </a:innerShdw>
              </a:effectLst>
              <a:sp3d/>
            </c:spPr>
            <c:extLst>
              <c:ext xmlns:c16="http://schemas.microsoft.com/office/drawing/2014/chart" uri="{C3380CC4-5D6E-409C-BE32-E72D297353CC}">
                <c16:uniqueId val="{00000011-156D-4CA1-8581-47869EE983BF}"/>
              </c:ext>
            </c:extLst>
          </c:dPt>
          <c:dPt>
            <c:idx val="9"/>
            <c:bubble3D val="0"/>
            <c:spPr>
              <a:pattFill prst="narHorz">
                <a:fgClr>
                  <a:schemeClr val="accent2">
                    <a:lumMod val="80000"/>
                  </a:schemeClr>
                </a:fgClr>
                <a:bgClr>
                  <a:schemeClr val="accent2">
                    <a:lumMod val="80000"/>
                    <a:lumMod val="20000"/>
                    <a:lumOff val="80000"/>
                  </a:schemeClr>
                </a:bgClr>
              </a:pattFill>
              <a:ln>
                <a:noFill/>
              </a:ln>
              <a:effectLst>
                <a:innerShdw blurRad="114300">
                  <a:scrgbClr r="0" g="0" b="0"/>
                </a:innerShdw>
              </a:effectLst>
              <a:sp3d/>
            </c:spPr>
            <c:extLst>
              <c:ext xmlns:c16="http://schemas.microsoft.com/office/drawing/2014/chart" uri="{C3380CC4-5D6E-409C-BE32-E72D297353CC}">
                <c16:uniqueId val="{00000013-156D-4CA1-8581-47869EE983BF}"/>
              </c:ext>
            </c:extLst>
          </c:dPt>
          <c:dPt>
            <c:idx val="10"/>
            <c:bubble3D val="0"/>
            <c:spPr>
              <a:pattFill prst="narHorz">
                <a:fgClr>
                  <a:schemeClr val="accent4">
                    <a:lumMod val="80000"/>
                  </a:schemeClr>
                </a:fgClr>
                <a:bgClr>
                  <a:schemeClr val="accent4">
                    <a:lumMod val="80000"/>
                    <a:lumMod val="20000"/>
                    <a:lumOff val="80000"/>
                  </a:schemeClr>
                </a:bgClr>
              </a:pattFill>
              <a:ln>
                <a:noFill/>
              </a:ln>
              <a:effectLst>
                <a:innerShdw blurRad="114300">
                  <a:scrgbClr r="0" g="0" b="0"/>
                </a:innerShdw>
              </a:effectLst>
              <a:sp3d/>
            </c:spPr>
            <c:extLst>
              <c:ext xmlns:c16="http://schemas.microsoft.com/office/drawing/2014/chart" uri="{C3380CC4-5D6E-409C-BE32-E72D297353CC}">
                <c16:uniqueId val="{00000015-156D-4CA1-8581-47869EE983BF}"/>
              </c:ext>
            </c:extLst>
          </c:dPt>
          <c:dPt>
            <c:idx val="11"/>
            <c:bubble3D val="0"/>
            <c:spPr>
              <a:pattFill prst="narHorz">
                <a:fgClr>
                  <a:schemeClr val="accent6">
                    <a:lumMod val="80000"/>
                  </a:schemeClr>
                </a:fgClr>
                <a:bgClr>
                  <a:schemeClr val="accent6">
                    <a:lumMod val="80000"/>
                    <a:lumMod val="20000"/>
                    <a:lumOff val="80000"/>
                  </a:schemeClr>
                </a:bgClr>
              </a:pattFill>
              <a:ln>
                <a:noFill/>
              </a:ln>
              <a:effectLst>
                <a:innerShdw blurRad="114300">
                  <a:scrgbClr r="0" g="0" b="0"/>
                </a:innerShdw>
              </a:effectLst>
              <a:sp3d/>
            </c:spPr>
            <c:extLst>
              <c:ext xmlns:c16="http://schemas.microsoft.com/office/drawing/2014/chart" uri="{C3380CC4-5D6E-409C-BE32-E72D297353CC}">
                <c16:uniqueId val="{00000017-156D-4CA1-8581-47869EE983BF}"/>
              </c:ext>
            </c:extLst>
          </c:dPt>
          <c:dPt>
            <c:idx val="12"/>
            <c:bubble3D val="0"/>
            <c:spPr>
              <a:pattFill prst="narHorz">
                <a:fgClr>
                  <a:schemeClr val="accent2">
                    <a:lumMod val="60000"/>
                    <a:lumOff val="40000"/>
                  </a:schemeClr>
                </a:fgClr>
                <a:bgClr>
                  <a:schemeClr val="accent2">
                    <a:lumMod val="60000"/>
                    <a:lumOff val="40000"/>
                    <a:lumMod val="20000"/>
                    <a:lumOff val="80000"/>
                  </a:schemeClr>
                </a:bgClr>
              </a:pattFill>
              <a:ln>
                <a:noFill/>
              </a:ln>
              <a:effectLst>
                <a:innerShdw blurRad="114300">
                  <a:scrgbClr r="0" g="0" b="0"/>
                </a:innerShdw>
              </a:effectLst>
              <a:sp3d/>
            </c:spPr>
            <c:extLst>
              <c:ext xmlns:c16="http://schemas.microsoft.com/office/drawing/2014/chart" uri="{C3380CC4-5D6E-409C-BE32-E72D297353CC}">
                <c16:uniqueId val="{00000019-156D-4CA1-8581-47869EE983BF}"/>
              </c:ext>
            </c:extLst>
          </c:dPt>
          <c:dPt>
            <c:idx val="13"/>
            <c:bubble3D val="0"/>
            <c:spPr>
              <a:pattFill prst="narHorz">
                <a:fgClr>
                  <a:schemeClr val="accent4">
                    <a:lumMod val="60000"/>
                    <a:lumOff val="40000"/>
                  </a:schemeClr>
                </a:fgClr>
                <a:bgClr>
                  <a:schemeClr val="accent4">
                    <a:lumMod val="60000"/>
                    <a:lumOff val="40000"/>
                    <a:lumMod val="20000"/>
                    <a:lumOff val="80000"/>
                  </a:schemeClr>
                </a:bgClr>
              </a:pattFill>
              <a:ln>
                <a:noFill/>
              </a:ln>
              <a:effectLst>
                <a:innerShdw blurRad="114300">
                  <a:scrgbClr r="0" g="0" b="0"/>
                </a:innerShdw>
              </a:effectLst>
              <a:sp3d/>
            </c:spPr>
            <c:extLst>
              <c:ext xmlns:c16="http://schemas.microsoft.com/office/drawing/2014/chart" uri="{C3380CC4-5D6E-409C-BE32-E72D297353CC}">
                <c16:uniqueId val="{0000001B-156D-4CA1-8581-47869EE983BF}"/>
              </c:ext>
            </c:extLst>
          </c:dPt>
          <c:cat>
            <c:strRef>
              <c:f>Sheet1!$H$3:$H$17</c:f>
              <c:strCache>
                <c:ptCount val="14"/>
                <c:pt idx="0">
                  <c:v>AISHWARYA.V</c:v>
                </c:pt>
                <c:pt idx="1">
                  <c:v>ARJUN.K</c:v>
                </c:pt>
                <c:pt idx="2">
                  <c:v>DEEPALAKSHMI.K</c:v>
                </c:pt>
                <c:pt idx="3">
                  <c:v>DHANALAKSHMI.M</c:v>
                </c:pt>
                <c:pt idx="4">
                  <c:v>JOTHI.R</c:v>
                </c:pt>
                <c:pt idx="5">
                  <c:v>KARTHIGA.M</c:v>
                </c:pt>
                <c:pt idx="6">
                  <c:v>KEERTHANA.S</c:v>
                </c:pt>
                <c:pt idx="7">
                  <c:v>MUTHU RAMYA.M</c:v>
                </c:pt>
                <c:pt idx="8">
                  <c:v>PARVATHI.H</c:v>
                </c:pt>
                <c:pt idx="9">
                  <c:v>RADHA.M</c:v>
                </c:pt>
                <c:pt idx="10">
                  <c:v>RAMYA.R</c:v>
                </c:pt>
                <c:pt idx="11">
                  <c:v>REVANTH KUMAR.P</c:v>
                </c:pt>
                <c:pt idx="12">
                  <c:v>SAMBATH KUMAR.R</c:v>
                </c:pt>
                <c:pt idx="13">
                  <c:v>SATHYA.G</c:v>
                </c:pt>
              </c:strCache>
            </c:strRef>
          </c:cat>
          <c:val>
            <c:numRef>
              <c:f>Sheet1!$I$3:$I$17</c:f>
              <c:numCache>
                <c:formatCode>General</c:formatCode>
                <c:ptCount val="14"/>
                <c:pt idx="0">
                  <c:v>260</c:v>
                </c:pt>
                <c:pt idx="1">
                  <c:v>260</c:v>
                </c:pt>
                <c:pt idx="2">
                  <c:v>260</c:v>
                </c:pt>
                <c:pt idx="3">
                  <c:v>260</c:v>
                </c:pt>
                <c:pt idx="4">
                  <c:v>260</c:v>
                </c:pt>
                <c:pt idx="5">
                  <c:v>260</c:v>
                </c:pt>
                <c:pt idx="6">
                  <c:v>260</c:v>
                </c:pt>
                <c:pt idx="7">
                  <c:v>260</c:v>
                </c:pt>
                <c:pt idx="8">
                  <c:v>260</c:v>
                </c:pt>
                <c:pt idx="9">
                  <c:v>260</c:v>
                </c:pt>
                <c:pt idx="10">
                  <c:v>260</c:v>
                </c:pt>
                <c:pt idx="11">
                  <c:v>260</c:v>
                </c:pt>
                <c:pt idx="12">
                  <c:v>260</c:v>
                </c:pt>
                <c:pt idx="13">
                  <c:v>260</c:v>
                </c:pt>
              </c:numCache>
            </c:numRef>
          </c:val>
          <c:extLst>
            <c:ext xmlns:c16="http://schemas.microsoft.com/office/drawing/2014/chart" uri="{C3380CC4-5D6E-409C-BE32-E72D297353CC}">
              <c16:uniqueId val="{0000001C-156D-4CA1-8581-47869EE983BF}"/>
            </c:ext>
          </c:extLst>
        </c:ser>
        <c:ser>
          <c:idx val="1"/>
          <c:order val="1"/>
          <c:tx>
            <c:strRef>
              <c:f>Sheet1!$J$2</c:f>
              <c:strCache>
                <c:ptCount val="1"/>
                <c:pt idx="0">
                  <c:v>Sum of DAYS WORKED</c:v>
                </c:pt>
              </c:strCache>
            </c:strRef>
          </c:tx>
          <c:dPt>
            <c:idx val="0"/>
            <c:bubble3D val="0"/>
            <c:spPr>
              <a:pattFill prst="narHorz">
                <a:fgClr>
                  <a:schemeClr val="accent2"/>
                </a:fgClr>
                <a:bgClr>
                  <a:schemeClr val="accent2">
                    <a:lumMod val="20000"/>
                    <a:lumOff val="80000"/>
                  </a:schemeClr>
                </a:bgClr>
              </a:pattFill>
              <a:ln>
                <a:noFill/>
              </a:ln>
              <a:effectLst>
                <a:innerShdw blurRad="114300">
                  <a:scrgbClr r="0" g="0" b="0"/>
                </a:innerShdw>
              </a:effectLst>
              <a:sp3d/>
            </c:spPr>
            <c:extLst>
              <c:ext xmlns:c16="http://schemas.microsoft.com/office/drawing/2014/chart" uri="{C3380CC4-5D6E-409C-BE32-E72D297353CC}">
                <c16:uniqueId val="{0000001E-156D-4CA1-8581-47869EE983BF}"/>
              </c:ext>
            </c:extLst>
          </c:dPt>
          <c:dPt>
            <c:idx val="1"/>
            <c:bubble3D val="0"/>
            <c:spPr>
              <a:pattFill prst="narHorz">
                <a:fgClr>
                  <a:schemeClr val="accent4"/>
                </a:fgClr>
                <a:bgClr>
                  <a:schemeClr val="accent4">
                    <a:lumMod val="20000"/>
                    <a:lumOff val="80000"/>
                  </a:schemeClr>
                </a:bgClr>
              </a:pattFill>
              <a:ln>
                <a:noFill/>
              </a:ln>
              <a:effectLst>
                <a:innerShdw blurRad="114300">
                  <a:scrgbClr r="0" g="0" b="0"/>
                </a:innerShdw>
              </a:effectLst>
              <a:sp3d/>
            </c:spPr>
            <c:extLst>
              <c:ext xmlns:c16="http://schemas.microsoft.com/office/drawing/2014/chart" uri="{C3380CC4-5D6E-409C-BE32-E72D297353CC}">
                <c16:uniqueId val="{00000020-156D-4CA1-8581-47869EE983BF}"/>
              </c:ext>
            </c:extLst>
          </c:dPt>
          <c:dPt>
            <c:idx val="2"/>
            <c:bubble3D val="0"/>
            <c:spPr>
              <a:pattFill prst="narHorz">
                <a:fgClr>
                  <a:schemeClr val="accent6"/>
                </a:fgClr>
                <a:bgClr>
                  <a:schemeClr val="accent6">
                    <a:lumMod val="20000"/>
                    <a:lumOff val="80000"/>
                  </a:schemeClr>
                </a:bgClr>
              </a:pattFill>
              <a:ln>
                <a:noFill/>
              </a:ln>
              <a:effectLst>
                <a:innerShdw blurRad="114300">
                  <a:scrgbClr r="0" g="0" b="0"/>
                </a:innerShdw>
              </a:effectLst>
              <a:sp3d/>
            </c:spPr>
            <c:extLst>
              <c:ext xmlns:c16="http://schemas.microsoft.com/office/drawing/2014/chart" uri="{C3380CC4-5D6E-409C-BE32-E72D297353CC}">
                <c16:uniqueId val="{00000022-156D-4CA1-8581-47869EE983BF}"/>
              </c:ext>
            </c:extLst>
          </c:dPt>
          <c:dPt>
            <c:idx val="3"/>
            <c:bubble3D val="0"/>
            <c:spPr>
              <a:pattFill prst="narHorz">
                <a:fgClr>
                  <a:schemeClr val="accent2">
                    <a:lumMod val="60000"/>
                  </a:schemeClr>
                </a:fgClr>
                <a:bgClr>
                  <a:schemeClr val="accent2">
                    <a:lumMod val="60000"/>
                    <a:lumMod val="20000"/>
                    <a:lumOff val="80000"/>
                  </a:schemeClr>
                </a:bgClr>
              </a:pattFill>
              <a:ln>
                <a:noFill/>
              </a:ln>
              <a:effectLst>
                <a:innerShdw blurRad="114300">
                  <a:scrgbClr r="0" g="0" b="0"/>
                </a:innerShdw>
              </a:effectLst>
              <a:sp3d/>
            </c:spPr>
            <c:extLst>
              <c:ext xmlns:c16="http://schemas.microsoft.com/office/drawing/2014/chart" uri="{C3380CC4-5D6E-409C-BE32-E72D297353CC}">
                <c16:uniqueId val="{00000024-156D-4CA1-8581-47869EE983BF}"/>
              </c:ext>
            </c:extLst>
          </c:dPt>
          <c:dPt>
            <c:idx val="4"/>
            <c:bubble3D val="0"/>
            <c:spPr>
              <a:pattFill prst="narHorz">
                <a:fgClr>
                  <a:schemeClr val="accent4">
                    <a:lumMod val="60000"/>
                  </a:schemeClr>
                </a:fgClr>
                <a:bgClr>
                  <a:schemeClr val="accent4">
                    <a:lumMod val="60000"/>
                    <a:lumMod val="20000"/>
                    <a:lumOff val="80000"/>
                  </a:schemeClr>
                </a:bgClr>
              </a:pattFill>
              <a:ln>
                <a:noFill/>
              </a:ln>
              <a:effectLst>
                <a:innerShdw blurRad="114300">
                  <a:scrgbClr r="0" g="0" b="0"/>
                </a:innerShdw>
              </a:effectLst>
              <a:sp3d/>
            </c:spPr>
            <c:extLst>
              <c:ext xmlns:c16="http://schemas.microsoft.com/office/drawing/2014/chart" uri="{C3380CC4-5D6E-409C-BE32-E72D297353CC}">
                <c16:uniqueId val="{00000026-156D-4CA1-8581-47869EE983BF}"/>
              </c:ext>
            </c:extLst>
          </c:dPt>
          <c:dPt>
            <c:idx val="5"/>
            <c:bubble3D val="0"/>
            <c:spPr>
              <a:pattFill prst="narHorz">
                <a:fgClr>
                  <a:schemeClr val="accent6">
                    <a:lumMod val="60000"/>
                  </a:schemeClr>
                </a:fgClr>
                <a:bgClr>
                  <a:schemeClr val="accent6">
                    <a:lumMod val="60000"/>
                    <a:lumMod val="20000"/>
                    <a:lumOff val="80000"/>
                  </a:schemeClr>
                </a:bgClr>
              </a:pattFill>
              <a:ln>
                <a:noFill/>
              </a:ln>
              <a:effectLst>
                <a:innerShdw blurRad="114300">
                  <a:scrgbClr r="0" g="0" b="0"/>
                </a:innerShdw>
              </a:effectLst>
              <a:sp3d/>
            </c:spPr>
            <c:extLst>
              <c:ext xmlns:c16="http://schemas.microsoft.com/office/drawing/2014/chart" uri="{C3380CC4-5D6E-409C-BE32-E72D297353CC}">
                <c16:uniqueId val="{00000028-156D-4CA1-8581-47869EE983BF}"/>
              </c:ext>
            </c:extLst>
          </c:dPt>
          <c:dPt>
            <c:idx val="6"/>
            <c:bubble3D val="0"/>
            <c:spPr>
              <a:pattFill prst="narHorz">
                <a:fgClr>
                  <a:schemeClr val="accent2">
                    <a:lumMod val="80000"/>
                    <a:lumOff val="20000"/>
                  </a:schemeClr>
                </a:fgClr>
                <a:bgClr>
                  <a:schemeClr val="accent2">
                    <a:lumMod val="80000"/>
                    <a:lumOff val="20000"/>
                    <a:lumMod val="20000"/>
                    <a:lumOff val="80000"/>
                  </a:schemeClr>
                </a:bgClr>
              </a:pattFill>
              <a:ln>
                <a:noFill/>
              </a:ln>
              <a:effectLst>
                <a:innerShdw blurRad="114300">
                  <a:scrgbClr r="0" g="0" b="0"/>
                </a:innerShdw>
              </a:effectLst>
              <a:sp3d/>
            </c:spPr>
            <c:extLst>
              <c:ext xmlns:c16="http://schemas.microsoft.com/office/drawing/2014/chart" uri="{C3380CC4-5D6E-409C-BE32-E72D297353CC}">
                <c16:uniqueId val="{0000002A-156D-4CA1-8581-47869EE983BF}"/>
              </c:ext>
            </c:extLst>
          </c:dPt>
          <c:dPt>
            <c:idx val="7"/>
            <c:bubble3D val="0"/>
            <c:spPr>
              <a:pattFill prst="narHorz">
                <a:fgClr>
                  <a:schemeClr val="accent4">
                    <a:lumMod val="80000"/>
                    <a:lumOff val="20000"/>
                  </a:schemeClr>
                </a:fgClr>
                <a:bgClr>
                  <a:schemeClr val="accent4">
                    <a:lumMod val="80000"/>
                    <a:lumOff val="20000"/>
                    <a:lumMod val="20000"/>
                    <a:lumOff val="80000"/>
                  </a:schemeClr>
                </a:bgClr>
              </a:pattFill>
              <a:ln>
                <a:noFill/>
              </a:ln>
              <a:effectLst>
                <a:innerShdw blurRad="114300">
                  <a:scrgbClr r="0" g="0" b="0"/>
                </a:innerShdw>
              </a:effectLst>
              <a:sp3d/>
            </c:spPr>
            <c:extLst>
              <c:ext xmlns:c16="http://schemas.microsoft.com/office/drawing/2014/chart" uri="{C3380CC4-5D6E-409C-BE32-E72D297353CC}">
                <c16:uniqueId val="{0000002C-156D-4CA1-8581-47869EE983BF}"/>
              </c:ext>
            </c:extLst>
          </c:dPt>
          <c:dPt>
            <c:idx val="8"/>
            <c:bubble3D val="0"/>
            <c:spPr>
              <a:pattFill prst="narHorz">
                <a:fgClr>
                  <a:schemeClr val="accent6">
                    <a:lumMod val="80000"/>
                    <a:lumOff val="20000"/>
                  </a:schemeClr>
                </a:fgClr>
                <a:bgClr>
                  <a:schemeClr val="accent6">
                    <a:lumMod val="80000"/>
                    <a:lumOff val="20000"/>
                    <a:lumMod val="20000"/>
                    <a:lumOff val="80000"/>
                  </a:schemeClr>
                </a:bgClr>
              </a:pattFill>
              <a:ln>
                <a:noFill/>
              </a:ln>
              <a:effectLst>
                <a:innerShdw blurRad="114300">
                  <a:scrgbClr r="0" g="0" b="0"/>
                </a:innerShdw>
              </a:effectLst>
              <a:sp3d/>
            </c:spPr>
            <c:extLst>
              <c:ext xmlns:c16="http://schemas.microsoft.com/office/drawing/2014/chart" uri="{C3380CC4-5D6E-409C-BE32-E72D297353CC}">
                <c16:uniqueId val="{0000002E-156D-4CA1-8581-47869EE983BF}"/>
              </c:ext>
            </c:extLst>
          </c:dPt>
          <c:dPt>
            <c:idx val="9"/>
            <c:bubble3D val="0"/>
            <c:spPr>
              <a:pattFill prst="narHorz">
                <a:fgClr>
                  <a:schemeClr val="accent2">
                    <a:lumMod val="80000"/>
                  </a:schemeClr>
                </a:fgClr>
                <a:bgClr>
                  <a:schemeClr val="accent2">
                    <a:lumMod val="80000"/>
                    <a:lumMod val="20000"/>
                    <a:lumOff val="80000"/>
                  </a:schemeClr>
                </a:bgClr>
              </a:pattFill>
              <a:ln>
                <a:noFill/>
              </a:ln>
              <a:effectLst>
                <a:innerShdw blurRad="114300">
                  <a:scrgbClr r="0" g="0" b="0"/>
                </a:innerShdw>
              </a:effectLst>
              <a:sp3d/>
            </c:spPr>
            <c:extLst>
              <c:ext xmlns:c16="http://schemas.microsoft.com/office/drawing/2014/chart" uri="{C3380CC4-5D6E-409C-BE32-E72D297353CC}">
                <c16:uniqueId val="{00000030-156D-4CA1-8581-47869EE983BF}"/>
              </c:ext>
            </c:extLst>
          </c:dPt>
          <c:dPt>
            <c:idx val="10"/>
            <c:bubble3D val="0"/>
            <c:spPr>
              <a:pattFill prst="narHorz">
                <a:fgClr>
                  <a:schemeClr val="accent4">
                    <a:lumMod val="80000"/>
                  </a:schemeClr>
                </a:fgClr>
                <a:bgClr>
                  <a:schemeClr val="accent4">
                    <a:lumMod val="80000"/>
                    <a:lumMod val="20000"/>
                    <a:lumOff val="80000"/>
                  </a:schemeClr>
                </a:bgClr>
              </a:pattFill>
              <a:ln>
                <a:noFill/>
              </a:ln>
              <a:effectLst>
                <a:innerShdw blurRad="114300">
                  <a:scrgbClr r="0" g="0" b="0"/>
                </a:innerShdw>
              </a:effectLst>
              <a:sp3d/>
            </c:spPr>
            <c:extLst>
              <c:ext xmlns:c16="http://schemas.microsoft.com/office/drawing/2014/chart" uri="{C3380CC4-5D6E-409C-BE32-E72D297353CC}">
                <c16:uniqueId val="{00000032-156D-4CA1-8581-47869EE983BF}"/>
              </c:ext>
            </c:extLst>
          </c:dPt>
          <c:dPt>
            <c:idx val="11"/>
            <c:bubble3D val="0"/>
            <c:spPr>
              <a:pattFill prst="narHorz">
                <a:fgClr>
                  <a:schemeClr val="accent6">
                    <a:lumMod val="80000"/>
                  </a:schemeClr>
                </a:fgClr>
                <a:bgClr>
                  <a:schemeClr val="accent6">
                    <a:lumMod val="80000"/>
                    <a:lumMod val="20000"/>
                    <a:lumOff val="80000"/>
                  </a:schemeClr>
                </a:bgClr>
              </a:pattFill>
              <a:ln>
                <a:noFill/>
              </a:ln>
              <a:effectLst>
                <a:innerShdw blurRad="114300">
                  <a:scrgbClr r="0" g="0" b="0"/>
                </a:innerShdw>
              </a:effectLst>
              <a:sp3d/>
            </c:spPr>
            <c:extLst>
              <c:ext xmlns:c16="http://schemas.microsoft.com/office/drawing/2014/chart" uri="{C3380CC4-5D6E-409C-BE32-E72D297353CC}">
                <c16:uniqueId val="{00000034-156D-4CA1-8581-47869EE983BF}"/>
              </c:ext>
            </c:extLst>
          </c:dPt>
          <c:dPt>
            <c:idx val="12"/>
            <c:bubble3D val="0"/>
            <c:spPr>
              <a:pattFill prst="narHorz">
                <a:fgClr>
                  <a:schemeClr val="accent2">
                    <a:lumMod val="60000"/>
                    <a:lumOff val="40000"/>
                  </a:schemeClr>
                </a:fgClr>
                <a:bgClr>
                  <a:schemeClr val="accent2">
                    <a:lumMod val="60000"/>
                    <a:lumOff val="40000"/>
                    <a:lumMod val="20000"/>
                    <a:lumOff val="80000"/>
                  </a:schemeClr>
                </a:bgClr>
              </a:pattFill>
              <a:ln>
                <a:noFill/>
              </a:ln>
              <a:effectLst>
                <a:innerShdw blurRad="114300">
                  <a:scrgbClr r="0" g="0" b="0"/>
                </a:innerShdw>
              </a:effectLst>
              <a:sp3d/>
            </c:spPr>
            <c:extLst>
              <c:ext xmlns:c16="http://schemas.microsoft.com/office/drawing/2014/chart" uri="{C3380CC4-5D6E-409C-BE32-E72D297353CC}">
                <c16:uniqueId val="{00000036-156D-4CA1-8581-47869EE983BF}"/>
              </c:ext>
            </c:extLst>
          </c:dPt>
          <c:dPt>
            <c:idx val="13"/>
            <c:bubble3D val="0"/>
            <c:spPr>
              <a:pattFill prst="narHorz">
                <a:fgClr>
                  <a:schemeClr val="accent4">
                    <a:lumMod val="60000"/>
                    <a:lumOff val="40000"/>
                  </a:schemeClr>
                </a:fgClr>
                <a:bgClr>
                  <a:schemeClr val="accent4">
                    <a:lumMod val="60000"/>
                    <a:lumOff val="40000"/>
                    <a:lumMod val="20000"/>
                    <a:lumOff val="80000"/>
                  </a:schemeClr>
                </a:bgClr>
              </a:pattFill>
              <a:ln>
                <a:noFill/>
              </a:ln>
              <a:effectLst>
                <a:innerShdw blurRad="114300">
                  <a:scrgbClr r="0" g="0" b="0"/>
                </a:innerShdw>
              </a:effectLst>
              <a:sp3d/>
            </c:spPr>
            <c:extLst>
              <c:ext xmlns:c16="http://schemas.microsoft.com/office/drawing/2014/chart" uri="{C3380CC4-5D6E-409C-BE32-E72D297353CC}">
                <c16:uniqueId val="{00000038-156D-4CA1-8581-47869EE983BF}"/>
              </c:ext>
            </c:extLst>
          </c:dPt>
          <c:cat>
            <c:strRef>
              <c:f>Sheet1!$H$3:$H$17</c:f>
              <c:strCache>
                <c:ptCount val="14"/>
                <c:pt idx="0">
                  <c:v>AISHWARYA.V</c:v>
                </c:pt>
                <c:pt idx="1">
                  <c:v>ARJUN.K</c:v>
                </c:pt>
                <c:pt idx="2">
                  <c:v>DEEPALAKSHMI.K</c:v>
                </c:pt>
                <c:pt idx="3">
                  <c:v>DHANALAKSHMI.M</c:v>
                </c:pt>
                <c:pt idx="4">
                  <c:v>JOTHI.R</c:v>
                </c:pt>
                <c:pt idx="5">
                  <c:v>KARTHIGA.M</c:v>
                </c:pt>
                <c:pt idx="6">
                  <c:v>KEERTHANA.S</c:v>
                </c:pt>
                <c:pt idx="7">
                  <c:v>MUTHU RAMYA.M</c:v>
                </c:pt>
                <c:pt idx="8">
                  <c:v>PARVATHI.H</c:v>
                </c:pt>
                <c:pt idx="9">
                  <c:v>RADHA.M</c:v>
                </c:pt>
                <c:pt idx="10">
                  <c:v>RAMYA.R</c:v>
                </c:pt>
                <c:pt idx="11">
                  <c:v>REVANTH KUMAR.P</c:v>
                </c:pt>
                <c:pt idx="12">
                  <c:v>SAMBATH KUMAR.R</c:v>
                </c:pt>
                <c:pt idx="13">
                  <c:v>SATHYA.G</c:v>
                </c:pt>
              </c:strCache>
            </c:strRef>
          </c:cat>
          <c:val>
            <c:numRef>
              <c:f>Sheet1!$J$3:$J$17</c:f>
              <c:numCache>
                <c:formatCode>General</c:formatCode>
                <c:ptCount val="14"/>
                <c:pt idx="0">
                  <c:v>222</c:v>
                </c:pt>
                <c:pt idx="1">
                  <c:v>254</c:v>
                </c:pt>
                <c:pt idx="2">
                  <c:v>231</c:v>
                </c:pt>
                <c:pt idx="3">
                  <c:v>257</c:v>
                </c:pt>
                <c:pt idx="4">
                  <c:v>245</c:v>
                </c:pt>
                <c:pt idx="5">
                  <c:v>222</c:v>
                </c:pt>
                <c:pt idx="6">
                  <c:v>213</c:v>
                </c:pt>
                <c:pt idx="7">
                  <c:v>245</c:v>
                </c:pt>
                <c:pt idx="8">
                  <c:v>266</c:v>
                </c:pt>
                <c:pt idx="9">
                  <c:v>256</c:v>
                </c:pt>
                <c:pt idx="10">
                  <c:v>258</c:v>
                </c:pt>
                <c:pt idx="11">
                  <c:v>215</c:v>
                </c:pt>
                <c:pt idx="12">
                  <c:v>255</c:v>
                </c:pt>
                <c:pt idx="13">
                  <c:v>211</c:v>
                </c:pt>
              </c:numCache>
            </c:numRef>
          </c:val>
          <c:extLst>
            <c:ext xmlns:c16="http://schemas.microsoft.com/office/drawing/2014/chart" uri="{C3380CC4-5D6E-409C-BE32-E72D297353CC}">
              <c16:uniqueId val="{00000039-156D-4CA1-8581-47869EE983BF}"/>
            </c:ext>
          </c:extLst>
        </c:ser>
        <c:ser>
          <c:idx val="2"/>
          <c:order val="2"/>
          <c:tx>
            <c:strRef>
              <c:f>Sheet1!$K$2</c:f>
              <c:strCache>
                <c:ptCount val="1"/>
                <c:pt idx="0">
                  <c:v>Sum of LEAVE</c:v>
                </c:pt>
              </c:strCache>
            </c:strRef>
          </c:tx>
          <c:dPt>
            <c:idx val="0"/>
            <c:bubble3D val="0"/>
            <c:spPr>
              <a:pattFill prst="narHorz">
                <a:fgClr>
                  <a:schemeClr val="accent2"/>
                </a:fgClr>
                <a:bgClr>
                  <a:schemeClr val="accent2">
                    <a:lumMod val="20000"/>
                    <a:lumOff val="80000"/>
                  </a:schemeClr>
                </a:bgClr>
              </a:pattFill>
              <a:ln>
                <a:noFill/>
              </a:ln>
              <a:effectLst>
                <a:innerShdw blurRad="114300">
                  <a:scrgbClr r="0" g="0" b="0"/>
                </a:innerShdw>
              </a:effectLst>
              <a:sp3d/>
            </c:spPr>
            <c:extLst>
              <c:ext xmlns:c16="http://schemas.microsoft.com/office/drawing/2014/chart" uri="{C3380CC4-5D6E-409C-BE32-E72D297353CC}">
                <c16:uniqueId val="{0000003B-156D-4CA1-8581-47869EE983BF}"/>
              </c:ext>
            </c:extLst>
          </c:dPt>
          <c:dPt>
            <c:idx val="1"/>
            <c:bubble3D val="0"/>
            <c:spPr>
              <a:pattFill prst="narHorz">
                <a:fgClr>
                  <a:schemeClr val="accent4"/>
                </a:fgClr>
                <a:bgClr>
                  <a:schemeClr val="accent4">
                    <a:lumMod val="20000"/>
                    <a:lumOff val="80000"/>
                  </a:schemeClr>
                </a:bgClr>
              </a:pattFill>
              <a:ln>
                <a:noFill/>
              </a:ln>
              <a:effectLst>
                <a:innerShdw blurRad="114300">
                  <a:scrgbClr r="0" g="0" b="0"/>
                </a:innerShdw>
              </a:effectLst>
              <a:sp3d/>
            </c:spPr>
            <c:extLst>
              <c:ext xmlns:c16="http://schemas.microsoft.com/office/drawing/2014/chart" uri="{C3380CC4-5D6E-409C-BE32-E72D297353CC}">
                <c16:uniqueId val="{0000003D-156D-4CA1-8581-47869EE983BF}"/>
              </c:ext>
            </c:extLst>
          </c:dPt>
          <c:dPt>
            <c:idx val="2"/>
            <c:bubble3D val="0"/>
            <c:spPr>
              <a:pattFill prst="narHorz">
                <a:fgClr>
                  <a:schemeClr val="accent6"/>
                </a:fgClr>
                <a:bgClr>
                  <a:schemeClr val="accent6">
                    <a:lumMod val="20000"/>
                    <a:lumOff val="80000"/>
                  </a:schemeClr>
                </a:bgClr>
              </a:pattFill>
              <a:ln>
                <a:noFill/>
              </a:ln>
              <a:effectLst>
                <a:innerShdw blurRad="114300">
                  <a:scrgbClr r="0" g="0" b="0"/>
                </a:innerShdw>
              </a:effectLst>
              <a:sp3d/>
            </c:spPr>
            <c:extLst>
              <c:ext xmlns:c16="http://schemas.microsoft.com/office/drawing/2014/chart" uri="{C3380CC4-5D6E-409C-BE32-E72D297353CC}">
                <c16:uniqueId val="{0000003F-156D-4CA1-8581-47869EE983BF}"/>
              </c:ext>
            </c:extLst>
          </c:dPt>
          <c:dPt>
            <c:idx val="3"/>
            <c:bubble3D val="0"/>
            <c:spPr>
              <a:pattFill prst="narHorz">
                <a:fgClr>
                  <a:schemeClr val="accent2">
                    <a:lumMod val="60000"/>
                  </a:schemeClr>
                </a:fgClr>
                <a:bgClr>
                  <a:schemeClr val="accent2">
                    <a:lumMod val="60000"/>
                    <a:lumMod val="20000"/>
                    <a:lumOff val="80000"/>
                  </a:schemeClr>
                </a:bgClr>
              </a:pattFill>
              <a:ln>
                <a:noFill/>
              </a:ln>
              <a:effectLst>
                <a:innerShdw blurRad="114300">
                  <a:scrgbClr r="0" g="0" b="0"/>
                </a:innerShdw>
              </a:effectLst>
              <a:sp3d/>
            </c:spPr>
            <c:extLst>
              <c:ext xmlns:c16="http://schemas.microsoft.com/office/drawing/2014/chart" uri="{C3380CC4-5D6E-409C-BE32-E72D297353CC}">
                <c16:uniqueId val="{00000041-156D-4CA1-8581-47869EE983BF}"/>
              </c:ext>
            </c:extLst>
          </c:dPt>
          <c:dPt>
            <c:idx val="4"/>
            <c:bubble3D val="0"/>
            <c:spPr>
              <a:pattFill prst="narHorz">
                <a:fgClr>
                  <a:schemeClr val="accent4">
                    <a:lumMod val="60000"/>
                  </a:schemeClr>
                </a:fgClr>
                <a:bgClr>
                  <a:schemeClr val="accent4">
                    <a:lumMod val="60000"/>
                    <a:lumMod val="20000"/>
                    <a:lumOff val="80000"/>
                  </a:schemeClr>
                </a:bgClr>
              </a:pattFill>
              <a:ln>
                <a:noFill/>
              </a:ln>
              <a:effectLst>
                <a:innerShdw blurRad="114300">
                  <a:scrgbClr r="0" g="0" b="0"/>
                </a:innerShdw>
              </a:effectLst>
              <a:sp3d/>
            </c:spPr>
            <c:extLst>
              <c:ext xmlns:c16="http://schemas.microsoft.com/office/drawing/2014/chart" uri="{C3380CC4-5D6E-409C-BE32-E72D297353CC}">
                <c16:uniqueId val="{00000043-156D-4CA1-8581-47869EE983BF}"/>
              </c:ext>
            </c:extLst>
          </c:dPt>
          <c:dPt>
            <c:idx val="5"/>
            <c:bubble3D val="0"/>
            <c:spPr>
              <a:pattFill prst="narHorz">
                <a:fgClr>
                  <a:schemeClr val="accent6">
                    <a:lumMod val="60000"/>
                  </a:schemeClr>
                </a:fgClr>
                <a:bgClr>
                  <a:schemeClr val="accent6">
                    <a:lumMod val="60000"/>
                    <a:lumMod val="20000"/>
                    <a:lumOff val="80000"/>
                  </a:schemeClr>
                </a:bgClr>
              </a:pattFill>
              <a:ln>
                <a:noFill/>
              </a:ln>
              <a:effectLst>
                <a:innerShdw blurRad="114300">
                  <a:scrgbClr r="0" g="0" b="0"/>
                </a:innerShdw>
              </a:effectLst>
              <a:sp3d/>
            </c:spPr>
            <c:extLst>
              <c:ext xmlns:c16="http://schemas.microsoft.com/office/drawing/2014/chart" uri="{C3380CC4-5D6E-409C-BE32-E72D297353CC}">
                <c16:uniqueId val="{00000045-156D-4CA1-8581-47869EE983BF}"/>
              </c:ext>
            </c:extLst>
          </c:dPt>
          <c:dPt>
            <c:idx val="6"/>
            <c:bubble3D val="0"/>
            <c:spPr>
              <a:pattFill prst="narHorz">
                <a:fgClr>
                  <a:schemeClr val="accent2">
                    <a:lumMod val="80000"/>
                    <a:lumOff val="20000"/>
                  </a:schemeClr>
                </a:fgClr>
                <a:bgClr>
                  <a:schemeClr val="accent2">
                    <a:lumMod val="80000"/>
                    <a:lumOff val="20000"/>
                    <a:lumMod val="20000"/>
                    <a:lumOff val="80000"/>
                  </a:schemeClr>
                </a:bgClr>
              </a:pattFill>
              <a:ln>
                <a:noFill/>
              </a:ln>
              <a:effectLst>
                <a:innerShdw blurRad="114300">
                  <a:scrgbClr r="0" g="0" b="0"/>
                </a:innerShdw>
              </a:effectLst>
              <a:sp3d/>
            </c:spPr>
            <c:extLst>
              <c:ext xmlns:c16="http://schemas.microsoft.com/office/drawing/2014/chart" uri="{C3380CC4-5D6E-409C-BE32-E72D297353CC}">
                <c16:uniqueId val="{00000047-156D-4CA1-8581-47869EE983BF}"/>
              </c:ext>
            </c:extLst>
          </c:dPt>
          <c:dPt>
            <c:idx val="7"/>
            <c:bubble3D val="0"/>
            <c:spPr>
              <a:pattFill prst="narHorz">
                <a:fgClr>
                  <a:schemeClr val="accent4">
                    <a:lumMod val="80000"/>
                    <a:lumOff val="20000"/>
                  </a:schemeClr>
                </a:fgClr>
                <a:bgClr>
                  <a:schemeClr val="accent4">
                    <a:lumMod val="80000"/>
                    <a:lumOff val="20000"/>
                    <a:lumMod val="20000"/>
                    <a:lumOff val="80000"/>
                  </a:schemeClr>
                </a:bgClr>
              </a:pattFill>
              <a:ln>
                <a:noFill/>
              </a:ln>
              <a:effectLst>
                <a:innerShdw blurRad="114300">
                  <a:scrgbClr r="0" g="0" b="0"/>
                </a:innerShdw>
              </a:effectLst>
              <a:sp3d/>
            </c:spPr>
            <c:extLst>
              <c:ext xmlns:c16="http://schemas.microsoft.com/office/drawing/2014/chart" uri="{C3380CC4-5D6E-409C-BE32-E72D297353CC}">
                <c16:uniqueId val="{00000049-156D-4CA1-8581-47869EE983BF}"/>
              </c:ext>
            </c:extLst>
          </c:dPt>
          <c:dPt>
            <c:idx val="8"/>
            <c:bubble3D val="0"/>
            <c:spPr>
              <a:pattFill prst="narHorz">
                <a:fgClr>
                  <a:schemeClr val="accent6">
                    <a:lumMod val="80000"/>
                    <a:lumOff val="20000"/>
                  </a:schemeClr>
                </a:fgClr>
                <a:bgClr>
                  <a:schemeClr val="accent6">
                    <a:lumMod val="80000"/>
                    <a:lumOff val="20000"/>
                    <a:lumMod val="20000"/>
                    <a:lumOff val="80000"/>
                  </a:schemeClr>
                </a:bgClr>
              </a:pattFill>
              <a:ln>
                <a:noFill/>
              </a:ln>
              <a:effectLst>
                <a:innerShdw blurRad="114300">
                  <a:scrgbClr r="0" g="0" b="0"/>
                </a:innerShdw>
              </a:effectLst>
              <a:sp3d/>
            </c:spPr>
            <c:extLst>
              <c:ext xmlns:c16="http://schemas.microsoft.com/office/drawing/2014/chart" uri="{C3380CC4-5D6E-409C-BE32-E72D297353CC}">
                <c16:uniqueId val="{0000004B-156D-4CA1-8581-47869EE983BF}"/>
              </c:ext>
            </c:extLst>
          </c:dPt>
          <c:dPt>
            <c:idx val="9"/>
            <c:bubble3D val="0"/>
            <c:spPr>
              <a:pattFill prst="narHorz">
                <a:fgClr>
                  <a:schemeClr val="accent2">
                    <a:lumMod val="80000"/>
                  </a:schemeClr>
                </a:fgClr>
                <a:bgClr>
                  <a:schemeClr val="accent2">
                    <a:lumMod val="80000"/>
                    <a:lumMod val="20000"/>
                    <a:lumOff val="80000"/>
                  </a:schemeClr>
                </a:bgClr>
              </a:pattFill>
              <a:ln>
                <a:noFill/>
              </a:ln>
              <a:effectLst>
                <a:innerShdw blurRad="114300">
                  <a:scrgbClr r="0" g="0" b="0"/>
                </a:innerShdw>
              </a:effectLst>
              <a:sp3d/>
            </c:spPr>
            <c:extLst>
              <c:ext xmlns:c16="http://schemas.microsoft.com/office/drawing/2014/chart" uri="{C3380CC4-5D6E-409C-BE32-E72D297353CC}">
                <c16:uniqueId val="{0000004D-156D-4CA1-8581-47869EE983BF}"/>
              </c:ext>
            </c:extLst>
          </c:dPt>
          <c:dPt>
            <c:idx val="10"/>
            <c:bubble3D val="0"/>
            <c:spPr>
              <a:pattFill prst="narHorz">
                <a:fgClr>
                  <a:schemeClr val="accent4">
                    <a:lumMod val="80000"/>
                  </a:schemeClr>
                </a:fgClr>
                <a:bgClr>
                  <a:schemeClr val="accent4">
                    <a:lumMod val="80000"/>
                    <a:lumMod val="20000"/>
                    <a:lumOff val="80000"/>
                  </a:schemeClr>
                </a:bgClr>
              </a:pattFill>
              <a:ln>
                <a:noFill/>
              </a:ln>
              <a:effectLst>
                <a:innerShdw blurRad="114300">
                  <a:scrgbClr r="0" g="0" b="0"/>
                </a:innerShdw>
              </a:effectLst>
              <a:sp3d/>
            </c:spPr>
            <c:extLst>
              <c:ext xmlns:c16="http://schemas.microsoft.com/office/drawing/2014/chart" uri="{C3380CC4-5D6E-409C-BE32-E72D297353CC}">
                <c16:uniqueId val="{0000004F-156D-4CA1-8581-47869EE983BF}"/>
              </c:ext>
            </c:extLst>
          </c:dPt>
          <c:dPt>
            <c:idx val="11"/>
            <c:bubble3D val="0"/>
            <c:spPr>
              <a:pattFill prst="narHorz">
                <a:fgClr>
                  <a:schemeClr val="accent6">
                    <a:lumMod val="80000"/>
                  </a:schemeClr>
                </a:fgClr>
                <a:bgClr>
                  <a:schemeClr val="accent6">
                    <a:lumMod val="80000"/>
                    <a:lumMod val="20000"/>
                    <a:lumOff val="80000"/>
                  </a:schemeClr>
                </a:bgClr>
              </a:pattFill>
              <a:ln>
                <a:noFill/>
              </a:ln>
              <a:effectLst>
                <a:innerShdw blurRad="114300">
                  <a:scrgbClr r="0" g="0" b="0"/>
                </a:innerShdw>
              </a:effectLst>
              <a:sp3d/>
            </c:spPr>
            <c:extLst>
              <c:ext xmlns:c16="http://schemas.microsoft.com/office/drawing/2014/chart" uri="{C3380CC4-5D6E-409C-BE32-E72D297353CC}">
                <c16:uniqueId val="{00000051-156D-4CA1-8581-47869EE983BF}"/>
              </c:ext>
            </c:extLst>
          </c:dPt>
          <c:dPt>
            <c:idx val="12"/>
            <c:bubble3D val="0"/>
            <c:spPr>
              <a:pattFill prst="narHorz">
                <a:fgClr>
                  <a:schemeClr val="accent2">
                    <a:lumMod val="60000"/>
                    <a:lumOff val="40000"/>
                  </a:schemeClr>
                </a:fgClr>
                <a:bgClr>
                  <a:schemeClr val="accent2">
                    <a:lumMod val="60000"/>
                    <a:lumOff val="40000"/>
                    <a:lumMod val="20000"/>
                    <a:lumOff val="80000"/>
                  </a:schemeClr>
                </a:bgClr>
              </a:pattFill>
              <a:ln>
                <a:noFill/>
              </a:ln>
              <a:effectLst>
                <a:innerShdw blurRad="114300">
                  <a:scrgbClr r="0" g="0" b="0"/>
                </a:innerShdw>
              </a:effectLst>
              <a:sp3d/>
            </c:spPr>
            <c:extLst>
              <c:ext xmlns:c16="http://schemas.microsoft.com/office/drawing/2014/chart" uri="{C3380CC4-5D6E-409C-BE32-E72D297353CC}">
                <c16:uniqueId val="{00000053-156D-4CA1-8581-47869EE983BF}"/>
              </c:ext>
            </c:extLst>
          </c:dPt>
          <c:dPt>
            <c:idx val="13"/>
            <c:bubble3D val="0"/>
            <c:spPr>
              <a:pattFill prst="narHorz">
                <a:fgClr>
                  <a:schemeClr val="accent4">
                    <a:lumMod val="60000"/>
                    <a:lumOff val="40000"/>
                  </a:schemeClr>
                </a:fgClr>
                <a:bgClr>
                  <a:schemeClr val="accent4">
                    <a:lumMod val="60000"/>
                    <a:lumOff val="40000"/>
                    <a:lumMod val="20000"/>
                    <a:lumOff val="80000"/>
                  </a:schemeClr>
                </a:bgClr>
              </a:pattFill>
              <a:ln>
                <a:noFill/>
              </a:ln>
              <a:effectLst>
                <a:innerShdw blurRad="114300">
                  <a:scrgbClr r="0" g="0" b="0"/>
                </a:innerShdw>
              </a:effectLst>
              <a:sp3d/>
            </c:spPr>
            <c:extLst>
              <c:ext xmlns:c16="http://schemas.microsoft.com/office/drawing/2014/chart" uri="{C3380CC4-5D6E-409C-BE32-E72D297353CC}">
                <c16:uniqueId val="{00000055-156D-4CA1-8581-47869EE983BF}"/>
              </c:ext>
            </c:extLst>
          </c:dPt>
          <c:cat>
            <c:strRef>
              <c:f>Sheet1!$H$3:$H$17</c:f>
              <c:strCache>
                <c:ptCount val="14"/>
                <c:pt idx="0">
                  <c:v>AISHWARYA.V</c:v>
                </c:pt>
                <c:pt idx="1">
                  <c:v>ARJUN.K</c:v>
                </c:pt>
                <c:pt idx="2">
                  <c:v>DEEPALAKSHMI.K</c:v>
                </c:pt>
                <c:pt idx="3">
                  <c:v>DHANALAKSHMI.M</c:v>
                </c:pt>
                <c:pt idx="4">
                  <c:v>JOTHI.R</c:v>
                </c:pt>
                <c:pt idx="5">
                  <c:v>KARTHIGA.M</c:v>
                </c:pt>
                <c:pt idx="6">
                  <c:v>KEERTHANA.S</c:v>
                </c:pt>
                <c:pt idx="7">
                  <c:v>MUTHU RAMYA.M</c:v>
                </c:pt>
                <c:pt idx="8">
                  <c:v>PARVATHI.H</c:v>
                </c:pt>
                <c:pt idx="9">
                  <c:v>RADHA.M</c:v>
                </c:pt>
                <c:pt idx="10">
                  <c:v>RAMYA.R</c:v>
                </c:pt>
                <c:pt idx="11">
                  <c:v>REVANTH KUMAR.P</c:v>
                </c:pt>
                <c:pt idx="12">
                  <c:v>SAMBATH KUMAR.R</c:v>
                </c:pt>
                <c:pt idx="13">
                  <c:v>SATHYA.G</c:v>
                </c:pt>
              </c:strCache>
            </c:strRef>
          </c:cat>
          <c:val>
            <c:numRef>
              <c:f>Sheet1!$K$3:$K$17</c:f>
              <c:numCache>
                <c:formatCode>General</c:formatCode>
                <c:ptCount val="14"/>
                <c:pt idx="0">
                  <c:v>38</c:v>
                </c:pt>
                <c:pt idx="1">
                  <c:v>6</c:v>
                </c:pt>
                <c:pt idx="2">
                  <c:v>29</c:v>
                </c:pt>
                <c:pt idx="3">
                  <c:v>3</c:v>
                </c:pt>
                <c:pt idx="4">
                  <c:v>15</c:v>
                </c:pt>
                <c:pt idx="5">
                  <c:v>38</c:v>
                </c:pt>
                <c:pt idx="6">
                  <c:v>47</c:v>
                </c:pt>
                <c:pt idx="7">
                  <c:v>15</c:v>
                </c:pt>
                <c:pt idx="8">
                  <c:v>-6</c:v>
                </c:pt>
                <c:pt idx="9">
                  <c:v>4</c:v>
                </c:pt>
                <c:pt idx="10">
                  <c:v>2</c:v>
                </c:pt>
                <c:pt idx="11">
                  <c:v>45</c:v>
                </c:pt>
                <c:pt idx="12">
                  <c:v>5</c:v>
                </c:pt>
                <c:pt idx="13">
                  <c:v>49</c:v>
                </c:pt>
              </c:numCache>
            </c:numRef>
          </c:val>
          <c:extLst>
            <c:ext xmlns:c16="http://schemas.microsoft.com/office/drawing/2014/chart" uri="{C3380CC4-5D6E-409C-BE32-E72D297353CC}">
              <c16:uniqueId val="{00000056-156D-4CA1-8581-47869EE983BF}"/>
            </c:ext>
          </c:extLst>
        </c:ser>
        <c:dLbls>
          <c:showLegendKey val="0"/>
          <c:showVal val="0"/>
          <c:showCatName val="0"/>
          <c:showSerName val="0"/>
          <c:showPercent val="0"/>
          <c:showBubbleSize val="0"/>
          <c:showLeaderLines val="1"/>
        </c:dLbls>
      </c:pie3DChart>
      <c:spPr>
        <a:noFill/>
        <a:ln w="25400">
          <a:noFill/>
        </a:ln>
        <a:effectLst/>
      </c:spPr>
    </c:plotArea>
    <c:legend>
      <c:legendPos val="r"/>
      <c:layout>
        <c:manualLayout>
          <c:xMode val="edge"/>
          <c:yMode val="edge"/>
          <c:x val="0.76751248695984997"/>
          <c:y val="7.5739224014913223E-3"/>
          <c:w val="0.2182466039543379"/>
          <c:h val="0.8850666393973480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2</a:t>
            </a:fld>
            <a:endParaRPr lang="en-IN"/>
          </a:p>
        </p:txBody>
      </p:sp>
    </p:spTree>
    <p:extLst>
      <p:ext uri="{BB962C8B-B14F-4D97-AF65-F5344CB8AC3E}">
        <p14:creationId xmlns:p14="http://schemas.microsoft.com/office/powerpoint/2010/main" val="4001687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87737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3536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45215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14410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61678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19056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81389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14960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488272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13382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30779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92418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40977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60429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9/9/2024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84869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4227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2092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42121062"/>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hyperlink" Target="https://courses.lumenlearning.com/suny-osintrobus/chapter/the-nature-and-functions-of-distribution-plac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NAME:REVANTH KKUMAR.P</a:t>
            </a:r>
          </a:p>
          <a:p>
            <a:r>
              <a:rPr lang="en-US" sz="2400" dirty="0"/>
              <a:t>REGISTER NO:122203034</a:t>
            </a:r>
          </a:p>
          <a:p>
            <a:r>
              <a:rPr lang="en-US" sz="2400" dirty="0"/>
              <a:t>DEPARTMENT:B.COM.(CS)</a:t>
            </a:r>
          </a:p>
          <a:p>
            <a:r>
              <a:rPr lang="en-US" sz="2400" dirty="0"/>
              <a:t>COLLEGE: Chennai National College of Arts and Science ,</a:t>
            </a:r>
            <a:r>
              <a:rPr lang="en-US" sz="2400" dirty="0" err="1"/>
              <a:t>Avadi</a:t>
            </a:r>
            <a:r>
              <a:rPr lang="en-US" sz="2400" dirty="0"/>
              <a:t> -54.</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6791325" cy="2246769"/>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I have used a different formulas for the calculation of sum and total. And also used the conditional formatting to point the salary levels in detail.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73DF336B-FCC3-6FB0-4B8A-0FF8FE76EA40}"/>
              </a:ext>
            </a:extLst>
          </p:cNvPr>
          <p:cNvSpPr txBox="1"/>
          <p:nvPr/>
        </p:nvSpPr>
        <p:spPr>
          <a:xfrm>
            <a:off x="533400" y="1219200"/>
            <a:ext cx="8686800" cy="4801314"/>
          </a:xfrm>
          <a:prstGeom prst="rect">
            <a:avLst/>
          </a:prstGeom>
          <a:noFill/>
        </p:spPr>
        <p:txBody>
          <a:bodyPr wrap="square" rtlCol="0">
            <a:spAutoFit/>
          </a:bodyPr>
          <a:lstStyle/>
          <a:p>
            <a:r>
              <a:rPr lang="en-US" b="1" dirty="0"/>
              <a:t>1.Conditional formatting:</a:t>
            </a:r>
          </a:p>
          <a:p>
            <a:r>
              <a:rPr lang="en-US" dirty="0"/>
              <a:t>               In excel the conditional formatting was used for figure the salary on the basis of below and low amount.</a:t>
            </a:r>
          </a:p>
          <a:p>
            <a:endParaRPr lang="en-US" dirty="0"/>
          </a:p>
          <a:p>
            <a:r>
              <a:rPr lang="en-US" b="1" dirty="0"/>
              <a:t>2. Pivot chart:</a:t>
            </a:r>
          </a:p>
          <a:p>
            <a:r>
              <a:rPr lang="en-US" dirty="0"/>
              <a:t>               The pivot chart has used for the diagrammatic form of the employees attendance analysis. Also it was easy to understand the chart easily.</a:t>
            </a:r>
          </a:p>
          <a:p>
            <a:endParaRPr lang="en-US" dirty="0"/>
          </a:p>
          <a:p>
            <a:r>
              <a:rPr lang="en-US" b="1" dirty="0"/>
              <a:t>3.Row and columns:</a:t>
            </a:r>
          </a:p>
          <a:p>
            <a:r>
              <a:rPr lang="en-US" dirty="0"/>
              <a:t>                In the row and columns was mentioned by the names of the employees and their total working days and the days they have been worked and the provided salary based on their working days.</a:t>
            </a:r>
          </a:p>
          <a:p>
            <a:endParaRPr lang="en-US" dirty="0"/>
          </a:p>
          <a:p>
            <a:r>
              <a:rPr lang="en-US" b="1" dirty="0"/>
              <a:t>4. formula:</a:t>
            </a:r>
          </a:p>
          <a:p>
            <a:r>
              <a:rPr lang="en-US" dirty="0"/>
              <a:t>                 In the analysis the different formula are used to calculate the salary and the working days easily . This is helpful for time saving.</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C91EE377-BEAB-45C5-9D44-52CF2944C2D3}"/>
              </a:ext>
            </a:extLst>
          </p:cNvPr>
          <p:cNvGraphicFramePr>
            <a:graphicFrameLocks/>
          </p:cNvGraphicFramePr>
          <p:nvPr>
            <p:extLst>
              <p:ext uri="{D42A27DB-BD31-4B8C-83A1-F6EECF244321}">
                <p14:modId xmlns:p14="http://schemas.microsoft.com/office/powerpoint/2010/main" val="3636000259"/>
              </p:ext>
            </p:extLst>
          </p:nvPr>
        </p:nvGraphicFramePr>
        <p:xfrm>
          <a:off x="1143000" y="1143634"/>
          <a:ext cx="7780340" cy="493331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8356EFC-9279-F869-5B00-D1FA1BED7C84}"/>
              </a:ext>
            </a:extLst>
          </p:cNvPr>
          <p:cNvSpPr txBox="1"/>
          <p:nvPr/>
        </p:nvSpPr>
        <p:spPr>
          <a:xfrm>
            <a:off x="533400" y="1676400"/>
            <a:ext cx="6705600" cy="3108543"/>
          </a:xfrm>
          <a:prstGeom prst="rect">
            <a:avLst/>
          </a:prstGeom>
          <a:noFill/>
        </p:spPr>
        <p:txBody>
          <a:bodyPr wrap="square" rtlCol="0">
            <a:spAutoFit/>
          </a:bodyPr>
          <a:lstStyle/>
          <a:p>
            <a:pPr marL="457200" indent="-457200">
              <a:buFont typeface="Wingdings" panose="05000000000000000000" pitchFamily="2" charset="2"/>
              <a:buChar char="q"/>
            </a:pPr>
            <a:r>
              <a:rPr lang="en-US" sz="2800" dirty="0"/>
              <a:t>Regular attendance is important for employee productivity and the success of the organization .</a:t>
            </a:r>
          </a:p>
          <a:p>
            <a:endParaRPr lang="en-US" sz="2800" dirty="0"/>
          </a:p>
          <a:p>
            <a:pPr marL="457200" indent="-457200">
              <a:buFont typeface="Wingdings" panose="05000000000000000000" pitchFamily="2" charset="2"/>
              <a:buChar char="q"/>
            </a:pPr>
            <a:r>
              <a:rPr lang="en-US" sz="2800" dirty="0"/>
              <a:t>It can help ensure that tasks are completed on time and that projects are finishes on schedule . </a:t>
            </a:r>
            <a:endParaRPr lang="en-IN"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C91EE377-BEAB-45C5-9D44-52CF2944C2D3}"/>
              </a:ext>
            </a:extLst>
          </p:cNvPr>
          <p:cNvGraphicFramePr>
            <a:graphicFrameLocks/>
          </p:cNvGraphicFramePr>
          <p:nvPr>
            <p:extLst>
              <p:ext uri="{D42A27DB-BD31-4B8C-83A1-F6EECF244321}">
                <p14:modId xmlns:p14="http://schemas.microsoft.com/office/powerpoint/2010/main" val="2691890893"/>
              </p:ext>
            </p:extLst>
          </p:nvPr>
        </p:nvGraphicFramePr>
        <p:xfrm>
          <a:off x="914400" y="228600"/>
          <a:ext cx="8610600" cy="5257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39513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07756B89-AEA1-D83D-B842-7460569C1F19}"/>
              </a:ext>
            </a:extLst>
          </p:cNvPr>
          <p:cNvSpPr txBox="1"/>
          <p:nvPr/>
        </p:nvSpPr>
        <p:spPr>
          <a:xfrm>
            <a:off x="640555" y="1557635"/>
            <a:ext cx="6023928" cy="3046988"/>
          </a:xfrm>
          <a:prstGeom prst="rect">
            <a:avLst/>
          </a:prstGeom>
          <a:noFill/>
        </p:spPr>
        <p:txBody>
          <a:bodyPr wrap="square" rtlCol="0">
            <a:spAutoFit/>
          </a:bodyPr>
          <a:lstStyle/>
          <a:p>
            <a:pPr marL="285750" indent="-285750">
              <a:buFont typeface="Wingdings" panose="05000000000000000000" pitchFamily="2" charset="2"/>
              <a:buChar char="q"/>
            </a:pPr>
            <a:r>
              <a:rPr lang="en-US" sz="3200" dirty="0"/>
              <a:t>  Traditional attendance monitoring system can be time consuming and can lead to impersonation and misplacement of attendance sheets</a:t>
            </a:r>
            <a:r>
              <a:rPr 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AC470D43-7414-9528-79B0-7716160AA954}"/>
              </a:ext>
            </a:extLst>
          </p:cNvPr>
          <p:cNvSpPr txBox="1"/>
          <p:nvPr/>
        </p:nvSpPr>
        <p:spPr>
          <a:xfrm>
            <a:off x="457200" y="1695450"/>
            <a:ext cx="6238875" cy="3539430"/>
          </a:xfrm>
          <a:prstGeom prst="rect">
            <a:avLst/>
          </a:prstGeom>
          <a:noFill/>
        </p:spPr>
        <p:txBody>
          <a:bodyPr wrap="square" rtlCol="0">
            <a:spAutoFit/>
          </a:bodyPr>
          <a:lstStyle/>
          <a:p>
            <a:r>
              <a:rPr lang="en-US" sz="2800" dirty="0">
                <a:latin typeface="Bahnschrift Condensed" panose="020B0502040204020203" pitchFamily="34" charset="0"/>
              </a:rPr>
              <a:t>The attendance management system keeps track of daily attendance , working hours , breaks , login , logout time.</a:t>
            </a:r>
          </a:p>
          <a:p>
            <a:r>
              <a:rPr lang="en-US" sz="2800" dirty="0">
                <a:latin typeface="Bahnschrift Condensed" panose="020B0502040204020203" pitchFamily="34" charset="0"/>
              </a:rPr>
              <a:t>It prevents staff time theft.</a:t>
            </a:r>
          </a:p>
          <a:p>
            <a:r>
              <a:rPr lang="en-US" sz="2800" dirty="0">
                <a:latin typeface="Bahnschrift Condensed" panose="020B0502040204020203" pitchFamily="34" charset="0"/>
              </a:rPr>
              <a:t>An attendance management system integrates all attendance devices such as smart cards , biometrics , and facial recognition devices in real time</a:t>
            </a:r>
            <a:r>
              <a:rPr lang="en-US" dirty="0">
                <a:latin typeface="Bahnschrift Condensed" panose="020B0502040204020203" pitchFamily="34" charset="0"/>
              </a:rPr>
              <a:t>.</a:t>
            </a:r>
            <a:endParaRPr lang="en-IN" dirty="0">
              <a:latin typeface="Bahnschrift Condensed" panose="020B050204020402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3" name="Picture 12">
            <a:extLst>
              <a:ext uri="{FF2B5EF4-FFF2-40B4-BE49-F238E27FC236}">
                <a16:creationId xmlns:a16="http://schemas.microsoft.com/office/drawing/2014/main" id="{8273E09E-4854-83A8-EB53-6D6C71C158BE}"/>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219200" y="2019300"/>
            <a:ext cx="7559045" cy="373389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750A9489-85EE-C9C2-0024-EB5886B31F74}"/>
              </a:ext>
            </a:extLst>
          </p:cNvPr>
          <p:cNvSpPr txBox="1"/>
          <p:nvPr/>
        </p:nvSpPr>
        <p:spPr>
          <a:xfrm>
            <a:off x="2695574" y="1905000"/>
            <a:ext cx="6838951" cy="2677656"/>
          </a:xfrm>
          <a:prstGeom prst="rect">
            <a:avLst/>
          </a:prstGeom>
          <a:noFill/>
        </p:spPr>
        <p:txBody>
          <a:bodyPr wrap="square" rtlCol="0">
            <a:spAutoFit/>
          </a:bodyPr>
          <a:lstStyle/>
          <a:p>
            <a:r>
              <a:rPr lang="en-US" sz="2800" dirty="0">
                <a:latin typeface="Agency FB" panose="020B0503020202020204" pitchFamily="34" charset="0"/>
              </a:rPr>
              <a:t>conditional formatting.</a:t>
            </a:r>
          </a:p>
          <a:p>
            <a:r>
              <a:rPr lang="en-US" sz="2800" dirty="0">
                <a:latin typeface="Agency FB" panose="020B0503020202020204" pitchFamily="34" charset="0"/>
              </a:rPr>
              <a:t>Pivot chart</a:t>
            </a:r>
          </a:p>
          <a:p>
            <a:r>
              <a:rPr lang="en-US" sz="2800" dirty="0">
                <a:latin typeface="Agency FB" panose="020B0503020202020204" pitchFamily="34" charset="0"/>
              </a:rPr>
              <a:t>Formula for calculating</a:t>
            </a:r>
          </a:p>
          <a:p>
            <a:r>
              <a:rPr lang="en-US" sz="2800" dirty="0">
                <a:latin typeface="Agency FB" panose="020B0503020202020204" pitchFamily="34" charset="0"/>
              </a:rPr>
              <a:t>Design</a:t>
            </a:r>
          </a:p>
          <a:p>
            <a:endParaRPr lang="en-US" sz="2800" dirty="0">
              <a:latin typeface="Agency FB" panose="020B0503020202020204" pitchFamily="34" charset="0"/>
            </a:endParaRPr>
          </a:p>
          <a:p>
            <a:endParaRPr lang="en-IN" sz="2800" dirty="0">
              <a:latin typeface="Agency FB" panose="020B05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07D9217E-B778-0434-F59D-5F7BE37A1B4F}"/>
              </a:ext>
            </a:extLst>
          </p:cNvPr>
          <p:cNvSpPr txBox="1"/>
          <p:nvPr/>
        </p:nvSpPr>
        <p:spPr>
          <a:xfrm>
            <a:off x="1219200" y="2151727"/>
            <a:ext cx="6248400" cy="2554545"/>
          </a:xfrm>
          <a:prstGeom prst="rect">
            <a:avLst/>
          </a:prstGeom>
          <a:noFill/>
        </p:spPr>
        <p:txBody>
          <a:bodyPr wrap="square" rtlCol="0">
            <a:spAutoFit/>
          </a:bodyPr>
          <a:lstStyle/>
          <a:p>
            <a:r>
              <a:rPr lang="en-US" sz="3200" dirty="0">
                <a:latin typeface="Algerian" panose="04020705040A02060702" pitchFamily="82" charset="0"/>
              </a:rPr>
              <a:t>the data refers to details on the total number of days each member signed the members attendance register in the sessions</a:t>
            </a:r>
            <a:r>
              <a:rPr lang="en-US" sz="3200" dirty="0"/>
              <a:t>.</a:t>
            </a:r>
            <a:endParaRPr lang="en-IN" sz="32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412</TotalTime>
  <Words>409</Words>
  <Application>Microsoft Office PowerPoint</Application>
  <PresentationFormat>Widescreen</PresentationFormat>
  <Paragraphs>68</Paragraphs>
  <Slides>13</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Agency FB</vt:lpstr>
      <vt:lpstr>Algerian</vt:lpstr>
      <vt:lpstr>Arial</vt:lpstr>
      <vt:lpstr>Bahnschrift Condensed</vt:lpstr>
      <vt:lpstr>Calibri</vt:lpstr>
      <vt:lpstr>Roboto</vt:lpstr>
      <vt:lpstr>Times New Roman</vt:lpstr>
      <vt:lpstr>Trebuchet MS</vt:lpstr>
      <vt:lpstr>Wingdings</vt:lpstr>
      <vt:lpstr>Wingdings 3</vt:lpstr>
      <vt:lpstr>Facet</vt:lpstr>
      <vt:lpstr>Employee Data Analysis using Excel  </vt:lpstr>
      <vt:lpstr>PROJECT TITLE</vt:lpstr>
      <vt:lpstr>PowerPoint Presentation</vt:lpstr>
      <vt:lpstr>PROBLEM STATEMENT</vt:lpstr>
      <vt:lpstr>PROJECT OVERVIEW</vt:lpstr>
      <vt:lpstr>AGENDA</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revanth kumar</cp:lastModifiedBy>
  <cp:revision>16</cp:revision>
  <dcterms:created xsi:type="dcterms:W3CDTF">2024-03-29T15:07:22Z</dcterms:created>
  <dcterms:modified xsi:type="dcterms:W3CDTF">2024-09-09T15:27:42Z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