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54" r:id="rId1"/>
  </p:sldMasterIdLst>
  <p:notesMasterIdLst>
    <p:notesMasterId r:id="rId14"/>
  </p:notesMasterIdLst>
  <p:sldIdLst>
    <p:sldId id="271" r:id="rId2"/>
    <p:sldId id="272" r:id="rId3"/>
    <p:sldId id="273" r:id="rId4"/>
    <p:sldId id="274" r:id="rId5"/>
    <p:sldId id="275" r:id="rId6"/>
    <p:sldId id="276" r:id="rId7"/>
    <p:sldId id="277" r:id="rId8"/>
    <p:sldId id="278" r:id="rId9"/>
    <p:sldId id="279" r:id="rId10"/>
    <p:sldId id="280" r:id="rId11"/>
    <p:sldId id="281" r:id="rId12"/>
    <p:sldId id="282"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498"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my%20pc\Desktop\NM%20Project\NEW%205\1\Employee%20Data%20Analysis%20Excel%201.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Count of Employee type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v>Total</c:v>
          </c:tx>
          <c:spPr>
            <a:solidFill>
              <a:schemeClr val="accent1"/>
            </a:solidFill>
            <a:ln>
              <a:noFill/>
            </a:ln>
            <a:effectLst/>
          </c:spPr>
          <c:invertIfNegative val="0"/>
          <c:cat>
            <c:strLit>
              <c:ptCount val="2"/>
              <c:pt idx="0">
                <c:v>Permanent</c:v>
              </c:pt>
              <c:pt idx="1">
                <c:v>Temporary</c:v>
              </c:pt>
            </c:strLit>
          </c:cat>
          <c:val>
            <c:numLit>
              <c:formatCode>General</c:formatCode>
              <c:ptCount val="2"/>
              <c:pt idx="0">
                <c:v>162</c:v>
              </c:pt>
              <c:pt idx="1">
                <c:v>34</c:v>
              </c:pt>
            </c:numLit>
          </c:val>
          <c:extLst>
            <c:ext xmlns:c16="http://schemas.microsoft.com/office/drawing/2014/chart" uri="{C3380CC4-5D6E-409C-BE32-E72D297353CC}">
              <c16:uniqueId val="{00000000-AE20-463A-A0E3-909935FEA1AD}"/>
            </c:ext>
          </c:extLst>
        </c:ser>
        <c:dLbls>
          <c:showLegendKey val="0"/>
          <c:showVal val="0"/>
          <c:showCatName val="0"/>
          <c:showSerName val="0"/>
          <c:showPercent val="0"/>
          <c:showBubbleSize val="0"/>
        </c:dLbls>
        <c:gapWidth val="219"/>
        <c:overlap val="-27"/>
        <c:axId val="1668427856"/>
        <c:axId val="1895721824"/>
      </c:barChart>
      <c:catAx>
        <c:axId val="16684278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95721824"/>
        <c:crosses val="autoZero"/>
        <c:auto val="1"/>
        <c:lblAlgn val="ctr"/>
        <c:lblOffset val="100"/>
        <c:noMultiLvlLbl val="0"/>
      </c:catAx>
      <c:valAx>
        <c:axId val="189572182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6842785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05"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706"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04-09-2024</a:t>
            </a:fld>
            <a:endParaRPr lang="en-IN"/>
          </a:p>
        </p:txBody>
      </p:sp>
      <p:sp>
        <p:nvSpPr>
          <p:cNvPr id="1048707"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708"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9"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710"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0" name="Slide Image Placeholder 1"/>
          <p:cNvSpPr>
            <a:spLocks noGrp="1" noRot="1" noChangeAspect="1"/>
          </p:cNvSpPr>
          <p:nvPr>
            <p:ph type="sldImg"/>
          </p:nvPr>
        </p:nvSpPr>
        <p:spPr/>
      </p:sp>
      <p:sp>
        <p:nvSpPr>
          <p:cNvPr id="1048631" name="Notes Placeholder 2"/>
          <p:cNvSpPr>
            <a:spLocks noGrp="1"/>
          </p:cNvSpPr>
          <p:nvPr>
            <p:ph type="body" idx="1"/>
          </p:nvPr>
        </p:nvSpPr>
        <p:spPr/>
        <p:txBody>
          <a:bodyPr/>
          <a:lstStyle/>
          <a:p>
            <a:endParaRPr lang="en-IN" dirty="0"/>
          </a:p>
        </p:txBody>
      </p:sp>
      <p:sp>
        <p:nvSpPr>
          <p:cNvPr id="1048632"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60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104860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p>
            <a:endParaRPr/>
          </a:p>
        </p:txBody>
      </p:sp>
      <p:sp>
        <p:nvSpPr>
          <p:cNvPr id="104860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0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104860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91"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92" name="Holder 3"/>
          <p:cNvSpPr>
            <a:spLocks noGrp="1"/>
          </p:cNvSpPr>
          <p:nvPr>
            <p:ph type="body" idx="1"/>
          </p:nvPr>
        </p:nvSpPr>
        <p:spPr/>
        <p:txBody>
          <a:bodyPr lIns="0" tIns="0" rIns="0" bIns="0"/>
          <a:lstStyle/>
          <a:p>
            <a:endParaRPr/>
          </a:p>
        </p:txBody>
      </p:sp>
      <p:sp>
        <p:nvSpPr>
          <p:cNvPr id="104869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1048695"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696"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97" name="Holder 3"/>
          <p:cNvSpPr>
            <a:spLocks noGrp="1"/>
          </p:cNvSpPr>
          <p:nvPr>
            <p:ph sz="half" idx="2"/>
          </p:nvPr>
        </p:nvSpPr>
        <p:spPr>
          <a:xfrm>
            <a:off x="609600" y="1577340"/>
            <a:ext cx="5303520" cy="4526280"/>
          </a:xfrm>
          <a:prstGeom prst="rect">
            <a:avLst/>
          </a:prstGeom>
        </p:spPr>
        <p:txBody>
          <a:bodyPr wrap="square" lIns="0" tIns="0" rIns="0" bIns="0">
            <a:spAutoFit/>
          </a:bodyPr>
          <a:lstStyle/>
          <a:p>
            <a:endParaRPr/>
          </a:p>
        </p:txBody>
      </p:sp>
      <p:sp>
        <p:nvSpPr>
          <p:cNvPr id="1048698" name="Holder 4"/>
          <p:cNvSpPr>
            <a:spLocks noGrp="1"/>
          </p:cNvSpPr>
          <p:nvPr>
            <p:ph sz="half" idx="3"/>
          </p:nvPr>
        </p:nvSpPr>
        <p:spPr>
          <a:xfrm>
            <a:off x="6278880" y="1577340"/>
            <a:ext cx="5303520" cy="4526280"/>
          </a:xfrm>
          <a:prstGeom prst="rect">
            <a:avLst/>
          </a:prstGeom>
        </p:spPr>
        <p:txBody>
          <a:bodyPr wrap="square" lIns="0" tIns="0" rIns="0" bIns="0">
            <a:spAutoFit/>
          </a:bodyPr>
          <a:lstStyle/>
          <a:p>
            <a:endParaRPr/>
          </a:p>
        </p:txBody>
      </p:sp>
      <p:sp>
        <p:nvSpPr>
          <p:cNvPr id="1048699"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0"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1048701"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591"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592"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3"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1048594"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70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104870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a:endParaR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9/4/2024</a:t>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object 2"/>
          <p:cNvGrpSpPr/>
          <p:nvPr/>
        </p:nvGrpSpPr>
        <p:grpSpPr>
          <a:xfrm>
            <a:off x="876299" y="990600"/>
            <a:ext cx="1743075" cy="1333500"/>
            <a:chOff x="742950" y="1104900"/>
            <a:chExt cx="1743075" cy="1333500"/>
          </a:xfrm>
        </p:grpSpPr>
        <p:sp>
          <p:nvSpPr>
            <p:cNvPr id="104862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04862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4862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62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04862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2097155" name="object 9"/>
          <p:cNvPicPr>
            <a:picLocks/>
          </p:cNvPicPr>
          <p:nvPr/>
        </p:nvPicPr>
        <p:blipFill>
          <a:blip r:embed="rId3" cstate="print"/>
          <a:stretch>
            <a:fillRect/>
          </a:stretch>
        </p:blipFill>
        <p:spPr>
          <a:xfrm>
            <a:off x="676275" y="6467475"/>
            <a:ext cx="2143125" cy="200025"/>
          </a:xfrm>
          <a:prstGeom prst="rect">
            <a:avLst/>
          </a:prstGeom>
        </p:spPr>
      </p:pic>
      <p:sp>
        <p:nvSpPr>
          <p:cNvPr id="1048628"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048629" name="TextBox 13"/>
          <p:cNvSpPr txBox="1"/>
          <p:nvPr/>
        </p:nvSpPr>
        <p:spPr>
          <a:xfrm>
            <a:off x="676275" y="3053716"/>
            <a:ext cx="9534525" cy="1938992"/>
          </a:xfrm>
          <a:prstGeom prst="rect">
            <a:avLst/>
          </a:prstGeom>
          <a:noFill/>
        </p:spPr>
        <p:txBody>
          <a:bodyPr wrap="square" rtlCol="0">
            <a:spAutoFit/>
          </a:bodyPr>
          <a:lstStyle/>
          <a:p>
            <a:r>
              <a:rPr lang="en-US" sz="2400" dirty="0"/>
              <a:t>STUDENT NAME	:  MONESH KUMAR S</a:t>
            </a:r>
          </a:p>
          <a:p>
            <a:r>
              <a:rPr lang="en-US" sz="2400" dirty="0"/>
              <a:t>REGISTER NO		: 312213383 , UNM1455312213383</a:t>
            </a:r>
            <a:endParaRPr lang="zh-CN" altLang="en-US" dirty="0"/>
          </a:p>
          <a:p>
            <a:r>
              <a:rPr lang="en-US" sz="2400" dirty="0"/>
              <a:t>DEPARTMENT		: B. COM( GENERAL) </a:t>
            </a:r>
          </a:p>
          <a:p>
            <a:r>
              <a:rPr lang="en-US" altLang="zh-CN" sz="2400" dirty="0"/>
              <a:t>NM ID 			: </a:t>
            </a:r>
            <a:r>
              <a:rPr lang="en-US" altLang="zh-CN" dirty="0"/>
              <a:t>5216EA94BE0A276A02640B17DC7F9346</a:t>
            </a:r>
          </a:p>
          <a:p>
            <a:r>
              <a:rPr lang="en-US" sz="2400"/>
              <a:t>COLLEGE</a:t>
            </a:r>
            <a:r>
              <a:rPr lang="en-US" sz="2400" dirty="0"/>
              <a:t>		: </a:t>
            </a:r>
            <a:r>
              <a:rPr lang="en-US" sz="2400"/>
              <a:t>TAGORE COLLEGE </a:t>
            </a:r>
            <a:r>
              <a:rPr lang="en-US" sz="2400" dirty="0"/>
              <a:t>OF ARTS &amp; SCIENCE</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7"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3" name="object 6"/>
          <p:cNvPicPr>
            <a:picLocks/>
          </p:cNvPicPr>
          <p:nvPr/>
        </p:nvPicPr>
        <p:blipFill>
          <a:blip r:embed="rId2" cstate="print"/>
          <a:stretch>
            <a:fillRect/>
          </a:stretch>
        </p:blipFill>
        <p:spPr>
          <a:xfrm>
            <a:off x="1666875" y="6467475"/>
            <a:ext cx="76200" cy="177800"/>
          </a:xfrm>
          <a:prstGeom prst="rect">
            <a:avLst/>
          </a:prstGeom>
        </p:spPr>
      </p:pic>
      <p:sp>
        <p:nvSpPr>
          <p:cNvPr id="1048608"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48609" name="object 8"/>
          <p:cNvSpPr txBox="1"/>
          <p:nvPr/>
        </p:nvSpPr>
        <p:spPr>
          <a:xfrm>
            <a:off x="739775" y="291147"/>
            <a:ext cx="3303904" cy="1461135"/>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48610"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11" name="TextBox 1048610"/>
          <p:cNvSpPr txBox="1"/>
          <p:nvPr/>
        </p:nvSpPr>
        <p:spPr>
          <a:xfrm>
            <a:off x="1134466" y="1319708"/>
            <a:ext cx="7019926" cy="5262979"/>
          </a:xfrm>
          <a:prstGeom prst="rect">
            <a:avLst/>
          </a:prstGeom>
        </p:spPr>
        <p:txBody>
          <a:bodyPr wrap="square" rtlCol="0">
            <a:spAutoFit/>
          </a:bodyPr>
          <a:lstStyle/>
          <a:p>
            <a:r>
              <a:rPr lang="en-GB" sz="2800" b="1" dirty="0"/>
              <a:t>Methodology:</a:t>
            </a:r>
          </a:p>
          <a:p>
            <a:endParaRPr lang="en-GB" sz="2800" dirty="0"/>
          </a:p>
          <a:p>
            <a:r>
              <a:rPr lang="en-GB" sz="2800" b="1" dirty="0"/>
              <a:t>Data Analysis:</a:t>
            </a:r>
            <a:r>
              <a:rPr lang="en-GB" sz="2800" dirty="0"/>
              <a:t> Examine the ratio of permanent to temporary employees and its impact on organizational stability and performance.</a:t>
            </a:r>
          </a:p>
          <a:p>
            <a:r>
              <a:rPr lang="en-GB" sz="2800" b="1" dirty="0"/>
              <a:t>Impact Assessment:</a:t>
            </a:r>
            <a:r>
              <a:rPr lang="en-GB" sz="2800" dirty="0"/>
              <a:t> Evaluate how the current distribution affects resource management, employee satisfaction, and operational efficiency.</a:t>
            </a:r>
          </a:p>
          <a:p>
            <a:r>
              <a:rPr lang="en-GB" sz="2800" b="1" dirty="0"/>
              <a:t>Optimization:</a:t>
            </a:r>
            <a:r>
              <a:rPr lang="en-GB" sz="2800" dirty="0"/>
              <a:t> Propose adjustments or strategies to achieve an optimal balance between permanent and temporary staffing.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596" name="object 4"/>
          <p:cNvSpPr/>
          <p:nvPr/>
        </p:nvSpPr>
        <p:spPr>
          <a:xfrm>
            <a:off x="7772400" y="368687"/>
            <a:ext cx="304800" cy="164713"/>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597"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2" name="object 6"/>
          <p:cNvPicPr>
            <a:picLocks/>
          </p:cNvPicPr>
          <p:nvPr/>
        </p:nvPicPr>
        <p:blipFill>
          <a:blip r:embed="rId2" cstate="print"/>
          <a:stretch>
            <a:fillRect/>
          </a:stretch>
        </p:blipFill>
        <p:spPr>
          <a:xfrm>
            <a:off x="1666875" y="6467475"/>
            <a:ext cx="76200" cy="177800"/>
          </a:xfrm>
          <a:prstGeom prst="rect">
            <a:avLst/>
          </a:prstGeom>
        </p:spPr>
      </p:pic>
      <p:sp>
        <p:nvSpPr>
          <p:cNvPr id="1048598" name="object 7"/>
          <p:cNvSpPr txBox="1">
            <a:spLocks noGrp="1"/>
          </p:cNvSpPr>
          <p:nvPr>
            <p:ph type="title"/>
          </p:nvPr>
        </p:nvSpPr>
        <p:spPr>
          <a:xfrm>
            <a:off x="755332" y="385444"/>
            <a:ext cx="2437130" cy="1461135"/>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104859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B52EA325-F459-4175-B098-8636F26A0D03}"/>
              </a:ext>
            </a:extLst>
          </p:cNvPr>
          <p:cNvGraphicFramePr>
            <a:graphicFrameLocks/>
          </p:cNvGraphicFramePr>
          <p:nvPr>
            <p:extLst>
              <p:ext uri="{D42A27DB-BD31-4B8C-83A1-F6EECF244321}">
                <p14:modId xmlns:p14="http://schemas.microsoft.com/office/powerpoint/2010/main" val="694371600"/>
              </p:ext>
            </p:extLst>
          </p:nvPr>
        </p:nvGraphicFramePr>
        <p:xfrm>
          <a:off x="1295400" y="1524000"/>
          <a:ext cx="7086600" cy="40386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0" name="Title 1"/>
          <p:cNvSpPr>
            <a:spLocks noGrp="1"/>
          </p:cNvSpPr>
          <p:nvPr>
            <p:ph type="title"/>
          </p:nvPr>
        </p:nvSpPr>
        <p:spPr>
          <a:xfrm>
            <a:off x="609600" y="685800"/>
            <a:ext cx="10681335" cy="723901"/>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1048601" name="TextBox 1048600"/>
          <p:cNvSpPr txBox="1"/>
          <p:nvPr/>
        </p:nvSpPr>
        <p:spPr>
          <a:xfrm>
            <a:off x="1219200" y="2305615"/>
            <a:ext cx="8050605" cy="2677656"/>
          </a:xfrm>
          <a:prstGeom prst="rect">
            <a:avLst/>
          </a:prstGeom>
        </p:spPr>
        <p:txBody>
          <a:bodyPr wrap="square" rtlCol="0">
            <a:spAutoFit/>
          </a:bodyPr>
          <a:lstStyle/>
          <a:p>
            <a:r>
              <a:rPr lang="en-GB" sz="2800" b="1" dirty="0"/>
              <a:t>Summary:</a:t>
            </a:r>
            <a:r>
              <a:rPr lang="en-GB" sz="2800" dirty="0"/>
              <a:t> The current distribution indicates a strong presence of permanent employees, contributing to workforce stability. Evaluating and potentially adjusting the balance of permanent and temporary employees can enhance workforce planning and address any emerging needs for flexibility or stability.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33"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2" name="object 3"/>
          <p:cNvGrpSpPr/>
          <p:nvPr/>
        </p:nvGrpSpPr>
        <p:grpSpPr>
          <a:xfrm>
            <a:off x="7443849" y="0"/>
            <a:ext cx="4752975" cy="6863080"/>
            <a:chOff x="7443849" y="0"/>
            <a:chExt cx="4752975" cy="6863080"/>
          </a:xfrm>
        </p:grpSpPr>
        <p:sp>
          <p:nvSpPr>
            <p:cNvPr id="104863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3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3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3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3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3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4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4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4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4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4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4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47" name="object 17"/>
          <p:cNvSpPr txBox="1">
            <a:spLocks noGrp="1"/>
          </p:cNvSpPr>
          <p:nvPr>
            <p:ph type="title"/>
          </p:nvPr>
        </p:nvSpPr>
        <p:spPr>
          <a:xfrm>
            <a:off x="739775" y="829627"/>
            <a:ext cx="3909695" cy="63881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33" name="object 18"/>
          <p:cNvGrpSpPr/>
          <p:nvPr/>
        </p:nvGrpSpPr>
        <p:grpSpPr>
          <a:xfrm>
            <a:off x="466725" y="6410325"/>
            <a:ext cx="3705225" cy="295275"/>
            <a:chOff x="466725" y="6410325"/>
            <a:chExt cx="3705225" cy="295275"/>
          </a:xfrm>
        </p:grpSpPr>
        <p:pic>
          <p:nvPicPr>
            <p:cNvPr id="2097156" name="object 19"/>
            <p:cNvPicPr>
              <a:picLocks/>
            </p:cNvPicPr>
            <p:nvPr/>
          </p:nvPicPr>
          <p:blipFill>
            <a:blip r:embed="rId2" cstate="print"/>
            <a:stretch>
              <a:fillRect/>
            </a:stretch>
          </p:blipFill>
          <p:spPr>
            <a:xfrm>
              <a:off x="676275" y="6467475"/>
              <a:ext cx="2143125" cy="200025"/>
            </a:xfrm>
            <a:prstGeom prst="rect">
              <a:avLst/>
            </a:prstGeom>
          </p:spPr>
        </p:pic>
        <p:pic>
          <p:nvPicPr>
            <p:cNvPr id="2097157" name="object 20"/>
            <p:cNvPicPr>
              <a:picLocks/>
            </p:cNvPicPr>
            <p:nvPr/>
          </p:nvPicPr>
          <p:blipFill>
            <a:blip r:embed="rId3" cstate="print"/>
            <a:stretch>
              <a:fillRect/>
            </a:stretch>
          </p:blipFill>
          <p:spPr>
            <a:xfrm>
              <a:off x="466725" y="6410325"/>
              <a:ext cx="3705225" cy="295275"/>
            </a:xfrm>
            <a:prstGeom prst="rect">
              <a:avLst/>
            </a:prstGeom>
          </p:spPr>
        </p:pic>
      </p:grpSp>
      <p:sp>
        <p:nvSpPr>
          <p:cNvPr id="1048648"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1048649" name="TextBox 22"/>
          <p:cNvSpPr txBox="1"/>
          <p:nvPr/>
        </p:nvSpPr>
        <p:spPr>
          <a:xfrm>
            <a:off x="1217522" y="2123271"/>
            <a:ext cx="8593228" cy="1412241"/>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 </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50"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5" name="object 3"/>
          <p:cNvGrpSpPr/>
          <p:nvPr/>
        </p:nvGrpSpPr>
        <p:grpSpPr>
          <a:xfrm>
            <a:off x="7443849" y="0"/>
            <a:ext cx="4752975" cy="6863080"/>
            <a:chOff x="7443849" y="0"/>
            <a:chExt cx="4752975" cy="6863080"/>
          </a:xfrm>
        </p:grpSpPr>
        <p:sp>
          <p:nvSpPr>
            <p:cNvPr id="1048651"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52"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53"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54"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55"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56"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57"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58"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59"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60"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61"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62"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63"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58" name="object 17"/>
          <p:cNvPicPr>
            <a:picLocks/>
          </p:cNvPicPr>
          <p:nvPr/>
        </p:nvPicPr>
        <p:blipFill>
          <a:blip r:embed="rId2" cstate="print"/>
          <a:stretch>
            <a:fillRect/>
          </a:stretch>
        </p:blipFill>
        <p:spPr>
          <a:xfrm>
            <a:off x="10687050" y="6134100"/>
            <a:ext cx="247650" cy="247650"/>
          </a:xfrm>
          <a:prstGeom prst="rect">
            <a:avLst/>
          </a:prstGeom>
        </p:spPr>
      </p:pic>
      <p:grpSp>
        <p:nvGrpSpPr>
          <p:cNvPr id="36" name="object 18"/>
          <p:cNvGrpSpPr/>
          <p:nvPr/>
        </p:nvGrpSpPr>
        <p:grpSpPr>
          <a:xfrm>
            <a:off x="47625" y="3819523"/>
            <a:ext cx="4124325" cy="3009900"/>
            <a:chOff x="47625" y="3819523"/>
            <a:chExt cx="4124325" cy="3009900"/>
          </a:xfrm>
        </p:grpSpPr>
        <p:pic>
          <p:nvPicPr>
            <p:cNvPr id="2097159" name="object 19"/>
            <p:cNvPicPr>
              <a:picLocks/>
            </p:cNvPicPr>
            <p:nvPr/>
          </p:nvPicPr>
          <p:blipFill>
            <a:blip r:embed="rId3" cstate="print"/>
            <a:stretch>
              <a:fillRect/>
            </a:stretch>
          </p:blipFill>
          <p:spPr>
            <a:xfrm>
              <a:off x="466725" y="6410325"/>
              <a:ext cx="3705225" cy="295275"/>
            </a:xfrm>
            <a:prstGeom prst="rect">
              <a:avLst/>
            </a:prstGeom>
          </p:spPr>
        </p:pic>
        <p:pic>
          <p:nvPicPr>
            <p:cNvPr id="2097160" name="object 20"/>
            <p:cNvPicPr>
              <a:picLocks/>
            </p:cNvPicPr>
            <p:nvPr/>
          </p:nvPicPr>
          <p:blipFill>
            <a:blip r:embed="rId4" cstate="print"/>
            <a:stretch>
              <a:fillRect/>
            </a:stretch>
          </p:blipFill>
          <p:spPr>
            <a:xfrm>
              <a:off x="47625" y="3819523"/>
              <a:ext cx="1733550" cy="3009898"/>
            </a:xfrm>
            <a:prstGeom prst="rect">
              <a:avLst/>
            </a:prstGeom>
          </p:spPr>
        </p:pic>
      </p:grpSp>
      <p:sp>
        <p:nvSpPr>
          <p:cNvPr id="1048664" name="object 21"/>
          <p:cNvSpPr txBox="1">
            <a:spLocks noGrp="1"/>
          </p:cNvSpPr>
          <p:nvPr>
            <p:ph type="title"/>
          </p:nvPr>
        </p:nvSpPr>
        <p:spPr>
          <a:xfrm>
            <a:off x="739775" y="445388"/>
            <a:ext cx="2357120" cy="1461135"/>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1048665"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1048666" name="TextBox 22"/>
          <p:cNvSpPr txBox="1"/>
          <p:nvPr/>
        </p:nvSpPr>
        <p:spPr>
          <a:xfrm>
            <a:off x="2509807" y="1041533"/>
            <a:ext cx="5029200" cy="4282440"/>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object 2"/>
          <p:cNvGrpSpPr/>
          <p:nvPr/>
        </p:nvGrpSpPr>
        <p:grpSpPr>
          <a:xfrm>
            <a:off x="7991475" y="2933700"/>
            <a:ext cx="2762250" cy="3257550"/>
            <a:chOff x="7991475" y="2933700"/>
            <a:chExt cx="2762250" cy="3257550"/>
          </a:xfrm>
        </p:grpSpPr>
        <p:sp>
          <p:nvSpPr>
            <p:cNvPr id="1048667"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8"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1"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69"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0" name="object 7"/>
          <p:cNvSpPr txBox="1">
            <a:spLocks noGrp="1"/>
          </p:cNvSpPr>
          <p:nvPr>
            <p:ph type="title"/>
          </p:nvPr>
        </p:nvSpPr>
        <p:spPr>
          <a:xfrm>
            <a:off x="834072" y="575055"/>
            <a:ext cx="5636895" cy="126111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2097162" name="object 8"/>
          <p:cNvPicPr>
            <a:picLocks/>
          </p:cNvPicPr>
          <p:nvPr/>
        </p:nvPicPr>
        <p:blipFill>
          <a:blip r:embed="rId3" cstate="print"/>
          <a:stretch>
            <a:fillRect/>
          </a:stretch>
        </p:blipFill>
        <p:spPr>
          <a:xfrm>
            <a:off x="676275" y="6467475"/>
            <a:ext cx="2143125" cy="200025"/>
          </a:xfrm>
          <a:prstGeom prst="rect">
            <a:avLst/>
          </a:prstGeom>
        </p:spPr>
      </p:pic>
      <p:sp>
        <p:nvSpPr>
          <p:cNvPr id="1048671"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048672" name="TextBox 1048671"/>
          <p:cNvSpPr txBox="1"/>
          <p:nvPr/>
        </p:nvSpPr>
        <p:spPr>
          <a:xfrm>
            <a:off x="963556" y="1897684"/>
            <a:ext cx="6473940" cy="3108543"/>
          </a:xfrm>
          <a:prstGeom prst="rect">
            <a:avLst/>
          </a:prstGeom>
        </p:spPr>
        <p:txBody>
          <a:bodyPr wrap="square" rtlCol="0">
            <a:spAutoFit/>
          </a:bodyPr>
          <a:lstStyle/>
          <a:p>
            <a:r>
              <a:rPr lang="en-GB" sz="2800" b="1" dirty="0"/>
              <a:t>Challenge:</a:t>
            </a:r>
            <a:r>
              <a:rPr lang="en-GB" sz="2800" dirty="0"/>
              <a:t> The organization has a mix of permanent and temporary employees. Understanding the distribution and implications of these employment types can help optimize staffing strategies and address potential issues related to employee stability and resource planning.</a:t>
            </a:r>
            <a:endParaRPr lang="en-GB" sz="2800"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object 2"/>
          <p:cNvGrpSpPr/>
          <p:nvPr/>
        </p:nvGrpSpPr>
        <p:grpSpPr>
          <a:xfrm>
            <a:off x="8658225" y="2647950"/>
            <a:ext cx="3533775" cy="3810000"/>
            <a:chOff x="8658225" y="2647950"/>
            <a:chExt cx="3533775" cy="3810000"/>
          </a:xfrm>
        </p:grpSpPr>
        <p:sp>
          <p:nvSpPr>
            <p:cNvPr id="104867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3"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75"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6" name="object 7"/>
          <p:cNvSpPr txBox="1">
            <a:spLocks noGrp="1"/>
          </p:cNvSpPr>
          <p:nvPr>
            <p:ph type="title"/>
          </p:nvPr>
        </p:nvSpPr>
        <p:spPr>
          <a:xfrm>
            <a:off x="739775" y="829627"/>
            <a:ext cx="5263515" cy="63881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2097164" name="object 8"/>
          <p:cNvPicPr>
            <a:picLocks/>
          </p:cNvPicPr>
          <p:nvPr/>
        </p:nvPicPr>
        <p:blipFill>
          <a:blip r:embed="rId3" cstate="print"/>
          <a:stretch>
            <a:fillRect/>
          </a:stretch>
        </p:blipFill>
        <p:spPr>
          <a:xfrm>
            <a:off x="676275" y="6467475"/>
            <a:ext cx="2143125" cy="200025"/>
          </a:xfrm>
          <a:prstGeom prst="rect">
            <a:avLst/>
          </a:prstGeom>
        </p:spPr>
      </p:pic>
      <p:sp>
        <p:nvSpPr>
          <p:cNvPr id="1048677"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048678" name="TextBox 10"/>
          <p:cNvSpPr txBox="1"/>
          <p:nvPr/>
        </p:nvSpPr>
        <p:spPr>
          <a:xfrm>
            <a:off x="990600" y="2133600"/>
            <a:ext cx="7924800" cy="2308324"/>
          </a:xfrm>
          <a:prstGeom prst="rect">
            <a:avLst/>
          </a:prstGeom>
          <a:noFill/>
        </p:spPr>
        <p:txBody>
          <a:bodyPr wrap="square" rtlCol="0">
            <a:spAutoFit/>
          </a:bodyPr>
          <a:lstStyle/>
          <a:p>
            <a:pPr>
              <a:buFont typeface="Arial" panose="020B0604020202020204" pitchFamily="34" charset="0"/>
              <a:buChar char="•"/>
            </a:pPr>
            <a:r>
              <a:rPr lang="en-GB" sz="2400" b="1" dirty="0"/>
              <a:t>Objective:</a:t>
            </a:r>
            <a:r>
              <a:rPr lang="en-GB" sz="2400" dirty="0"/>
              <a:t> </a:t>
            </a:r>
          </a:p>
          <a:p>
            <a:pPr>
              <a:buFont typeface="Arial" panose="020B0604020202020204" pitchFamily="34" charset="0"/>
              <a:buChar char="•"/>
            </a:pPr>
            <a:endParaRPr lang="en-GB" sz="2400" dirty="0"/>
          </a:p>
          <a:p>
            <a:r>
              <a:rPr lang="en-GB" sz="2400" dirty="0" err="1"/>
              <a:t>Analyze</a:t>
            </a:r>
            <a:r>
              <a:rPr lang="en-GB" sz="2400" dirty="0"/>
              <a:t> the distribution of permanent versus temporary employees to assess its impact on organizational stability, resource management, and to propose recommendations for improving workforce planning.</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9"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0"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81"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82"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2097165" name="object 6"/>
          <p:cNvPicPr>
            <a:picLocks/>
          </p:cNvPicPr>
          <p:nvPr/>
        </p:nvPicPr>
        <p:blipFill>
          <a:blip r:embed="rId2" cstate="print"/>
          <a:stretch>
            <a:fillRect/>
          </a:stretch>
        </p:blipFill>
        <p:spPr>
          <a:xfrm>
            <a:off x="723900" y="6172200"/>
            <a:ext cx="2181225" cy="485775"/>
          </a:xfrm>
          <a:prstGeom prst="rect">
            <a:avLst/>
          </a:prstGeom>
        </p:spPr>
      </p:pic>
      <p:sp>
        <p:nvSpPr>
          <p:cNvPr id="1048683"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48684" name="TextBox 1048683"/>
          <p:cNvSpPr txBox="1"/>
          <p:nvPr/>
        </p:nvSpPr>
        <p:spPr>
          <a:xfrm rot="21600000">
            <a:off x="598467" y="1973443"/>
            <a:ext cx="8991600" cy="3539430"/>
          </a:xfrm>
          <a:prstGeom prst="rect">
            <a:avLst/>
          </a:prstGeom>
        </p:spPr>
        <p:txBody>
          <a:bodyPr wrap="square" rtlCol="0">
            <a:spAutoFit/>
          </a:bodyPr>
          <a:lstStyle/>
          <a:p>
            <a:r>
              <a:rPr lang="en-GB" sz="2800" b="1" dirty="0"/>
              <a:t>Who Benefits:</a:t>
            </a:r>
          </a:p>
          <a:p>
            <a:endParaRPr lang="en-GB" sz="2800" dirty="0"/>
          </a:p>
          <a:p>
            <a:r>
              <a:rPr lang="en-GB" sz="2800" b="1" dirty="0"/>
              <a:t>HR Department:</a:t>
            </a:r>
            <a:r>
              <a:rPr lang="en-GB" sz="2800" dirty="0"/>
              <a:t> For making informed decisions on hiring strategies and workforce stability.</a:t>
            </a:r>
          </a:p>
          <a:p>
            <a:r>
              <a:rPr lang="en-GB" sz="2800" b="1" dirty="0"/>
              <a:t>Management:</a:t>
            </a:r>
            <a:r>
              <a:rPr lang="en-GB" sz="2800" dirty="0"/>
              <a:t> To better understand the impact of employee types on organizational performance and resource planning.</a:t>
            </a:r>
          </a:p>
          <a:p>
            <a:r>
              <a:rPr lang="en-GB" sz="2800" b="1" dirty="0"/>
              <a:t>Employees:</a:t>
            </a:r>
            <a:r>
              <a:rPr lang="en-GB" sz="2800" dirty="0"/>
              <a:t> To ensure fair treatment and opportunities for both permanent and temporary staff.</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6" name="object 2"/>
          <p:cNvPicPr>
            <a:picLocks/>
          </p:cNvPicPr>
          <p:nvPr/>
        </p:nvPicPr>
        <p:blipFill>
          <a:blip r:embed="rId2" cstate="print"/>
          <a:stretch>
            <a:fillRect/>
          </a:stretch>
        </p:blipFill>
        <p:spPr>
          <a:xfrm>
            <a:off x="0" y="1476375"/>
            <a:ext cx="2695574" cy="3248025"/>
          </a:xfrm>
          <a:prstGeom prst="rect">
            <a:avLst/>
          </a:prstGeom>
        </p:spPr>
      </p:pic>
      <p:sp>
        <p:nvSpPr>
          <p:cNvPr id="1048685"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6"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87"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88" name="object 6"/>
          <p:cNvSpPr txBox="1">
            <a:spLocks noGrp="1"/>
          </p:cNvSpPr>
          <p:nvPr>
            <p:ph type="title"/>
          </p:nvPr>
        </p:nvSpPr>
        <p:spPr>
          <a:xfrm>
            <a:off x="558165" y="857885"/>
            <a:ext cx="9763125" cy="546736"/>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2097167" name="object 7"/>
          <p:cNvPicPr>
            <a:picLocks/>
          </p:cNvPicPr>
          <p:nvPr/>
        </p:nvPicPr>
        <p:blipFill>
          <a:blip r:embed="rId3" cstate="print"/>
          <a:stretch>
            <a:fillRect/>
          </a:stretch>
        </p:blipFill>
        <p:spPr>
          <a:xfrm>
            <a:off x="676275" y="6467475"/>
            <a:ext cx="2143125" cy="200025"/>
          </a:xfrm>
          <a:prstGeom prst="rect">
            <a:avLst/>
          </a:prstGeom>
        </p:spPr>
      </p:pic>
      <p:sp>
        <p:nvSpPr>
          <p:cNvPr id="104868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48690" name="TextBox 1048689"/>
          <p:cNvSpPr txBox="1"/>
          <p:nvPr/>
        </p:nvSpPr>
        <p:spPr>
          <a:xfrm rot="21600000">
            <a:off x="3097847" y="1607701"/>
            <a:ext cx="6704986" cy="3970318"/>
          </a:xfrm>
          <a:prstGeom prst="rect">
            <a:avLst/>
          </a:prstGeom>
        </p:spPr>
        <p:txBody>
          <a:bodyPr wrap="square" rtlCol="0">
            <a:spAutoFit/>
          </a:bodyPr>
          <a:lstStyle/>
          <a:p>
            <a:r>
              <a:rPr lang="en-GB" sz="2800" b="1" dirty="0"/>
              <a:t>Approach:</a:t>
            </a:r>
          </a:p>
          <a:p>
            <a:endParaRPr lang="en-GB" sz="2800" dirty="0"/>
          </a:p>
          <a:p>
            <a:r>
              <a:rPr lang="en-GB" sz="2800" b="1" dirty="0"/>
              <a:t>Analysis:</a:t>
            </a:r>
            <a:r>
              <a:rPr lang="en-GB" sz="2800" dirty="0"/>
              <a:t> Review the current distribution of employee types and assess its implications for organizational stability and performance.</a:t>
            </a:r>
          </a:p>
          <a:p>
            <a:r>
              <a:rPr lang="en-GB" sz="2800" b="1" dirty="0"/>
              <a:t>Recommendations:</a:t>
            </a:r>
            <a:r>
              <a:rPr lang="en-GB" sz="2800" dirty="0"/>
              <a:t> Suggest strategies to balance the proportion of permanent and temporary employees and improve overall workforce planning.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9" name="Title 1"/>
          <p:cNvSpPr>
            <a:spLocks noGrp="1"/>
          </p:cNvSpPr>
          <p:nvPr>
            <p:ph type="title"/>
          </p:nvPr>
        </p:nvSpPr>
        <p:spPr>
          <a:xfrm>
            <a:off x="755332" y="385444"/>
            <a:ext cx="10681335" cy="723901"/>
          </a:xfrm>
        </p:spPr>
        <p:txBody>
          <a:bodyPr/>
          <a:lstStyle/>
          <a:p>
            <a:r>
              <a:rPr lang="en-IN" dirty="0"/>
              <a:t>Dataset Description</a:t>
            </a:r>
          </a:p>
        </p:txBody>
      </p:sp>
      <p:sp>
        <p:nvSpPr>
          <p:cNvPr id="1048620" name="TextBox 1048619"/>
          <p:cNvSpPr txBox="1"/>
          <p:nvPr/>
        </p:nvSpPr>
        <p:spPr>
          <a:xfrm>
            <a:off x="1385994" y="7625319"/>
            <a:ext cx="3740967" cy="510540"/>
          </a:xfrm>
          <a:prstGeom prst="rect">
            <a:avLst/>
          </a:prstGeom>
        </p:spPr>
        <p:txBody>
          <a:bodyPr wrap="square" rtlCol="0">
            <a:spAutoFit/>
          </a:bodyPr>
          <a:lstStyle/>
          <a:p>
            <a:endParaRPr lang="en-IN" sz="2800">
              <a:solidFill>
                <a:srgbClr val="000000"/>
              </a:solidFill>
            </a:endParaRPr>
          </a:p>
        </p:txBody>
      </p:sp>
      <p:sp>
        <p:nvSpPr>
          <p:cNvPr id="1048622" name="TextBox 1048621"/>
          <p:cNvSpPr txBox="1"/>
          <p:nvPr/>
        </p:nvSpPr>
        <p:spPr>
          <a:xfrm>
            <a:off x="1385994" y="2133600"/>
            <a:ext cx="7543800" cy="1815882"/>
          </a:xfrm>
          <a:prstGeom prst="rect">
            <a:avLst/>
          </a:prstGeom>
        </p:spPr>
        <p:txBody>
          <a:bodyPr wrap="square" rtlCol="0">
            <a:spAutoFit/>
          </a:bodyPr>
          <a:lstStyle/>
          <a:p>
            <a:r>
              <a:rPr lang="en-GB" sz="2800" b="1" dirty="0"/>
              <a:t>Employee Type Distribution:</a:t>
            </a:r>
          </a:p>
          <a:p>
            <a:endParaRPr lang="en-GB" sz="2800" b="1" dirty="0"/>
          </a:p>
          <a:p>
            <a:r>
              <a:rPr lang="en-GB" sz="2800" b="1" dirty="0"/>
              <a:t>Permanent:</a:t>
            </a:r>
            <a:r>
              <a:rPr lang="en-GB" sz="2800" dirty="0"/>
              <a:t> 162 employees</a:t>
            </a:r>
          </a:p>
          <a:p>
            <a:r>
              <a:rPr lang="en-GB" sz="2800" b="1" dirty="0"/>
              <a:t>Temporary:</a:t>
            </a:r>
            <a:r>
              <a:rPr lang="en-GB" sz="2800" dirty="0"/>
              <a:t> 34 employees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1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1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1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4" name="object 6"/>
          <p:cNvPicPr>
            <a:picLocks/>
          </p:cNvPicPr>
          <p:nvPr/>
        </p:nvPicPr>
        <p:blipFill>
          <a:blip r:embed="rId2" cstate="print"/>
          <a:stretch>
            <a:fillRect/>
          </a:stretch>
        </p:blipFill>
        <p:spPr>
          <a:xfrm>
            <a:off x="66675" y="3381373"/>
            <a:ext cx="2466975" cy="3419475"/>
          </a:xfrm>
          <a:prstGeom prst="rect">
            <a:avLst/>
          </a:prstGeom>
        </p:spPr>
      </p:pic>
      <p:sp>
        <p:nvSpPr>
          <p:cNvPr id="1048616" name="object 7"/>
          <p:cNvSpPr txBox="1">
            <a:spLocks noGrp="1"/>
          </p:cNvSpPr>
          <p:nvPr>
            <p:ph type="title"/>
          </p:nvPr>
        </p:nvSpPr>
        <p:spPr>
          <a:xfrm>
            <a:off x="739775" y="654938"/>
            <a:ext cx="8480425" cy="63881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48617"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48618" name="TextBox 8"/>
          <p:cNvSpPr txBox="1"/>
          <p:nvPr/>
        </p:nvSpPr>
        <p:spPr>
          <a:xfrm>
            <a:off x="2209800" y="2095500"/>
            <a:ext cx="8534018" cy="1015663"/>
          </a:xfrm>
          <a:prstGeom prst="rect">
            <a:avLst/>
          </a:prstGeom>
          <a:noFill/>
        </p:spPr>
        <p:txBody>
          <a:bodyPr wrap="square" rtlCol="0">
            <a:spAutoFit/>
          </a:bodyPr>
          <a:lstStyle/>
          <a:p>
            <a:pPr algn="l">
              <a:buFont typeface="Arial" panose="020B0604020202020204" pitchFamily="34" charset="0"/>
              <a:buChar char="•"/>
            </a:pPr>
            <a:endParaRPr lang="en-US" sz="3000" b="0" i="0" dirty="0">
              <a:solidFill>
                <a:srgbClr val="0D0D0D"/>
              </a:solidFill>
              <a:effectLst/>
              <a:latin typeface="Times New Roman" panose="02020603050405020304" pitchFamily="18" charset="0"/>
              <a:cs typeface="Times New Roman" panose="02020603050405020304" pitchFamily="18" charset="0"/>
            </a:endParaRPr>
          </a:p>
          <a:p>
            <a:r>
              <a:rPr lang="en-US" sz="3000" dirty="0">
                <a:latin typeface="Times New Roman" panose="02020603050405020304" pitchFamily="18" charset="0"/>
                <a:cs typeface="Times New Roman" panose="02020603050405020304" pitchFamily="18" charset="0"/>
              </a:rPr>
              <a:t>The main feature is identify top performance</a:t>
            </a:r>
            <a:endParaRPr lang="en-IN" sz="30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TotalTime>
  <Words>358</Words>
  <Application>Microsoft Office PowerPoint</Application>
  <PresentationFormat>Widescreen</PresentationFormat>
  <Paragraphs>66</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Monesh Kumar</cp:lastModifiedBy>
  <cp:revision>7</cp:revision>
  <dcterms:created xsi:type="dcterms:W3CDTF">2024-03-27T08:07:22Z</dcterms:created>
  <dcterms:modified xsi:type="dcterms:W3CDTF">2024-09-03T18:34:17Z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fbc3bbe61107442998017d33f2871dcb</vt:lpwstr>
  </property>
</Properties>
</file>