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81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[NM-EXCEL SHEET.xlsx]Sheet4!PivotTable1</c:name>
    <c:fmtId val="8"/>
  </c:pivotSource>
  <c:chart>
    <c:autoTitleDeleted val="0"/>
    <c:pivotFmts>
      <c:pivotFmt>
        <c:idx val="0"/>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5"/>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6"/>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7"/>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8"/>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9"/>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0"/>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1"/>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2"/>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3"/>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4"/>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5"/>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6"/>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7"/>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8"/>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9"/>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0"/>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1"/>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2"/>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3"/>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4"/>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5"/>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6"/>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7"/>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8"/>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9"/>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0"/>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1"/>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2"/>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3"/>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4"/>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5"/>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6"/>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7"/>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8"/>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9"/>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0"/>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1"/>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2"/>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3"/>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4"/>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5"/>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6"/>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7"/>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8"/>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9"/>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50"/>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51"/>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52"/>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53"/>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54"/>
        <c:marker>
          <c:symbol val="none"/>
        </c:marker>
      </c:pivotFmt>
      <c:pivotFmt>
        <c:idx val="55"/>
        <c:marker>
          <c:symbol val="none"/>
        </c:marker>
      </c:pivotFmt>
      <c:pivotFmt>
        <c:idx val="56"/>
        <c:marker>
          <c:symbol val="none"/>
        </c:marker>
      </c:pivotFmt>
      <c:pivotFmt>
        <c:idx val="57"/>
        <c:marker>
          <c:symbol val="none"/>
        </c:marker>
      </c:pivotFmt>
      <c:pivotFmt>
        <c:idx val="58"/>
        <c:marker>
          <c:symbol val="none"/>
        </c:marker>
      </c:pivotFmt>
      <c:pivotFmt>
        <c:idx val="59"/>
        <c:marker>
          <c:symbol val="none"/>
        </c:marker>
      </c:pivotFmt>
      <c:pivotFmt>
        <c:idx val="60"/>
        <c:marker>
          <c:symbol val="none"/>
        </c:marker>
      </c:pivotFmt>
      <c:pivotFmt>
        <c:idx val="61"/>
        <c:marker>
          <c:symbol val="none"/>
        </c:marker>
      </c:pivotFmt>
      <c:pivotFmt>
        <c:idx val="62"/>
        <c:marker>
          <c:symbol val="none"/>
        </c:marker>
      </c:pivotFmt>
      <c:pivotFmt>
        <c:idx val="63"/>
        <c:marker>
          <c:symbol val="none"/>
        </c:marker>
      </c:pivotFmt>
      <c:pivotFmt>
        <c:idx val="64"/>
        <c:marker>
          <c:symbol val="none"/>
        </c:marker>
      </c:pivotFmt>
      <c:pivotFmt>
        <c:idx val="65"/>
        <c:marker>
          <c:symbol val="none"/>
        </c:marker>
      </c:pivotFmt>
      <c:pivotFmt>
        <c:idx val="66"/>
        <c:marker>
          <c:symbol val="none"/>
        </c:marker>
      </c:pivotFmt>
      <c:pivotFmt>
        <c:idx val="67"/>
        <c:marker>
          <c:symbol val="none"/>
        </c:marker>
      </c:pivotFmt>
      <c:pivotFmt>
        <c:idx val="68"/>
        <c:marker>
          <c:symbol val="none"/>
        </c:marker>
      </c:pivotFmt>
      <c:pivotFmt>
        <c:idx val="69"/>
        <c:marker>
          <c:symbol val="none"/>
        </c:marker>
      </c:pivotFmt>
      <c:pivotFmt>
        <c:idx val="70"/>
        <c:marker>
          <c:symbol val="none"/>
        </c:marker>
      </c:pivotFmt>
      <c:pivotFmt>
        <c:idx val="71"/>
        <c:marker>
          <c:symbol val="none"/>
        </c:marker>
      </c:pivotFmt>
      <c:pivotFmt>
        <c:idx val="72"/>
        <c:marker>
          <c:symbol val="none"/>
        </c:marker>
      </c:pivotFmt>
      <c:pivotFmt>
        <c:idx val="73"/>
        <c:marker>
          <c:symbol val="none"/>
        </c:marker>
      </c:pivotFmt>
      <c:pivotFmt>
        <c:idx val="74"/>
        <c:marker>
          <c:symbol val="none"/>
        </c:marker>
      </c:pivotFmt>
      <c:pivotFmt>
        <c:idx val="75"/>
        <c:marker>
          <c:symbol val="none"/>
        </c:marker>
      </c:pivotFmt>
      <c:pivotFmt>
        <c:idx val="76"/>
        <c:marker>
          <c:symbol val="none"/>
        </c:marker>
      </c:pivotFmt>
      <c:pivotFmt>
        <c:idx val="77"/>
        <c:marker>
          <c:symbol val="none"/>
        </c:marker>
      </c:pivotFmt>
      <c:pivotFmt>
        <c:idx val="78"/>
        <c:marker>
          <c:symbol val="none"/>
        </c:marker>
      </c:pivotFmt>
      <c:pivotFmt>
        <c:idx val="79"/>
        <c:marker>
          <c:symbol val="none"/>
        </c:marker>
      </c:pivotFmt>
      <c:pivotFmt>
        <c:idx val="80"/>
        <c:marker>
          <c:symbol val="none"/>
        </c:marker>
      </c:pivotFmt>
      <c:pivotFmt>
        <c:idx val="81"/>
        <c:marker>
          <c:symbol val="none"/>
        </c:marker>
      </c:pivotFmt>
      <c:pivotFmt>
        <c:idx val="82"/>
        <c:marker>
          <c:symbol val="none"/>
        </c:marker>
      </c:pivotFmt>
      <c:pivotFmt>
        <c:idx val="83"/>
        <c:marker>
          <c:symbol val="none"/>
        </c:marker>
      </c:pivotFmt>
      <c:pivotFmt>
        <c:idx val="84"/>
        <c:marker>
          <c:symbol val="none"/>
        </c:marker>
      </c:pivotFmt>
      <c:pivotFmt>
        <c:idx val="85"/>
        <c:marker>
          <c:symbol val="none"/>
        </c:marker>
      </c:pivotFmt>
      <c:pivotFmt>
        <c:idx val="86"/>
        <c:marker>
          <c:symbol val="none"/>
        </c:marker>
      </c:pivotFmt>
      <c:pivotFmt>
        <c:idx val="87"/>
        <c:marker>
          <c:symbol val="none"/>
        </c:marker>
      </c:pivotFmt>
      <c:pivotFmt>
        <c:idx val="88"/>
        <c:marker>
          <c:symbol val="none"/>
        </c:marker>
      </c:pivotFmt>
      <c:pivotFmt>
        <c:idx val="89"/>
        <c:marker>
          <c:symbol val="none"/>
        </c:marker>
      </c:pivotFmt>
      <c:pivotFmt>
        <c:idx val="90"/>
        <c:marker>
          <c:symbol val="none"/>
        </c:marker>
      </c:pivotFmt>
      <c:pivotFmt>
        <c:idx val="91"/>
        <c:marker>
          <c:symbol val="none"/>
        </c:marker>
      </c:pivotFmt>
      <c:pivotFmt>
        <c:idx val="92"/>
        <c:marker>
          <c:symbol val="none"/>
        </c:marker>
      </c:pivotFmt>
      <c:pivotFmt>
        <c:idx val="93"/>
        <c:marker>
          <c:symbol val="none"/>
        </c:marker>
      </c:pivotFmt>
      <c:pivotFmt>
        <c:idx val="94"/>
        <c:marker>
          <c:symbol val="none"/>
        </c:marker>
      </c:pivotFmt>
      <c:pivotFmt>
        <c:idx val="95"/>
        <c:marker>
          <c:symbol val="none"/>
        </c:marker>
      </c:pivotFmt>
      <c:pivotFmt>
        <c:idx val="96"/>
        <c:marker>
          <c:symbol val="none"/>
        </c:marker>
      </c:pivotFmt>
      <c:pivotFmt>
        <c:idx val="97"/>
        <c:marker>
          <c:symbol val="none"/>
        </c:marker>
      </c:pivotFmt>
      <c:pivotFmt>
        <c:idx val="98"/>
        <c:marker>
          <c:symbol val="none"/>
        </c:marker>
      </c:pivotFmt>
      <c:pivotFmt>
        <c:idx val="99"/>
        <c:marker>
          <c:symbol val="none"/>
        </c:marker>
      </c:pivotFmt>
      <c:pivotFmt>
        <c:idx val="100"/>
        <c:marker>
          <c:symbol val="none"/>
        </c:marker>
      </c:pivotFmt>
      <c:pivotFmt>
        <c:idx val="101"/>
        <c:marker>
          <c:symbol val="none"/>
        </c:marker>
      </c:pivotFmt>
      <c:pivotFmt>
        <c:idx val="102"/>
        <c:marker>
          <c:symbol val="none"/>
        </c:marker>
      </c:pivotFmt>
      <c:pivotFmt>
        <c:idx val="103"/>
        <c:marker>
          <c:symbol val="none"/>
        </c:marker>
      </c:pivotFmt>
      <c:pivotFmt>
        <c:idx val="104"/>
        <c:marker>
          <c:symbol val="none"/>
        </c:marker>
      </c:pivotFmt>
      <c:pivotFmt>
        <c:idx val="105"/>
        <c:marker>
          <c:symbol val="none"/>
        </c:marker>
      </c:pivotFmt>
      <c:pivotFmt>
        <c:idx val="106"/>
        <c:marker>
          <c:symbol val="none"/>
        </c:marker>
      </c:pivotFmt>
      <c:pivotFmt>
        <c:idx val="107"/>
        <c:marker>
          <c:symbol val="none"/>
        </c:marker>
      </c:pivotFmt>
      <c:pivotFmt>
        <c:idx val="108"/>
        <c:marker>
          <c:symbol val="none"/>
        </c:marker>
      </c:pivotFmt>
      <c:pivotFmt>
        <c:idx val="109"/>
        <c:marker>
          <c:symbol val="none"/>
        </c:marker>
      </c:pivotFmt>
      <c:pivotFmt>
        <c:idx val="110"/>
        <c:marker>
          <c:symbol val="none"/>
        </c:marker>
      </c:pivotFmt>
      <c:pivotFmt>
        <c:idx val="111"/>
        <c:marker>
          <c:symbol val="none"/>
        </c:marker>
      </c:pivotFmt>
      <c:pivotFmt>
        <c:idx val="112"/>
        <c:marker>
          <c:symbol val="none"/>
        </c:marker>
      </c:pivotFmt>
      <c:pivotFmt>
        <c:idx val="113"/>
        <c:marker>
          <c:symbol val="none"/>
        </c:marker>
      </c:pivotFmt>
      <c:pivotFmt>
        <c:idx val="114"/>
        <c:marker>
          <c:symbol val="none"/>
        </c:marker>
      </c:pivotFmt>
      <c:pivotFmt>
        <c:idx val="115"/>
        <c:marker>
          <c:symbol val="none"/>
        </c:marker>
      </c:pivotFmt>
      <c:pivotFmt>
        <c:idx val="116"/>
        <c:marker>
          <c:symbol val="none"/>
        </c:marker>
      </c:pivotFmt>
      <c:pivotFmt>
        <c:idx val="117"/>
        <c:marker>
          <c:symbol val="none"/>
        </c:marker>
      </c:pivotFmt>
      <c:pivotFmt>
        <c:idx val="118"/>
        <c:marker>
          <c:symbol val="none"/>
        </c:marker>
      </c:pivotFmt>
      <c:pivotFmt>
        <c:idx val="119"/>
        <c:marker>
          <c:symbol val="none"/>
        </c:marker>
      </c:pivotFmt>
      <c:pivotFmt>
        <c:idx val="120"/>
        <c:marker>
          <c:symbol val="none"/>
        </c:marker>
      </c:pivotFmt>
      <c:pivotFmt>
        <c:idx val="121"/>
        <c:marker>
          <c:symbol val="none"/>
        </c:marker>
      </c:pivotFmt>
      <c:pivotFmt>
        <c:idx val="122"/>
        <c:marker>
          <c:symbol val="none"/>
        </c:marker>
      </c:pivotFmt>
      <c:pivotFmt>
        <c:idx val="123"/>
        <c:marker>
          <c:symbol val="none"/>
        </c:marker>
      </c:pivotFmt>
      <c:pivotFmt>
        <c:idx val="124"/>
        <c:marker>
          <c:symbol val="none"/>
        </c:marker>
      </c:pivotFmt>
      <c:pivotFmt>
        <c:idx val="125"/>
        <c:marker>
          <c:symbol val="none"/>
        </c:marker>
      </c:pivotFmt>
      <c:pivotFmt>
        <c:idx val="126"/>
        <c:marker>
          <c:symbol val="none"/>
        </c:marker>
      </c:pivotFmt>
      <c:pivotFmt>
        <c:idx val="127"/>
        <c:marker>
          <c:symbol val="none"/>
        </c:marker>
      </c:pivotFmt>
      <c:pivotFmt>
        <c:idx val="128"/>
        <c:marker>
          <c:symbol val="none"/>
        </c:marker>
      </c:pivotFmt>
      <c:pivotFmt>
        <c:idx val="129"/>
        <c:marker>
          <c:symbol val="none"/>
        </c:marker>
      </c:pivotFmt>
      <c:pivotFmt>
        <c:idx val="130"/>
        <c:marker>
          <c:symbol val="none"/>
        </c:marker>
      </c:pivotFmt>
      <c:pivotFmt>
        <c:idx val="131"/>
        <c:marker>
          <c:symbol val="none"/>
        </c:marker>
      </c:pivotFmt>
      <c:pivotFmt>
        <c:idx val="132"/>
        <c:marker>
          <c:symbol val="none"/>
        </c:marker>
      </c:pivotFmt>
      <c:pivotFmt>
        <c:idx val="133"/>
        <c:marker>
          <c:symbol val="none"/>
        </c:marker>
      </c:pivotFmt>
      <c:pivotFmt>
        <c:idx val="134"/>
        <c:marker>
          <c:symbol val="none"/>
        </c:marker>
      </c:pivotFmt>
      <c:pivotFmt>
        <c:idx val="135"/>
        <c:marker>
          <c:symbol val="none"/>
        </c:marker>
      </c:pivotFmt>
      <c:pivotFmt>
        <c:idx val="136"/>
        <c:marker>
          <c:symbol val="none"/>
        </c:marker>
      </c:pivotFmt>
      <c:pivotFmt>
        <c:idx val="137"/>
        <c:marker>
          <c:symbol val="none"/>
        </c:marker>
      </c:pivotFmt>
      <c:pivotFmt>
        <c:idx val="138"/>
        <c:marker>
          <c:symbol val="none"/>
        </c:marker>
      </c:pivotFmt>
      <c:pivotFmt>
        <c:idx val="139"/>
        <c:marker>
          <c:symbol val="none"/>
        </c:marker>
      </c:pivotFmt>
      <c:pivotFmt>
        <c:idx val="140"/>
        <c:marker>
          <c:symbol val="none"/>
        </c:marker>
      </c:pivotFmt>
      <c:pivotFmt>
        <c:idx val="141"/>
        <c:marker>
          <c:symbol val="none"/>
        </c:marker>
      </c:pivotFmt>
      <c:pivotFmt>
        <c:idx val="142"/>
        <c:marker>
          <c:symbol val="none"/>
        </c:marker>
      </c:pivotFmt>
      <c:pivotFmt>
        <c:idx val="143"/>
        <c:marker>
          <c:symbol val="none"/>
        </c:marker>
      </c:pivotFmt>
      <c:pivotFmt>
        <c:idx val="144"/>
        <c:marker>
          <c:symbol val="none"/>
        </c:marker>
      </c:pivotFmt>
      <c:pivotFmt>
        <c:idx val="145"/>
        <c:marker>
          <c:symbol val="none"/>
        </c:marker>
      </c:pivotFmt>
      <c:pivotFmt>
        <c:idx val="146"/>
        <c:marker>
          <c:symbol val="none"/>
        </c:marker>
      </c:pivotFmt>
      <c:pivotFmt>
        <c:idx val="147"/>
        <c:marker>
          <c:symbol val="none"/>
        </c:marker>
      </c:pivotFmt>
      <c:pivotFmt>
        <c:idx val="148"/>
        <c:marker>
          <c:symbol val="none"/>
        </c:marker>
      </c:pivotFmt>
      <c:pivotFmt>
        <c:idx val="149"/>
        <c:marker>
          <c:symbol val="none"/>
        </c:marker>
      </c:pivotFmt>
      <c:pivotFmt>
        <c:idx val="150"/>
        <c:marker>
          <c:symbol val="none"/>
        </c:marker>
      </c:pivotFmt>
      <c:pivotFmt>
        <c:idx val="151"/>
        <c:marker>
          <c:symbol val="none"/>
        </c:marker>
      </c:pivotFmt>
      <c:pivotFmt>
        <c:idx val="152"/>
        <c:marker>
          <c:symbol val="none"/>
        </c:marker>
      </c:pivotFmt>
      <c:pivotFmt>
        <c:idx val="153"/>
        <c:marker>
          <c:symbol val="none"/>
        </c:marker>
      </c:pivotFmt>
      <c:pivotFmt>
        <c:idx val="154"/>
        <c:marker>
          <c:symbol val="none"/>
        </c:marker>
      </c:pivotFmt>
      <c:pivotFmt>
        <c:idx val="155"/>
        <c:marker>
          <c:symbol val="none"/>
        </c:marker>
      </c:pivotFmt>
      <c:pivotFmt>
        <c:idx val="156"/>
        <c:marker>
          <c:symbol val="none"/>
        </c:marker>
      </c:pivotFmt>
      <c:pivotFmt>
        <c:idx val="157"/>
        <c:marker>
          <c:symbol val="none"/>
        </c:marker>
      </c:pivotFmt>
      <c:pivotFmt>
        <c:idx val="158"/>
        <c:marker>
          <c:symbol val="none"/>
        </c:marker>
      </c:pivotFmt>
      <c:pivotFmt>
        <c:idx val="159"/>
        <c:marker>
          <c:symbol val="none"/>
        </c:marker>
      </c:pivotFmt>
      <c:pivotFmt>
        <c:idx val="160"/>
        <c:marker>
          <c:symbol val="none"/>
        </c:marker>
      </c:pivotFmt>
      <c:pivotFmt>
        <c:idx val="161"/>
        <c:marker>
          <c:symbol val="none"/>
        </c:marker>
      </c:pivotFmt>
      <c:pivotFmt>
        <c:idx val="162"/>
        <c:marker>
          <c:symbol val="none"/>
        </c:marker>
      </c:pivotFmt>
    </c:pivotFmts>
    <c:plotArea>
      <c:layout/>
      <c:barChart>
        <c:barDir val="bar"/>
        <c:grouping val="stacked"/>
        <c:varyColors val="0"/>
        <c:ser>
          <c:idx val="0"/>
          <c:order val="0"/>
          <c:tx>
            <c:strRef>
              <c:f>Sheet4!$B$5:$B$6</c:f>
              <c:strCache>
                <c:ptCount val="1"/>
                <c:pt idx="0">
                  <c:v>PR00147</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Sheet4!$B$7:$B$20</c:f>
              <c:numCache>
                <c:formatCode>General</c:formatCode>
                <c:ptCount val="13"/>
                <c:pt idx="6">
                  <c:v>1</c:v>
                </c:pt>
              </c:numCache>
            </c:numRef>
          </c:val>
          <c:extLst>
            <c:ext xmlns:c16="http://schemas.microsoft.com/office/drawing/2014/chart" uri="{C3380CC4-5D6E-409C-BE32-E72D297353CC}">
              <c16:uniqueId val="{00000000-18C8-4CED-8AE5-6828BC66ADE2}"/>
            </c:ext>
          </c:extLst>
        </c:ser>
        <c:ser>
          <c:idx val="1"/>
          <c:order val="1"/>
          <c:tx>
            <c:strRef>
              <c:f>Sheet4!$C$5:$C$6</c:f>
              <c:strCache>
                <c:ptCount val="1"/>
                <c:pt idx="0">
                  <c:v>PR00419</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Sheet4!$C$7:$C$20</c:f>
              <c:numCache>
                <c:formatCode>General</c:formatCode>
                <c:ptCount val="13"/>
                <c:pt idx="1">
                  <c:v>1</c:v>
                </c:pt>
              </c:numCache>
            </c:numRef>
          </c:val>
          <c:extLst>
            <c:ext xmlns:c16="http://schemas.microsoft.com/office/drawing/2014/chart" uri="{C3380CC4-5D6E-409C-BE32-E72D297353CC}">
              <c16:uniqueId val="{00000001-18C8-4CED-8AE5-6828BC66ADE2}"/>
            </c:ext>
          </c:extLst>
        </c:ser>
        <c:ser>
          <c:idx val="2"/>
          <c:order val="2"/>
          <c:tx>
            <c:strRef>
              <c:f>Sheet4!$D$5:$D$6</c:f>
              <c:strCache>
                <c:ptCount val="1"/>
                <c:pt idx="0">
                  <c:v>PR00882</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Sheet4!$D$7:$D$20</c:f>
              <c:numCache>
                <c:formatCode>General</c:formatCode>
                <c:ptCount val="13"/>
                <c:pt idx="0">
                  <c:v>1</c:v>
                </c:pt>
              </c:numCache>
            </c:numRef>
          </c:val>
          <c:extLst>
            <c:ext xmlns:c16="http://schemas.microsoft.com/office/drawing/2014/chart" uri="{C3380CC4-5D6E-409C-BE32-E72D297353CC}">
              <c16:uniqueId val="{00000002-18C8-4CED-8AE5-6828BC66ADE2}"/>
            </c:ext>
          </c:extLst>
        </c:ser>
        <c:ser>
          <c:idx val="3"/>
          <c:order val="3"/>
          <c:tx>
            <c:strRef>
              <c:f>Sheet4!$E$5:$E$6</c:f>
              <c:strCache>
                <c:ptCount val="1"/>
                <c:pt idx="0">
                  <c:v>PR00893</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Sheet4!$E$7:$E$20</c:f>
              <c:numCache>
                <c:formatCode>General</c:formatCode>
                <c:ptCount val="13"/>
                <c:pt idx="3">
                  <c:v>1</c:v>
                </c:pt>
              </c:numCache>
            </c:numRef>
          </c:val>
          <c:extLst>
            <c:ext xmlns:c16="http://schemas.microsoft.com/office/drawing/2014/chart" uri="{C3380CC4-5D6E-409C-BE32-E72D297353CC}">
              <c16:uniqueId val="{00000003-18C8-4CED-8AE5-6828BC66ADE2}"/>
            </c:ext>
          </c:extLst>
        </c:ser>
        <c:ser>
          <c:idx val="4"/>
          <c:order val="4"/>
          <c:tx>
            <c:strRef>
              <c:f>Sheet4!$F$5:$F$6</c:f>
              <c:strCache>
                <c:ptCount val="1"/>
                <c:pt idx="0">
                  <c:v>PR01662</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Sheet4!$F$7:$F$20</c:f>
              <c:numCache>
                <c:formatCode>General</c:formatCode>
                <c:ptCount val="13"/>
                <c:pt idx="8">
                  <c:v>1</c:v>
                </c:pt>
              </c:numCache>
            </c:numRef>
          </c:val>
          <c:extLst>
            <c:ext xmlns:c16="http://schemas.microsoft.com/office/drawing/2014/chart" uri="{C3380CC4-5D6E-409C-BE32-E72D297353CC}">
              <c16:uniqueId val="{00000004-18C8-4CED-8AE5-6828BC66ADE2}"/>
            </c:ext>
          </c:extLst>
        </c:ser>
        <c:ser>
          <c:idx val="5"/>
          <c:order val="5"/>
          <c:tx>
            <c:strRef>
              <c:f>Sheet4!$G$5:$G$6</c:f>
              <c:strCache>
                <c:ptCount val="1"/>
                <c:pt idx="0">
                  <c:v>PR01951</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Sheet4!$G$7:$G$20</c:f>
              <c:numCache>
                <c:formatCode>General</c:formatCode>
                <c:ptCount val="13"/>
              </c:numCache>
            </c:numRef>
          </c:val>
          <c:extLst>
            <c:ext xmlns:c16="http://schemas.microsoft.com/office/drawing/2014/chart" uri="{C3380CC4-5D6E-409C-BE32-E72D297353CC}">
              <c16:uniqueId val="{00000005-18C8-4CED-8AE5-6828BC66ADE2}"/>
            </c:ext>
          </c:extLst>
        </c:ser>
        <c:ser>
          <c:idx val="6"/>
          <c:order val="6"/>
          <c:tx>
            <c:strRef>
              <c:f>Sheet4!$H$5:$H$6</c:f>
              <c:strCache>
                <c:ptCount val="1"/>
                <c:pt idx="0">
                  <c:v>PR02208</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Sheet4!$H$7:$H$20</c:f>
              <c:numCache>
                <c:formatCode>General</c:formatCode>
                <c:ptCount val="13"/>
                <c:pt idx="12">
                  <c:v>1</c:v>
                </c:pt>
              </c:numCache>
            </c:numRef>
          </c:val>
          <c:extLst>
            <c:ext xmlns:c16="http://schemas.microsoft.com/office/drawing/2014/chart" uri="{C3380CC4-5D6E-409C-BE32-E72D297353CC}">
              <c16:uniqueId val="{00000006-18C8-4CED-8AE5-6828BC66ADE2}"/>
            </c:ext>
          </c:extLst>
        </c:ser>
        <c:ser>
          <c:idx val="7"/>
          <c:order val="7"/>
          <c:tx>
            <c:strRef>
              <c:f>Sheet4!$I$5:$I$6</c:f>
              <c:strCache>
                <c:ptCount val="1"/>
                <c:pt idx="0">
                  <c:v>PR02288</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Sheet4!$I$7:$I$20</c:f>
              <c:numCache>
                <c:formatCode>General</c:formatCode>
                <c:ptCount val="13"/>
                <c:pt idx="7">
                  <c:v>1</c:v>
                </c:pt>
              </c:numCache>
            </c:numRef>
          </c:val>
          <c:extLst>
            <c:ext xmlns:c16="http://schemas.microsoft.com/office/drawing/2014/chart" uri="{C3380CC4-5D6E-409C-BE32-E72D297353CC}">
              <c16:uniqueId val="{00000007-18C8-4CED-8AE5-6828BC66ADE2}"/>
            </c:ext>
          </c:extLst>
        </c:ser>
        <c:ser>
          <c:idx val="8"/>
          <c:order val="8"/>
          <c:tx>
            <c:strRef>
              <c:f>Sheet4!$J$5:$J$6</c:f>
              <c:strCache>
                <c:ptCount val="1"/>
                <c:pt idx="0">
                  <c:v>PR02603</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Sheet4!$J$7:$J$20</c:f>
              <c:numCache>
                <c:formatCode>General</c:formatCode>
                <c:ptCount val="13"/>
                <c:pt idx="3">
                  <c:v>1</c:v>
                </c:pt>
              </c:numCache>
            </c:numRef>
          </c:val>
          <c:extLst>
            <c:ext xmlns:c16="http://schemas.microsoft.com/office/drawing/2014/chart" uri="{C3380CC4-5D6E-409C-BE32-E72D297353CC}">
              <c16:uniqueId val="{00000008-18C8-4CED-8AE5-6828BC66ADE2}"/>
            </c:ext>
          </c:extLst>
        </c:ser>
        <c:ser>
          <c:idx val="9"/>
          <c:order val="9"/>
          <c:tx>
            <c:strRef>
              <c:f>Sheet4!$K$5:$K$6</c:f>
              <c:strCache>
                <c:ptCount val="1"/>
                <c:pt idx="0">
                  <c:v>PR03158</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Sheet4!$K$7:$K$20</c:f>
              <c:numCache>
                <c:formatCode>General</c:formatCode>
                <c:ptCount val="13"/>
                <c:pt idx="10">
                  <c:v>1</c:v>
                </c:pt>
              </c:numCache>
            </c:numRef>
          </c:val>
          <c:extLst>
            <c:ext xmlns:c16="http://schemas.microsoft.com/office/drawing/2014/chart" uri="{C3380CC4-5D6E-409C-BE32-E72D297353CC}">
              <c16:uniqueId val="{00000009-18C8-4CED-8AE5-6828BC66ADE2}"/>
            </c:ext>
          </c:extLst>
        </c:ser>
        <c:ser>
          <c:idx val="10"/>
          <c:order val="10"/>
          <c:tx>
            <c:strRef>
              <c:f>Sheet4!$L$5:$L$6</c:f>
              <c:strCache>
                <c:ptCount val="1"/>
                <c:pt idx="0">
                  <c:v>PR03445</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Sheet4!$L$7:$L$20</c:f>
              <c:numCache>
                <c:formatCode>General</c:formatCode>
                <c:ptCount val="13"/>
                <c:pt idx="9">
                  <c:v>1</c:v>
                </c:pt>
              </c:numCache>
            </c:numRef>
          </c:val>
          <c:extLst>
            <c:ext xmlns:c16="http://schemas.microsoft.com/office/drawing/2014/chart" uri="{C3380CC4-5D6E-409C-BE32-E72D297353CC}">
              <c16:uniqueId val="{0000000A-18C8-4CED-8AE5-6828BC66ADE2}"/>
            </c:ext>
          </c:extLst>
        </c:ser>
        <c:ser>
          <c:idx val="11"/>
          <c:order val="11"/>
          <c:tx>
            <c:strRef>
              <c:f>Sheet4!$M$5:$M$6</c:f>
              <c:strCache>
                <c:ptCount val="1"/>
                <c:pt idx="0">
                  <c:v>PR03844</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Sheet4!$M$7:$M$20</c:f>
              <c:numCache>
                <c:formatCode>General</c:formatCode>
                <c:ptCount val="13"/>
                <c:pt idx="3">
                  <c:v>1</c:v>
                </c:pt>
              </c:numCache>
            </c:numRef>
          </c:val>
          <c:extLst>
            <c:ext xmlns:c16="http://schemas.microsoft.com/office/drawing/2014/chart" uri="{C3380CC4-5D6E-409C-BE32-E72D297353CC}">
              <c16:uniqueId val="{0000000B-18C8-4CED-8AE5-6828BC66ADE2}"/>
            </c:ext>
          </c:extLst>
        </c:ser>
        <c:ser>
          <c:idx val="12"/>
          <c:order val="12"/>
          <c:tx>
            <c:strRef>
              <c:f>Sheet4!$N$5:$N$6</c:f>
              <c:strCache>
                <c:ptCount val="1"/>
                <c:pt idx="0">
                  <c:v>PR04473</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Sheet4!$N$7:$N$20</c:f>
              <c:numCache>
                <c:formatCode>General</c:formatCode>
                <c:ptCount val="13"/>
                <c:pt idx="1">
                  <c:v>1</c:v>
                </c:pt>
              </c:numCache>
            </c:numRef>
          </c:val>
          <c:extLst>
            <c:ext xmlns:c16="http://schemas.microsoft.com/office/drawing/2014/chart" uri="{C3380CC4-5D6E-409C-BE32-E72D297353CC}">
              <c16:uniqueId val="{0000000C-18C8-4CED-8AE5-6828BC66ADE2}"/>
            </c:ext>
          </c:extLst>
        </c:ser>
        <c:ser>
          <c:idx val="13"/>
          <c:order val="13"/>
          <c:tx>
            <c:strRef>
              <c:f>Sheet4!$O$5:$O$6</c:f>
              <c:strCache>
                <c:ptCount val="1"/>
                <c:pt idx="0">
                  <c:v>PR04601</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Sheet4!$O$7:$O$20</c:f>
              <c:numCache>
                <c:formatCode>General</c:formatCode>
                <c:ptCount val="13"/>
                <c:pt idx="11">
                  <c:v>1</c:v>
                </c:pt>
              </c:numCache>
            </c:numRef>
          </c:val>
          <c:extLst>
            <c:ext xmlns:c16="http://schemas.microsoft.com/office/drawing/2014/chart" uri="{C3380CC4-5D6E-409C-BE32-E72D297353CC}">
              <c16:uniqueId val="{0000000D-18C8-4CED-8AE5-6828BC66ADE2}"/>
            </c:ext>
          </c:extLst>
        </c:ser>
        <c:ser>
          <c:idx val="14"/>
          <c:order val="14"/>
          <c:tx>
            <c:strRef>
              <c:f>Sheet4!$P$5:$P$6</c:f>
              <c:strCache>
                <c:ptCount val="1"/>
                <c:pt idx="0">
                  <c:v>PR04686</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Sheet4!$P$7:$P$20</c:f>
              <c:numCache>
                <c:formatCode>General</c:formatCode>
                <c:ptCount val="13"/>
                <c:pt idx="1">
                  <c:v>1</c:v>
                </c:pt>
              </c:numCache>
            </c:numRef>
          </c:val>
          <c:extLst>
            <c:ext xmlns:c16="http://schemas.microsoft.com/office/drawing/2014/chart" uri="{C3380CC4-5D6E-409C-BE32-E72D297353CC}">
              <c16:uniqueId val="{0000000E-18C8-4CED-8AE5-6828BC66ADE2}"/>
            </c:ext>
          </c:extLst>
        </c:ser>
        <c:ser>
          <c:idx val="15"/>
          <c:order val="15"/>
          <c:tx>
            <c:strRef>
              <c:f>Sheet4!$Q$5:$Q$6</c:f>
              <c:strCache>
                <c:ptCount val="1"/>
                <c:pt idx="0">
                  <c:v>SQ00144</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Sheet4!$Q$7:$Q$20</c:f>
              <c:numCache>
                <c:formatCode>General</c:formatCode>
                <c:ptCount val="13"/>
                <c:pt idx="2">
                  <c:v>1</c:v>
                </c:pt>
              </c:numCache>
            </c:numRef>
          </c:val>
          <c:extLst>
            <c:ext xmlns:c16="http://schemas.microsoft.com/office/drawing/2014/chart" uri="{C3380CC4-5D6E-409C-BE32-E72D297353CC}">
              <c16:uniqueId val="{0000000F-18C8-4CED-8AE5-6828BC66ADE2}"/>
            </c:ext>
          </c:extLst>
        </c:ser>
        <c:ser>
          <c:idx val="16"/>
          <c:order val="16"/>
          <c:tx>
            <c:strRef>
              <c:f>Sheet4!$R$5:$R$6</c:f>
              <c:strCache>
                <c:ptCount val="1"/>
                <c:pt idx="0">
                  <c:v>SQ00360</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Sheet4!$R$7:$R$20</c:f>
              <c:numCache>
                <c:formatCode>General</c:formatCode>
                <c:ptCount val="13"/>
                <c:pt idx="5">
                  <c:v>1</c:v>
                </c:pt>
              </c:numCache>
            </c:numRef>
          </c:val>
          <c:extLst>
            <c:ext xmlns:c16="http://schemas.microsoft.com/office/drawing/2014/chart" uri="{C3380CC4-5D6E-409C-BE32-E72D297353CC}">
              <c16:uniqueId val="{00000010-18C8-4CED-8AE5-6828BC66ADE2}"/>
            </c:ext>
          </c:extLst>
        </c:ser>
        <c:ser>
          <c:idx val="17"/>
          <c:order val="17"/>
          <c:tx>
            <c:strRef>
              <c:f>Sheet4!$S$5:$S$6</c:f>
              <c:strCache>
                <c:ptCount val="1"/>
                <c:pt idx="0">
                  <c:v>SQ00612</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Sheet4!$S$7:$S$20</c:f>
              <c:numCache>
                <c:formatCode>General</c:formatCode>
                <c:ptCount val="13"/>
                <c:pt idx="8">
                  <c:v>1</c:v>
                </c:pt>
              </c:numCache>
            </c:numRef>
          </c:val>
          <c:extLst>
            <c:ext xmlns:c16="http://schemas.microsoft.com/office/drawing/2014/chart" uri="{C3380CC4-5D6E-409C-BE32-E72D297353CC}">
              <c16:uniqueId val="{00000011-18C8-4CED-8AE5-6828BC66ADE2}"/>
            </c:ext>
          </c:extLst>
        </c:ser>
        <c:ser>
          <c:idx val="18"/>
          <c:order val="18"/>
          <c:tx>
            <c:strRef>
              <c:f>Sheet4!$T$5:$T$6</c:f>
              <c:strCache>
                <c:ptCount val="1"/>
                <c:pt idx="0">
                  <c:v>SQ00691</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Sheet4!$T$7:$T$20</c:f>
              <c:numCache>
                <c:formatCode>General</c:formatCode>
                <c:ptCount val="13"/>
                <c:pt idx="11">
                  <c:v>1</c:v>
                </c:pt>
              </c:numCache>
            </c:numRef>
          </c:val>
          <c:extLst>
            <c:ext xmlns:c16="http://schemas.microsoft.com/office/drawing/2014/chart" uri="{C3380CC4-5D6E-409C-BE32-E72D297353CC}">
              <c16:uniqueId val="{00000012-18C8-4CED-8AE5-6828BC66ADE2}"/>
            </c:ext>
          </c:extLst>
        </c:ser>
        <c:ser>
          <c:idx val="19"/>
          <c:order val="19"/>
          <c:tx>
            <c:strRef>
              <c:f>Sheet4!$U$5:$U$6</c:f>
              <c:strCache>
                <c:ptCount val="1"/>
                <c:pt idx="0">
                  <c:v>SQ01177</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Sheet4!$U$7:$U$20</c:f>
              <c:numCache>
                <c:formatCode>General</c:formatCode>
                <c:ptCount val="13"/>
                <c:pt idx="3">
                  <c:v>1</c:v>
                </c:pt>
              </c:numCache>
            </c:numRef>
          </c:val>
          <c:extLst>
            <c:ext xmlns:c16="http://schemas.microsoft.com/office/drawing/2014/chart" uri="{C3380CC4-5D6E-409C-BE32-E72D297353CC}">
              <c16:uniqueId val="{00000013-18C8-4CED-8AE5-6828BC66ADE2}"/>
            </c:ext>
          </c:extLst>
        </c:ser>
        <c:ser>
          <c:idx val="20"/>
          <c:order val="20"/>
          <c:tx>
            <c:strRef>
              <c:f>Sheet4!$V$5:$V$6</c:f>
              <c:strCache>
                <c:ptCount val="1"/>
                <c:pt idx="0">
                  <c:v>SQ01395</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Sheet4!$V$7:$V$20</c:f>
              <c:numCache>
                <c:formatCode>General</c:formatCode>
                <c:ptCount val="13"/>
                <c:pt idx="4">
                  <c:v>1</c:v>
                </c:pt>
              </c:numCache>
            </c:numRef>
          </c:val>
          <c:extLst>
            <c:ext xmlns:c16="http://schemas.microsoft.com/office/drawing/2014/chart" uri="{C3380CC4-5D6E-409C-BE32-E72D297353CC}">
              <c16:uniqueId val="{00000014-18C8-4CED-8AE5-6828BC66ADE2}"/>
            </c:ext>
          </c:extLst>
        </c:ser>
        <c:ser>
          <c:idx val="21"/>
          <c:order val="21"/>
          <c:tx>
            <c:strRef>
              <c:f>Sheet4!$W$5:$W$6</c:f>
              <c:strCache>
                <c:ptCount val="1"/>
                <c:pt idx="0">
                  <c:v>SQ01402</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Sheet4!$W$7:$W$20</c:f>
              <c:numCache>
                <c:formatCode>General</c:formatCode>
                <c:ptCount val="13"/>
                <c:pt idx="6">
                  <c:v>1</c:v>
                </c:pt>
              </c:numCache>
            </c:numRef>
          </c:val>
          <c:extLst>
            <c:ext xmlns:c16="http://schemas.microsoft.com/office/drawing/2014/chart" uri="{C3380CC4-5D6E-409C-BE32-E72D297353CC}">
              <c16:uniqueId val="{00000015-18C8-4CED-8AE5-6828BC66ADE2}"/>
            </c:ext>
          </c:extLst>
        </c:ser>
        <c:ser>
          <c:idx val="22"/>
          <c:order val="22"/>
          <c:tx>
            <c:strRef>
              <c:f>Sheet4!$X$5:$X$6</c:f>
              <c:strCache>
                <c:ptCount val="1"/>
                <c:pt idx="0">
                  <c:v>SQ01620</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Sheet4!$X$7:$X$20</c:f>
              <c:numCache>
                <c:formatCode>General</c:formatCode>
                <c:ptCount val="13"/>
                <c:pt idx="4">
                  <c:v>1</c:v>
                </c:pt>
              </c:numCache>
            </c:numRef>
          </c:val>
          <c:extLst>
            <c:ext xmlns:c16="http://schemas.microsoft.com/office/drawing/2014/chart" uri="{C3380CC4-5D6E-409C-BE32-E72D297353CC}">
              <c16:uniqueId val="{00000016-18C8-4CED-8AE5-6828BC66ADE2}"/>
            </c:ext>
          </c:extLst>
        </c:ser>
        <c:ser>
          <c:idx val="23"/>
          <c:order val="23"/>
          <c:tx>
            <c:strRef>
              <c:f>Sheet4!$Y$5:$Y$6</c:f>
              <c:strCache>
                <c:ptCount val="1"/>
                <c:pt idx="0">
                  <c:v>SQ01637</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Sheet4!$Y$7:$Y$20</c:f>
              <c:numCache>
                <c:formatCode>General</c:formatCode>
                <c:ptCount val="13"/>
                <c:pt idx="9">
                  <c:v>1</c:v>
                </c:pt>
              </c:numCache>
            </c:numRef>
          </c:val>
          <c:extLst>
            <c:ext xmlns:c16="http://schemas.microsoft.com/office/drawing/2014/chart" uri="{C3380CC4-5D6E-409C-BE32-E72D297353CC}">
              <c16:uniqueId val="{00000017-18C8-4CED-8AE5-6828BC66ADE2}"/>
            </c:ext>
          </c:extLst>
        </c:ser>
        <c:ser>
          <c:idx val="24"/>
          <c:order val="24"/>
          <c:tx>
            <c:strRef>
              <c:f>Sheet4!$Z$5:$Z$6</c:f>
              <c:strCache>
                <c:ptCount val="1"/>
                <c:pt idx="0">
                  <c:v>SQ01854</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Sheet4!$Z$7:$Z$20</c:f>
              <c:numCache>
                <c:formatCode>General</c:formatCode>
                <c:ptCount val="13"/>
                <c:pt idx="5">
                  <c:v>1</c:v>
                </c:pt>
              </c:numCache>
            </c:numRef>
          </c:val>
          <c:extLst>
            <c:ext xmlns:c16="http://schemas.microsoft.com/office/drawing/2014/chart" uri="{C3380CC4-5D6E-409C-BE32-E72D297353CC}">
              <c16:uniqueId val="{00000018-18C8-4CED-8AE5-6828BC66ADE2}"/>
            </c:ext>
          </c:extLst>
        </c:ser>
        <c:ser>
          <c:idx val="25"/>
          <c:order val="25"/>
          <c:tx>
            <c:strRef>
              <c:f>Sheet4!$AA$5:$AA$6</c:f>
              <c:strCache>
                <c:ptCount val="1"/>
                <c:pt idx="0">
                  <c:v>SQ02559</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Sheet4!$AA$7:$AA$20</c:f>
              <c:numCache>
                <c:formatCode>General</c:formatCode>
                <c:ptCount val="13"/>
                <c:pt idx="1">
                  <c:v>1</c:v>
                </c:pt>
              </c:numCache>
            </c:numRef>
          </c:val>
          <c:extLst>
            <c:ext xmlns:c16="http://schemas.microsoft.com/office/drawing/2014/chart" uri="{C3380CC4-5D6E-409C-BE32-E72D297353CC}">
              <c16:uniqueId val="{00000019-18C8-4CED-8AE5-6828BC66ADE2}"/>
            </c:ext>
          </c:extLst>
        </c:ser>
        <c:ser>
          <c:idx val="26"/>
          <c:order val="26"/>
          <c:tx>
            <c:strRef>
              <c:f>Sheet4!$AB$5:$AB$6</c:f>
              <c:strCache>
                <c:ptCount val="1"/>
                <c:pt idx="0">
                  <c:v>SQ04598</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Sheet4!$AB$7:$AB$20</c:f>
              <c:numCache>
                <c:formatCode>General</c:formatCode>
                <c:ptCount val="13"/>
                <c:pt idx="10">
                  <c:v>1</c:v>
                </c:pt>
              </c:numCache>
            </c:numRef>
          </c:val>
          <c:extLst>
            <c:ext xmlns:c16="http://schemas.microsoft.com/office/drawing/2014/chart" uri="{C3380CC4-5D6E-409C-BE32-E72D297353CC}">
              <c16:uniqueId val="{0000001A-18C8-4CED-8AE5-6828BC66ADE2}"/>
            </c:ext>
          </c:extLst>
        </c:ser>
        <c:ser>
          <c:idx val="27"/>
          <c:order val="27"/>
          <c:tx>
            <c:strRef>
              <c:f>Sheet4!$AC$5:$AC$6</c:f>
              <c:strCache>
                <c:ptCount val="1"/>
                <c:pt idx="0">
                  <c:v>SQ04612</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Sheet4!$AC$7:$AC$20</c:f>
              <c:numCache>
                <c:formatCode>General</c:formatCode>
                <c:ptCount val="13"/>
                <c:pt idx="10">
                  <c:v>1</c:v>
                </c:pt>
              </c:numCache>
            </c:numRef>
          </c:val>
          <c:extLst>
            <c:ext xmlns:c16="http://schemas.microsoft.com/office/drawing/2014/chart" uri="{C3380CC4-5D6E-409C-BE32-E72D297353CC}">
              <c16:uniqueId val="{0000001B-18C8-4CED-8AE5-6828BC66ADE2}"/>
            </c:ext>
          </c:extLst>
        </c:ser>
        <c:ser>
          <c:idx val="28"/>
          <c:order val="28"/>
          <c:tx>
            <c:strRef>
              <c:f>Sheet4!$AD$5:$AD$6</c:f>
              <c:strCache>
                <c:ptCount val="1"/>
                <c:pt idx="0">
                  <c:v>TN00214</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Sheet4!$AD$7:$AD$20</c:f>
              <c:numCache>
                <c:formatCode>General</c:formatCode>
                <c:ptCount val="13"/>
                <c:pt idx="12">
                  <c:v>1</c:v>
                </c:pt>
              </c:numCache>
            </c:numRef>
          </c:val>
          <c:extLst>
            <c:ext xmlns:c16="http://schemas.microsoft.com/office/drawing/2014/chart" uri="{C3380CC4-5D6E-409C-BE32-E72D297353CC}">
              <c16:uniqueId val="{0000001C-18C8-4CED-8AE5-6828BC66ADE2}"/>
            </c:ext>
          </c:extLst>
        </c:ser>
        <c:ser>
          <c:idx val="29"/>
          <c:order val="29"/>
          <c:tx>
            <c:strRef>
              <c:f>Sheet4!$AE$5:$AE$6</c:f>
              <c:strCache>
                <c:ptCount val="1"/>
                <c:pt idx="0">
                  <c:v>TN00227</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Sheet4!$AE$7:$AE$20</c:f>
              <c:numCache>
                <c:formatCode>General</c:formatCode>
                <c:ptCount val="13"/>
                <c:pt idx="11">
                  <c:v>1</c:v>
                </c:pt>
              </c:numCache>
            </c:numRef>
          </c:val>
          <c:extLst>
            <c:ext xmlns:c16="http://schemas.microsoft.com/office/drawing/2014/chart" uri="{C3380CC4-5D6E-409C-BE32-E72D297353CC}">
              <c16:uniqueId val="{0000001D-18C8-4CED-8AE5-6828BC66ADE2}"/>
            </c:ext>
          </c:extLst>
        </c:ser>
        <c:ser>
          <c:idx val="30"/>
          <c:order val="30"/>
          <c:tx>
            <c:strRef>
              <c:f>Sheet4!$AF$5:$AF$6</c:f>
              <c:strCache>
                <c:ptCount val="1"/>
                <c:pt idx="0">
                  <c:v>TN00464</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Sheet4!$AF$7:$AF$20</c:f>
              <c:numCache>
                <c:formatCode>General</c:formatCode>
                <c:ptCount val="13"/>
                <c:pt idx="8">
                  <c:v>1</c:v>
                </c:pt>
              </c:numCache>
            </c:numRef>
          </c:val>
          <c:extLst>
            <c:ext xmlns:c16="http://schemas.microsoft.com/office/drawing/2014/chart" uri="{C3380CC4-5D6E-409C-BE32-E72D297353CC}">
              <c16:uniqueId val="{0000001E-18C8-4CED-8AE5-6828BC66ADE2}"/>
            </c:ext>
          </c:extLst>
        </c:ser>
        <c:ser>
          <c:idx val="31"/>
          <c:order val="31"/>
          <c:tx>
            <c:strRef>
              <c:f>Sheet4!$AG$5:$AG$6</c:f>
              <c:strCache>
                <c:ptCount val="1"/>
                <c:pt idx="0">
                  <c:v>TN00890</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Sheet4!$AG$7:$AG$20</c:f>
              <c:numCache>
                <c:formatCode>General</c:formatCode>
                <c:ptCount val="13"/>
                <c:pt idx="12">
                  <c:v>1</c:v>
                </c:pt>
              </c:numCache>
            </c:numRef>
          </c:val>
          <c:extLst>
            <c:ext xmlns:c16="http://schemas.microsoft.com/office/drawing/2014/chart" uri="{C3380CC4-5D6E-409C-BE32-E72D297353CC}">
              <c16:uniqueId val="{0000001F-18C8-4CED-8AE5-6828BC66ADE2}"/>
            </c:ext>
          </c:extLst>
        </c:ser>
        <c:ser>
          <c:idx val="32"/>
          <c:order val="32"/>
          <c:tx>
            <c:strRef>
              <c:f>Sheet4!$AH$5:$AH$6</c:f>
              <c:strCache>
                <c:ptCount val="1"/>
                <c:pt idx="0">
                  <c:v>TN01281</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Sheet4!$AH$7:$AH$20</c:f>
              <c:numCache>
                <c:formatCode>General</c:formatCode>
                <c:ptCount val="13"/>
                <c:pt idx="2">
                  <c:v>1</c:v>
                </c:pt>
              </c:numCache>
            </c:numRef>
          </c:val>
          <c:extLst>
            <c:ext xmlns:c16="http://schemas.microsoft.com/office/drawing/2014/chart" uri="{C3380CC4-5D6E-409C-BE32-E72D297353CC}">
              <c16:uniqueId val="{00000020-18C8-4CED-8AE5-6828BC66ADE2}"/>
            </c:ext>
          </c:extLst>
        </c:ser>
        <c:ser>
          <c:idx val="33"/>
          <c:order val="33"/>
          <c:tx>
            <c:strRef>
              <c:f>Sheet4!$AI$5:$AI$6</c:f>
              <c:strCache>
                <c:ptCount val="1"/>
                <c:pt idx="0">
                  <c:v>TN01876</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Sheet4!$AI$7:$AI$20</c:f>
              <c:numCache>
                <c:formatCode>General</c:formatCode>
                <c:ptCount val="13"/>
                <c:pt idx="1">
                  <c:v>1</c:v>
                </c:pt>
              </c:numCache>
            </c:numRef>
          </c:val>
          <c:extLst>
            <c:ext xmlns:c16="http://schemas.microsoft.com/office/drawing/2014/chart" uri="{C3380CC4-5D6E-409C-BE32-E72D297353CC}">
              <c16:uniqueId val="{00000021-18C8-4CED-8AE5-6828BC66ADE2}"/>
            </c:ext>
          </c:extLst>
        </c:ser>
        <c:ser>
          <c:idx val="34"/>
          <c:order val="34"/>
          <c:tx>
            <c:strRef>
              <c:f>Sheet4!$AJ$5:$AJ$6</c:f>
              <c:strCache>
                <c:ptCount val="1"/>
                <c:pt idx="0">
                  <c:v>TN02570</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Sheet4!$AJ$7:$AJ$20</c:f>
              <c:numCache>
                <c:formatCode>General</c:formatCode>
                <c:ptCount val="13"/>
                <c:pt idx="0">
                  <c:v>1</c:v>
                </c:pt>
              </c:numCache>
            </c:numRef>
          </c:val>
          <c:extLst>
            <c:ext xmlns:c16="http://schemas.microsoft.com/office/drawing/2014/chart" uri="{C3380CC4-5D6E-409C-BE32-E72D297353CC}">
              <c16:uniqueId val="{00000022-18C8-4CED-8AE5-6828BC66ADE2}"/>
            </c:ext>
          </c:extLst>
        </c:ser>
        <c:ser>
          <c:idx val="35"/>
          <c:order val="35"/>
          <c:tx>
            <c:strRef>
              <c:f>Sheet4!$AK$5:$AK$6</c:f>
              <c:strCache>
                <c:ptCount val="1"/>
                <c:pt idx="0">
                  <c:v>TN02749</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Sheet4!$AK$7:$AK$20</c:f>
              <c:numCache>
                <c:formatCode>General</c:formatCode>
                <c:ptCount val="13"/>
                <c:pt idx="12">
                  <c:v>1</c:v>
                </c:pt>
              </c:numCache>
            </c:numRef>
          </c:val>
          <c:extLst>
            <c:ext xmlns:c16="http://schemas.microsoft.com/office/drawing/2014/chart" uri="{C3380CC4-5D6E-409C-BE32-E72D297353CC}">
              <c16:uniqueId val="{00000023-18C8-4CED-8AE5-6828BC66ADE2}"/>
            </c:ext>
          </c:extLst>
        </c:ser>
        <c:ser>
          <c:idx val="36"/>
          <c:order val="36"/>
          <c:tx>
            <c:strRef>
              <c:f>Sheet4!$AL$5:$AL$6</c:f>
              <c:strCache>
                <c:ptCount val="1"/>
                <c:pt idx="0">
                  <c:v>TN03169</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Sheet4!$AL$7:$AL$20</c:f>
              <c:numCache>
                <c:formatCode>General</c:formatCode>
                <c:ptCount val="13"/>
                <c:pt idx="7">
                  <c:v>1</c:v>
                </c:pt>
              </c:numCache>
            </c:numRef>
          </c:val>
          <c:extLst>
            <c:ext xmlns:c16="http://schemas.microsoft.com/office/drawing/2014/chart" uri="{C3380CC4-5D6E-409C-BE32-E72D297353CC}">
              <c16:uniqueId val="{00000024-18C8-4CED-8AE5-6828BC66ADE2}"/>
            </c:ext>
          </c:extLst>
        </c:ser>
        <c:ser>
          <c:idx val="37"/>
          <c:order val="37"/>
          <c:tx>
            <c:strRef>
              <c:f>Sheet4!$AM$5:$AM$6</c:f>
              <c:strCache>
                <c:ptCount val="1"/>
                <c:pt idx="0">
                  <c:v>TN03210</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Sheet4!$AM$7:$AM$20</c:f>
              <c:numCache>
                <c:formatCode>General</c:formatCode>
                <c:ptCount val="13"/>
                <c:pt idx="12">
                  <c:v>1</c:v>
                </c:pt>
              </c:numCache>
            </c:numRef>
          </c:val>
          <c:extLst>
            <c:ext xmlns:c16="http://schemas.microsoft.com/office/drawing/2014/chart" uri="{C3380CC4-5D6E-409C-BE32-E72D297353CC}">
              <c16:uniqueId val="{00000025-18C8-4CED-8AE5-6828BC66ADE2}"/>
            </c:ext>
          </c:extLst>
        </c:ser>
        <c:ser>
          <c:idx val="38"/>
          <c:order val="38"/>
          <c:tx>
            <c:strRef>
              <c:f>Sheet4!$AN$5:$AN$6</c:f>
              <c:strCache>
                <c:ptCount val="1"/>
                <c:pt idx="0">
                  <c:v>TN03416</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Sheet4!$AN$7:$AN$20</c:f>
              <c:numCache>
                <c:formatCode>General</c:formatCode>
                <c:ptCount val="13"/>
                <c:pt idx="2">
                  <c:v>1</c:v>
                </c:pt>
              </c:numCache>
            </c:numRef>
          </c:val>
          <c:extLst>
            <c:ext xmlns:c16="http://schemas.microsoft.com/office/drawing/2014/chart" uri="{C3380CC4-5D6E-409C-BE32-E72D297353CC}">
              <c16:uniqueId val="{00000026-18C8-4CED-8AE5-6828BC66ADE2}"/>
            </c:ext>
          </c:extLst>
        </c:ser>
        <c:ser>
          <c:idx val="39"/>
          <c:order val="39"/>
          <c:tx>
            <c:strRef>
              <c:f>Sheet4!$AO$5:$AO$6</c:f>
              <c:strCache>
                <c:ptCount val="1"/>
                <c:pt idx="0">
                  <c:v>TN04246</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Sheet4!$AO$7:$AO$20</c:f>
              <c:numCache>
                <c:formatCode>General</c:formatCode>
                <c:ptCount val="13"/>
                <c:pt idx="11">
                  <c:v>1</c:v>
                </c:pt>
              </c:numCache>
            </c:numRef>
          </c:val>
          <c:extLst>
            <c:ext xmlns:c16="http://schemas.microsoft.com/office/drawing/2014/chart" uri="{C3380CC4-5D6E-409C-BE32-E72D297353CC}">
              <c16:uniqueId val="{00000027-18C8-4CED-8AE5-6828BC66ADE2}"/>
            </c:ext>
          </c:extLst>
        </c:ser>
        <c:ser>
          <c:idx val="40"/>
          <c:order val="40"/>
          <c:tx>
            <c:strRef>
              <c:f>Sheet4!$AP$5:$AP$6</c:f>
              <c:strCache>
                <c:ptCount val="1"/>
                <c:pt idx="0">
                  <c:v>VT00578</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Sheet4!$AP$7:$AP$20</c:f>
              <c:numCache>
                <c:formatCode>General</c:formatCode>
                <c:ptCount val="13"/>
                <c:pt idx="10">
                  <c:v>1</c:v>
                </c:pt>
              </c:numCache>
            </c:numRef>
          </c:val>
          <c:extLst>
            <c:ext xmlns:c16="http://schemas.microsoft.com/office/drawing/2014/chart" uri="{C3380CC4-5D6E-409C-BE32-E72D297353CC}">
              <c16:uniqueId val="{00000028-18C8-4CED-8AE5-6828BC66ADE2}"/>
            </c:ext>
          </c:extLst>
        </c:ser>
        <c:ser>
          <c:idx val="41"/>
          <c:order val="41"/>
          <c:tx>
            <c:strRef>
              <c:f>Sheet4!$AQ$5:$AQ$6</c:f>
              <c:strCache>
                <c:ptCount val="1"/>
                <c:pt idx="0">
                  <c:v>VT01092</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Sheet4!$AQ$7:$AQ$20</c:f>
              <c:numCache>
                <c:formatCode>General</c:formatCode>
                <c:ptCount val="13"/>
                <c:pt idx="0">
                  <c:v>1</c:v>
                </c:pt>
              </c:numCache>
            </c:numRef>
          </c:val>
          <c:extLst>
            <c:ext xmlns:c16="http://schemas.microsoft.com/office/drawing/2014/chart" uri="{C3380CC4-5D6E-409C-BE32-E72D297353CC}">
              <c16:uniqueId val="{00000029-18C8-4CED-8AE5-6828BC66ADE2}"/>
            </c:ext>
          </c:extLst>
        </c:ser>
        <c:ser>
          <c:idx val="42"/>
          <c:order val="42"/>
          <c:tx>
            <c:strRef>
              <c:f>Sheet4!$AR$5:$AR$6</c:f>
              <c:strCache>
                <c:ptCount val="1"/>
                <c:pt idx="0">
                  <c:v>VT01740</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Sheet4!$AR$7:$AR$20</c:f>
              <c:numCache>
                <c:formatCode>General</c:formatCode>
                <c:ptCount val="13"/>
                <c:pt idx="10">
                  <c:v>1</c:v>
                </c:pt>
              </c:numCache>
            </c:numRef>
          </c:val>
          <c:extLst>
            <c:ext xmlns:c16="http://schemas.microsoft.com/office/drawing/2014/chart" uri="{C3380CC4-5D6E-409C-BE32-E72D297353CC}">
              <c16:uniqueId val="{0000002A-18C8-4CED-8AE5-6828BC66ADE2}"/>
            </c:ext>
          </c:extLst>
        </c:ser>
        <c:ser>
          <c:idx val="43"/>
          <c:order val="43"/>
          <c:tx>
            <c:strRef>
              <c:f>Sheet4!$AS$5:$AS$6</c:f>
              <c:strCache>
                <c:ptCount val="1"/>
                <c:pt idx="0">
                  <c:v>VT01803</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Sheet4!$AS$7:$AS$20</c:f>
              <c:numCache>
                <c:formatCode>General</c:formatCode>
                <c:ptCount val="13"/>
                <c:pt idx="12">
                  <c:v>1</c:v>
                </c:pt>
              </c:numCache>
            </c:numRef>
          </c:val>
          <c:extLst>
            <c:ext xmlns:c16="http://schemas.microsoft.com/office/drawing/2014/chart" uri="{C3380CC4-5D6E-409C-BE32-E72D297353CC}">
              <c16:uniqueId val="{0000002B-18C8-4CED-8AE5-6828BC66ADE2}"/>
            </c:ext>
          </c:extLst>
        </c:ser>
        <c:ser>
          <c:idx val="44"/>
          <c:order val="44"/>
          <c:tx>
            <c:strRef>
              <c:f>Sheet4!$AT$5:$AT$6</c:f>
              <c:strCache>
                <c:ptCount val="1"/>
                <c:pt idx="0">
                  <c:v>VT02313</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Sheet4!$AT$7:$AT$20</c:f>
              <c:numCache>
                <c:formatCode>General</c:formatCode>
                <c:ptCount val="13"/>
                <c:pt idx="12">
                  <c:v>2</c:v>
                </c:pt>
              </c:numCache>
            </c:numRef>
          </c:val>
          <c:extLst>
            <c:ext xmlns:c16="http://schemas.microsoft.com/office/drawing/2014/chart" uri="{C3380CC4-5D6E-409C-BE32-E72D297353CC}">
              <c16:uniqueId val="{0000002C-18C8-4CED-8AE5-6828BC66ADE2}"/>
            </c:ext>
          </c:extLst>
        </c:ser>
        <c:ser>
          <c:idx val="45"/>
          <c:order val="45"/>
          <c:tx>
            <c:strRef>
              <c:f>Sheet4!$AU$5:$AU$6</c:f>
              <c:strCache>
                <c:ptCount val="1"/>
                <c:pt idx="0">
                  <c:v>VT02417</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Sheet4!$AU$7:$AU$20</c:f>
              <c:numCache>
                <c:formatCode>General</c:formatCode>
                <c:ptCount val="13"/>
                <c:pt idx="11">
                  <c:v>1</c:v>
                </c:pt>
              </c:numCache>
            </c:numRef>
          </c:val>
          <c:extLst>
            <c:ext xmlns:c16="http://schemas.microsoft.com/office/drawing/2014/chart" uri="{C3380CC4-5D6E-409C-BE32-E72D297353CC}">
              <c16:uniqueId val="{0000002D-18C8-4CED-8AE5-6828BC66ADE2}"/>
            </c:ext>
          </c:extLst>
        </c:ser>
        <c:ser>
          <c:idx val="46"/>
          <c:order val="46"/>
          <c:tx>
            <c:strRef>
              <c:f>Sheet4!$AV$5:$AV$6</c:f>
              <c:strCache>
                <c:ptCount val="1"/>
                <c:pt idx="0">
                  <c:v>VT02539</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Sheet4!$AV$7:$AV$20</c:f>
              <c:numCache>
                <c:formatCode>General</c:formatCode>
                <c:ptCount val="13"/>
                <c:pt idx="2">
                  <c:v>1</c:v>
                </c:pt>
              </c:numCache>
            </c:numRef>
          </c:val>
          <c:extLst>
            <c:ext xmlns:c16="http://schemas.microsoft.com/office/drawing/2014/chart" uri="{C3380CC4-5D6E-409C-BE32-E72D297353CC}">
              <c16:uniqueId val="{0000002E-18C8-4CED-8AE5-6828BC66ADE2}"/>
            </c:ext>
          </c:extLst>
        </c:ser>
        <c:ser>
          <c:idx val="47"/>
          <c:order val="47"/>
          <c:tx>
            <c:strRef>
              <c:f>Sheet4!$AW$5:$AW$6</c:f>
              <c:strCache>
                <c:ptCount val="1"/>
                <c:pt idx="0">
                  <c:v>VT02801</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Sheet4!$AW$7:$AW$20</c:f>
              <c:numCache>
                <c:formatCode>General</c:formatCode>
                <c:ptCount val="13"/>
                <c:pt idx="12">
                  <c:v>1</c:v>
                </c:pt>
              </c:numCache>
            </c:numRef>
          </c:val>
          <c:extLst>
            <c:ext xmlns:c16="http://schemas.microsoft.com/office/drawing/2014/chart" uri="{C3380CC4-5D6E-409C-BE32-E72D297353CC}">
              <c16:uniqueId val="{0000002F-18C8-4CED-8AE5-6828BC66ADE2}"/>
            </c:ext>
          </c:extLst>
        </c:ser>
        <c:ser>
          <c:idx val="48"/>
          <c:order val="48"/>
          <c:tx>
            <c:strRef>
              <c:f>Sheet4!$AX$5:$AX$6</c:f>
              <c:strCache>
                <c:ptCount val="1"/>
                <c:pt idx="0">
                  <c:v>VT03537</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Sheet4!$AX$7:$AX$20</c:f>
              <c:numCache>
                <c:formatCode>General</c:formatCode>
                <c:ptCount val="13"/>
                <c:pt idx="1">
                  <c:v>1</c:v>
                </c:pt>
              </c:numCache>
            </c:numRef>
          </c:val>
          <c:extLst>
            <c:ext xmlns:c16="http://schemas.microsoft.com/office/drawing/2014/chart" uri="{C3380CC4-5D6E-409C-BE32-E72D297353CC}">
              <c16:uniqueId val="{00000030-18C8-4CED-8AE5-6828BC66ADE2}"/>
            </c:ext>
          </c:extLst>
        </c:ser>
        <c:ser>
          <c:idx val="49"/>
          <c:order val="49"/>
          <c:tx>
            <c:strRef>
              <c:f>Sheet4!$AY$5:$AY$6</c:f>
              <c:strCache>
                <c:ptCount val="1"/>
                <c:pt idx="0">
                  <c:v>VT03849</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Sheet4!$AY$7:$AY$20</c:f>
              <c:numCache>
                <c:formatCode>General</c:formatCode>
                <c:ptCount val="13"/>
                <c:pt idx="0">
                  <c:v>1</c:v>
                </c:pt>
              </c:numCache>
            </c:numRef>
          </c:val>
          <c:extLst>
            <c:ext xmlns:c16="http://schemas.microsoft.com/office/drawing/2014/chart" uri="{C3380CC4-5D6E-409C-BE32-E72D297353CC}">
              <c16:uniqueId val="{00000031-18C8-4CED-8AE5-6828BC66ADE2}"/>
            </c:ext>
          </c:extLst>
        </c:ser>
        <c:ser>
          <c:idx val="50"/>
          <c:order val="50"/>
          <c:tx>
            <c:strRef>
              <c:f>Sheet4!$AZ$5:$AZ$6</c:f>
              <c:strCache>
                <c:ptCount val="1"/>
                <c:pt idx="0">
                  <c:v>VT03988</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Sheet4!$AZ$7:$AZ$20</c:f>
              <c:numCache>
                <c:formatCode>General</c:formatCode>
                <c:ptCount val="13"/>
                <c:pt idx="11">
                  <c:v>1</c:v>
                </c:pt>
              </c:numCache>
            </c:numRef>
          </c:val>
          <c:extLst>
            <c:ext xmlns:c16="http://schemas.microsoft.com/office/drawing/2014/chart" uri="{C3380CC4-5D6E-409C-BE32-E72D297353CC}">
              <c16:uniqueId val="{00000032-18C8-4CED-8AE5-6828BC66ADE2}"/>
            </c:ext>
          </c:extLst>
        </c:ser>
        <c:ser>
          <c:idx val="51"/>
          <c:order val="51"/>
          <c:tx>
            <c:strRef>
              <c:f>Sheet4!$BA$5:$BA$6</c:f>
              <c:strCache>
                <c:ptCount val="1"/>
                <c:pt idx="0">
                  <c:v>VT04137</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Sheet4!$BA$7:$BA$20</c:f>
              <c:numCache>
                <c:formatCode>General</c:formatCode>
                <c:ptCount val="13"/>
                <c:pt idx="12">
                  <c:v>1</c:v>
                </c:pt>
              </c:numCache>
            </c:numRef>
          </c:val>
          <c:extLst>
            <c:ext xmlns:c16="http://schemas.microsoft.com/office/drawing/2014/chart" uri="{C3380CC4-5D6E-409C-BE32-E72D297353CC}">
              <c16:uniqueId val="{00000033-18C8-4CED-8AE5-6828BC66ADE2}"/>
            </c:ext>
          </c:extLst>
        </c:ser>
        <c:ser>
          <c:idx val="52"/>
          <c:order val="52"/>
          <c:tx>
            <c:strRef>
              <c:f>Sheet4!$BB$5:$BB$6</c:f>
              <c:strCache>
                <c:ptCount val="1"/>
                <c:pt idx="0">
                  <c:v>VT04627</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Sheet4!$BB$7:$BB$20</c:f>
              <c:numCache>
                <c:formatCode>General</c:formatCode>
                <c:ptCount val="13"/>
                <c:pt idx="3">
                  <c:v>1</c:v>
                </c:pt>
              </c:numCache>
            </c:numRef>
          </c:val>
          <c:extLst>
            <c:ext xmlns:c16="http://schemas.microsoft.com/office/drawing/2014/chart" uri="{C3380CC4-5D6E-409C-BE32-E72D297353CC}">
              <c16:uniqueId val="{00000034-18C8-4CED-8AE5-6828BC66ADE2}"/>
            </c:ext>
          </c:extLst>
        </c:ser>
        <c:ser>
          <c:idx val="53"/>
          <c:order val="53"/>
          <c:tx>
            <c:strRef>
              <c:f>Sheet4!$BC$5:$BC$6</c:f>
              <c:strCache>
                <c:ptCount val="1"/>
                <c:pt idx="0">
                  <c:v>VT04681</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Sheet4!$BC$7:$BC$20</c:f>
              <c:numCache>
                <c:formatCode>General</c:formatCode>
                <c:ptCount val="13"/>
                <c:pt idx="7">
                  <c:v>1</c:v>
                </c:pt>
              </c:numCache>
            </c:numRef>
          </c:val>
          <c:extLst>
            <c:ext xmlns:c16="http://schemas.microsoft.com/office/drawing/2014/chart" uri="{C3380CC4-5D6E-409C-BE32-E72D297353CC}">
              <c16:uniqueId val="{00000035-18C8-4CED-8AE5-6828BC66ADE2}"/>
            </c:ext>
          </c:extLst>
        </c:ser>
        <c:dLbls>
          <c:showLegendKey val="0"/>
          <c:showVal val="0"/>
          <c:showCatName val="0"/>
          <c:showSerName val="0"/>
          <c:showPercent val="0"/>
          <c:showBubbleSize val="0"/>
        </c:dLbls>
        <c:gapWidth val="150"/>
        <c:overlap val="100"/>
        <c:axId val="70016512"/>
        <c:axId val="37280512"/>
      </c:barChart>
      <c:valAx>
        <c:axId val="37280512"/>
        <c:scaling>
          <c:orientation val="minMax"/>
        </c:scaling>
        <c:delete val="0"/>
        <c:axPos val="b"/>
        <c:majorGridlines/>
        <c:numFmt formatCode="General" sourceLinked="1"/>
        <c:majorTickMark val="out"/>
        <c:minorTickMark val="none"/>
        <c:tickLblPos val="nextTo"/>
        <c:crossAx val="70016512"/>
        <c:crosses val="autoZero"/>
        <c:crossBetween val="between"/>
      </c:valAx>
      <c:catAx>
        <c:axId val="70016512"/>
        <c:scaling>
          <c:orientation val="minMax"/>
        </c:scaling>
        <c:delete val="0"/>
        <c:axPos val="l"/>
        <c:numFmt formatCode="General" sourceLinked="0"/>
        <c:majorTickMark val="out"/>
        <c:minorTickMark val="none"/>
        <c:tickLblPos val="nextTo"/>
        <c:crossAx val="37280512"/>
        <c:crosses val="autoZero"/>
        <c:auto val="1"/>
        <c:lblAlgn val="ctr"/>
        <c:lblOffset val="100"/>
        <c:noMultiLvlLbl val="0"/>
      </c:catAx>
    </c:plotArea>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a:t>
            </a:r>
            <a:r>
              <a:rPr lang="en-US" sz="2400" dirty="0" smtClean="0"/>
              <a:t>MONISH.S</a:t>
            </a:r>
            <a:endParaRPr lang="en-US" sz="2400" dirty="0"/>
          </a:p>
          <a:p>
            <a:r>
              <a:rPr lang="en-US" sz="2400" dirty="0"/>
              <a:t>REGISTER </a:t>
            </a:r>
            <a:r>
              <a:rPr lang="en-US" sz="2400" dirty="0" smtClean="0"/>
              <a:t>NO:312214245</a:t>
            </a:r>
            <a:endParaRPr lang="en-US" sz="2400" dirty="0"/>
          </a:p>
          <a:p>
            <a:r>
              <a:rPr lang="en-US" sz="2400" dirty="0" smtClean="0"/>
              <a:t>DEPARTMENT:B.COM(A&amp;F)</a:t>
            </a:r>
            <a:endParaRPr lang="en-US" sz="2400" dirty="0"/>
          </a:p>
          <a:p>
            <a:r>
              <a:rPr lang="en-US" sz="2400" smtClean="0"/>
              <a:t>COLLEGE: ST.THOMAS COLLEGE OF ARTS &amp; SCIENCE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09600" y="3746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574110" y="1132836"/>
            <a:ext cx="10287000" cy="5632311"/>
          </a:xfrm>
          <a:prstGeom prst="rect">
            <a:avLst/>
          </a:prstGeom>
        </p:spPr>
        <p:txBody>
          <a:bodyPr wrap="square">
            <a:spAutoFit/>
          </a:bodyPr>
          <a:lstStyle/>
          <a:p>
            <a:r>
              <a:rPr lang="en-US" b="1" dirty="0"/>
              <a:t>1. Data Modeling</a:t>
            </a:r>
          </a:p>
          <a:p>
            <a:r>
              <a:rPr lang="en-US" b="1" dirty="0"/>
              <a:t>Objective:</a:t>
            </a:r>
            <a:r>
              <a:rPr lang="en-US" dirty="0"/>
              <a:t> Create a structured representation of the salary data to support analysis and decision-making.</a:t>
            </a:r>
          </a:p>
          <a:p>
            <a:r>
              <a:rPr lang="en-US" b="1" dirty="0"/>
              <a:t>Steps:</a:t>
            </a:r>
            <a:endParaRPr lang="en-US" dirty="0"/>
          </a:p>
          <a:p>
            <a:r>
              <a:rPr lang="en-US" b="1" dirty="0"/>
              <a:t>Data Collection:</a:t>
            </a:r>
            <a:endParaRPr lang="en-US" dirty="0"/>
          </a:p>
          <a:p>
            <a:pPr lvl="1"/>
            <a:r>
              <a:rPr lang="en-US" dirty="0"/>
              <a:t>Collect data on employee salaries, including base salary, bonuses, total compensation, performance ratings, tenure, and other relevant metrics.</a:t>
            </a:r>
          </a:p>
          <a:p>
            <a:r>
              <a:rPr lang="en-US" b="1" dirty="0"/>
              <a:t>Data Structuring:</a:t>
            </a:r>
            <a:endParaRPr lang="en-US" dirty="0"/>
          </a:p>
          <a:p>
            <a:pPr lvl="1"/>
            <a:r>
              <a:rPr lang="en-US" dirty="0"/>
              <a:t>Organize the data into a relational format suitable for analysis. Key tables might include:</a:t>
            </a:r>
          </a:p>
          <a:p>
            <a:pPr lvl="2"/>
            <a:r>
              <a:rPr lang="en-US" b="1" dirty="0"/>
              <a:t>Employee Information:</a:t>
            </a:r>
            <a:r>
              <a:rPr lang="en-US" dirty="0"/>
              <a:t> Employee ID, Name, Department, Job Title, Hire Date, Employment Status.</a:t>
            </a:r>
          </a:p>
          <a:p>
            <a:pPr lvl="2"/>
            <a:r>
              <a:rPr lang="en-US" b="1" dirty="0"/>
              <a:t>Salary Details:</a:t>
            </a:r>
            <a:r>
              <a:rPr lang="en-US" dirty="0"/>
              <a:t> Employee ID, Base Salary, Bonus, Total Compensation, Salary Band.</a:t>
            </a:r>
          </a:p>
          <a:p>
            <a:pPr lvl="2"/>
            <a:r>
              <a:rPr lang="en-US" b="1" dirty="0"/>
              <a:t>Salary Adjustments:</a:t>
            </a:r>
            <a:r>
              <a:rPr lang="en-US" dirty="0"/>
              <a:t> Employee ID, Last Salary Increase Date, Last Salary Increase Amount, Reason for Increase.</a:t>
            </a:r>
          </a:p>
          <a:p>
            <a:pPr lvl="2"/>
            <a:r>
              <a:rPr lang="en-US" b="1" dirty="0"/>
              <a:t>Performance Metrics:</a:t>
            </a:r>
            <a:r>
              <a:rPr lang="en-US" dirty="0"/>
              <a:t> Employee ID, Performance Rating, Last Performance Review Date.</a:t>
            </a:r>
          </a:p>
          <a:p>
            <a:pPr lvl="2"/>
            <a:r>
              <a:rPr lang="en-US" b="1" dirty="0"/>
              <a:t>Benchmarking Data:</a:t>
            </a:r>
            <a:r>
              <a:rPr lang="en-US" dirty="0"/>
              <a:t> Industry Benchmark Salary, Internal Benchmark Salary.</a:t>
            </a:r>
          </a:p>
          <a:p>
            <a:pPr lvl="2"/>
            <a:r>
              <a:rPr lang="en-US" b="1" dirty="0"/>
              <a:t>Budget Data:</a:t>
            </a:r>
            <a:r>
              <a:rPr lang="en-US" dirty="0"/>
              <a:t> Department Budget, Salary Expenditure.</a:t>
            </a:r>
          </a:p>
          <a:p>
            <a:r>
              <a:rPr lang="en-US" b="1" dirty="0"/>
              <a:t>Data Cleaning:</a:t>
            </a:r>
            <a:endParaRPr lang="en-US" dirty="0"/>
          </a:p>
          <a:p>
            <a:pPr lvl="1"/>
            <a:r>
              <a:rPr lang="en-US" dirty="0"/>
              <a:t>Ensure accuracy and consistency by removing duplicates, handling missing values, and verifying data correctness.</a:t>
            </a:r>
          </a:p>
          <a:p>
            <a:r>
              <a:rPr lang="en-US" b="1" dirty="0"/>
              <a:t>2. Analytical Modeling</a:t>
            </a:r>
          </a:p>
          <a:p>
            <a:r>
              <a:rPr lang="en-US" b="1" dirty="0"/>
              <a:t>Objective:</a:t>
            </a:r>
            <a:r>
              <a:rPr lang="en-US" dirty="0"/>
              <a:t> Use mathematical and statistical methods to analyze salary data and derive insights</a:t>
            </a:r>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161910540"/>
              </p:ext>
            </p:extLst>
          </p:nvPr>
        </p:nvGraphicFramePr>
        <p:xfrm>
          <a:off x="2057400" y="1143000"/>
          <a:ext cx="6477000" cy="5181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066800" y="1219200"/>
            <a:ext cx="10363200" cy="4247317"/>
          </a:xfrm>
          <a:prstGeom prst="rect">
            <a:avLst/>
          </a:prstGeom>
        </p:spPr>
        <p:txBody>
          <a:bodyPr wrap="square">
            <a:spAutoFit/>
          </a:bodyPr>
          <a:lstStyle/>
          <a:p>
            <a:r>
              <a:rPr lang="en-US" dirty="0"/>
              <a:t>The Excel-based employee salary management solution offers a robust framework for analyzing and optimizing compensation practices within an organization. By integrating advanced modeling techniques, interactive dashboards, and comprehensive data analysis, the solution provides significant value across multiple facets of salary management.</a:t>
            </a:r>
          </a:p>
          <a:p>
            <a:r>
              <a:rPr lang="en-US" b="1" dirty="0"/>
              <a:t>Key Takeaways:</a:t>
            </a:r>
          </a:p>
          <a:p>
            <a:r>
              <a:rPr lang="en-US" b="1" dirty="0"/>
              <a:t>Enhanced Decision-Making:</a:t>
            </a:r>
            <a:endParaRPr lang="en-US" dirty="0"/>
          </a:p>
          <a:p>
            <a:pPr lvl="1"/>
            <a:r>
              <a:rPr lang="en-US" dirty="0"/>
              <a:t>The solution’s ability to integrate and analyze diverse salary metrics enables HR and management to make data-driven decisions regarding salary adjustments, budgeting, and strategic planning. By providing clear insights into salary distributions, trends, and benchmarking, the dashboard supports informed decision-making and helps align compensation strategies with organizational goals.</a:t>
            </a:r>
          </a:p>
          <a:p>
            <a:r>
              <a:rPr lang="en-US" b="1" dirty="0"/>
              <a:t>Increased Efficiency:</a:t>
            </a:r>
            <a:endParaRPr lang="en-US" dirty="0"/>
          </a:p>
          <a:p>
            <a:pPr lvl="1"/>
            <a:r>
              <a:rPr lang="en-US" dirty="0"/>
              <a:t>Automation of data analysis and visualization tasks streamlines the process of managing employee salaries, saving time and reducing manual effort. The interactive features and customizable reports make it easy to generate and communicate insights, enhancing operational efficiency and enabling quick responses to emerging trends or issues.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304800"/>
            <a:ext cx="451802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5" name="TextBox 24">
            <a:extLst>
              <a:ext uri="{FF2B5EF4-FFF2-40B4-BE49-F238E27FC236}">
                <a16:creationId xmlns:a16="http://schemas.microsoft.com/office/drawing/2014/main" id="{F691EEC8-E83B-8506-163B-F39E906CCC0A}"/>
              </a:ext>
            </a:extLst>
          </p:cNvPr>
          <p:cNvSpPr txBox="1"/>
          <p:nvPr/>
        </p:nvSpPr>
        <p:spPr>
          <a:xfrm>
            <a:off x="762001" y="1295400"/>
            <a:ext cx="9610724" cy="5407670"/>
          </a:xfrm>
          <a:prstGeom prst="rect">
            <a:avLst/>
          </a:prstGeom>
          <a:noFill/>
        </p:spPr>
        <p:txBody>
          <a:bodyPr wrap="square" rtlCol="0">
            <a:spAutoFit/>
          </a:bodyPr>
          <a:lstStyle/>
          <a:p>
            <a:r>
              <a:rPr lang="en-US" sz="4400" dirty="0"/>
              <a:t>Analyzing employee attrition with Excel </a:t>
            </a:r>
            <a:r>
              <a:rPr lang="en-US" sz="2000" dirty="0"/>
              <a:t>dashboards is an effective way to visualize and understand the reasons behind employee turnover. Here’s a step-by-step guide to create an attrition analysis dashboard in Excel:</a:t>
            </a:r>
          </a:p>
          <a:p>
            <a:r>
              <a:rPr lang="en-US" sz="2000" b="1" dirty="0"/>
              <a:t>1. Gather and Prepare Data</a:t>
            </a:r>
          </a:p>
          <a:p>
            <a:r>
              <a:rPr lang="en-US" sz="2000" dirty="0"/>
              <a:t>First, compile the necessary data for analysis. Typical data points might include:</a:t>
            </a:r>
          </a:p>
          <a:p>
            <a:r>
              <a:rPr lang="en-US" sz="2000" b="1" dirty="0"/>
              <a:t>Employee ID</a:t>
            </a:r>
            <a:endParaRPr lang="en-US" sz="2000" dirty="0"/>
          </a:p>
          <a:p>
            <a:r>
              <a:rPr lang="en-US" sz="2000" b="1" dirty="0"/>
              <a:t>Name</a:t>
            </a:r>
            <a:endParaRPr lang="en-US" sz="2000" dirty="0"/>
          </a:p>
          <a:p>
            <a:r>
              <a:rPr lang="en-US" sz="2000" b="1" dirty="0"/>
              <a:t>Department</a:t>
            </a:r>
            <a:endParaRPr lang="en-US" sz="2000" dirty="0"/>
          </a:p>
          <a:p>
            <a:r>
              <a:rPr lang="en-US" sz="2000" b="1" dirty="0"/>
              <a:t>Hire Date</a:t>
            </a:r>
            <a:endParaRPr lang="en-US" sz="2000" dirty="0"/>
          </a:p>
          <a:p>
            <a:r>
              <a:rPr lang="en-US" sz="2000" b="1" dirty="0"/>
              <a:t>Termination Date</a:t>
            </a:r>
            <a:endParaRPr lang="en-US" sz="2000" dirty="0"/>
          </a:p>
          <a:p>
            <a:r>
              <a:rPr lang="en-US" sz="2000" b="1" dirty="0"/>
              <a:t>Reason for Leaving</a:t>
            </a:r>
            <a:endParaRPr lang="en-US" sz="2000" dirty="0"/>
          </a:p>
          <a:p>
            <a:r>
              <a:rPr lang="en-US" sz="2000" b="1" dirty="0"/>
              <a:t>Tenure</a:t>
            </a:r>
            <a:r>
              <a:rPr lang="en-US" sz="2000" dirty="0"/>
              <a:t> (calculated from Hire Date to Termination Date)</a:t>
            </a:r>
          </a:p>
          <a:p>
            <a:r>
              <a:rPr lang="en-US" sz="2000" b="1" dirty="0"/>
              <a:t>Performance Ratings</a:t>
            </a:r>
            <a:endParaRPr lang="en-US" sz="2000" dirty="0"/>
          </a:p>
          <a:p>
            <a:r>
              <a:rPr lang="en-US" sz="2000" b="1" dirty="0"/>
              <a:t>Salary</a:t>
            </a:r>
            <a:endParaRPr lang="en-US" sz="2000" dirty="0"/>
          </a:p>
          <a:p>
            <a:r>
              <a:rPr lang="en-US" sz="2000" b="1" dirty="0"/>
              <a:t>Age</a:t>
            </a:r>
            <a:endParaRPr lang="en-US" sz="2000" dirty="0"/>
          </a:p>
          <a:p>
            <a:r>
              <a:rPr lang="en-US" sz="2000" b="1" dirty="0"/>
              <a:t>Gender</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059180" y="751344"/>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304800" y="1524000"/>
            <a:ext cx="8458200" cy="3970318"/>
          </a:xfrm>
          <a:prstGeom prst="rect">
            <a:avLst/>
          </a:prstGeom>
        </p:spPr>
        <p:txBody>
          <a:bodyPr wrap="square">
            <a:spAutoFit/>
          </a:bodyPr>
          <a:lstStyle/>
          <a:p>
            <a:r>
              <a:rPr lang="en-US" b="1" dirty="0"/>
              <a:t>Problem Statement for Employee Attrition Analysis</a:t>
            </a:r>
          </a:p>
          <a:p>
            <a:r>
              <a:rPr lang="en-US" b="1" dirty="0"/>
              <a:t>Context:</a:t>
            </a:r>
            <a:endParaRPr lang="en-US" dirty="0"/>
          </a:p>
          <a:p>
            <a:r>
              <a:rPr lang="en-US" dirty="0"/>
              <a:t>Our company has been experiencing a high rate of employee attrition over the past year. This trend has significant implications for team stability, productivity, and recruitment costs. To address this issue effectively, it is crucial to understand the underlying causes of attrition and identify patterns or trends that may help us develop targeted strategies to reduce turnover.</a:t>
            </a:r>
          </a:p>
          <a:p>
            <a:r>
              <a:rPr lang="en-US" b="1" dirty="0"/>
              <a:t>Problem:</a:t>
            </a:r>
            <a:endParaRPr lang="en-US" dirty="0"/>
          </a:p>
          <a:p>
            <a:r>
              <a:rPr lang="en-US" dirty="0"/>
              <a:t>The current employee attrition data is not being effectively analyzed or utilized to understand the root causes of employee departures. Without a structured approach to analyzing attrition data, the company lacks actionable insights into which departments or demographics are most affected, the primary reasons for leaving, and the impact of attrition on overall organizational performance. This gap in analysis hinders our ability to make informed decisions and implement effective retention strategies.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1143000" y="2549098"/>
            <a:ext cx="7515225" cy="3139321"/>
          </a:xfrm>
          <a:prstGeom prst="rect">
            <a:avLst/>
          </a:prstGeom>
        </p:spPr>
        <p:txBody>
          <a:bodyPr wrap="square">
            <a:spAutoFit/>
          </a:bodyPr>
          <a:lstStyle/>
          <a:p>
            <a:endParaRPr lang="en-US" b="1" dirty="0"/>
          </a:p>
          <a:p>
            <a:r>
              <a:rPr lang="en-US" dirty="0"/>
              <a:t>**1. </a:t>
            </a:r>
            <a:r>
              <a:rPr lang="en-US" b="1" dirty="0"/>
              <a:t>Project Title:</a:t>
            </a:r>
            <a:r>
              <a:rPr lang="en-US" dirty="0"/>
              <a:t> Employee Attrition Analysis and Dashboard Development</a:t>
            </a:r>
          </a:p>
          <a:p>
            <a:r>
              <a:rPr lang="en-US" dirty="0"/>
              <a:t>**2. </a:t>
            </a:r>
            <a:r>
              <a:rPr lang="en-US" b="1" dirty="0"/>
              <a:t>Project Background:</a:t>
            </a:r>
            <a:r>
              <a:rPr lang="en-US" dirty="0"/>
              <a:t> High employee attrition rates can negatively impact organizational performance, increase recruitment costs, and disrupt team dynamics. To address this, the organization needs a systematic approach to analyze attrition data, identify trends, and develop strategies to improve employee retention.</a:t>
            </a:r>
          </a:p>
          <a:p>
            <a:r>
              <a:rPr lang="en-US" dirty="0"/>
              <a:t>**3. </a:t>
            </a:r>
            <a:r>
              <a:rPr lang="en-US" b="1" dirty="0"/>
              <a:t>Project Objectives:</a:t>
            </a:r>
            <a:endParaRPr lang="en-US" dirty="0"/>
          </a:p>
          <a:p>
            <a:r>
              <a:rPr lang="en-US" b="1" dirty="0"/>
              <a:t>Analyze Attrition Data:</a:t>
            </a:r>
            <a:r>
              <a:rPr lang="en-US" dirty="0"/>
              <a:t> Identify patterns and trends in employee attrition, such as high turnover departments, reasons for leaving, and employee demographics.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97827" y="1066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p:cNvSpPr/>
          <p:nvPr/>
        </p:nvSpPr>
        <p:spPr>
          <a:xfrm>
            <a:off x="723900" y="1857374"/>
            <a:ext cx="9715500" cy="3416320"/>
          </a:xfrm>
          <a:prstGeom prst="rect">
            <a:avLst/>
          </a:prstGeom>
        </p:spPr>
        <p:txBody>
          <a:bodyPr wrap="square">
            <a:spAutoFit/>
          </a:bodyPr>
          <a:lstStyle/>
          <a:p>
            <a:r>
              <a:rPr lang="en-US" b="1" dirty="0"/>
              <a:t>1. Human Resources (HR) Team</a:t>
            </a:r>
          </a:p>
          <a:p>
            <a:r>
              <a:rPr lang="en-US" b="1" dirty="0" smtClean="0"/>
              <a:t>2</a:t>
            </a:r>
            <a:r>
              <a:rPr lang="en-US" b="1" dirty="0"/>
              <a:t>. Senior Management/Executives</a:t>
            </a:r>
          </a:p>
          <a:p>
            <a:r>
              <a:rPr lang="en-US" dirty="0" smtClean="0"/>
              <a:t>.</a:t>
            </a:r>
            <a:endParaRPr lang="en-US" dirty="0"/>
          </a:p>
          <a:p>
            <a:r>
              <a:rPr lang="en-US" b="1" dirty="0"/>
              <a:t>3. Department Managers</a:t>
            </a:r>
          </a:p>
          <a:p>
            <a:r>
              <a:rPr lang="en-US" dirty="0" smtClean="0"/>
              <a:t>.</a:t>
            </a:r>
            <a:endParaRPr lang="en-US" dirty="0"/>
          </a:p>
          <a:p>
            <a:r>
              <a:rPr lang="en-US" b="1" dirty="0"/>
              <a:t>4. Finance Team</a:t>
            </a:r>
          </a:p>
          <a:p>
            <a:r>
              <a:rPr lang="en-US" dirty="0" smtClean="0"/>
              <a:t>.</a:t>
            </a:r>
            <a:endParaRPr lang="en-US" dirty="0"/>
          </a:p>
          <a:p>
            <a:r>
              <a:rPr lang="en-US" b="1" dirty="0"/>
              <a:t>5. Talent Acquisition Team</a:t>
            </a:r>
          </a:p>
          <a:p>
            <a:r>
              <a:rPr lang="en-US" b="1" dirty="0" smtClean="0"/>
              <a:t>6</a:t>
            </a:r>
            <a:r>
              <a:rPr lang="en-US" b="1" dirty="0"/>
              <a:t>. Employee Relations Team</a:t>
            </a:r>
          </a:p>
          <a:p>
            <a:r>
              <a:rPr lang="en-US" b="1" dirty="0" smtClean="0"/>
              <a:t>7</a:t>
            </a:r>
            <a:r>
              <a:rPr lang="en-US" b="1" dirty="0"/>
              <a:t>. Learning and Development (L&amp;D) Team</a:t>
            </a:r>
          </a:p>
          <a:p>
            <a:r>
              <a:rPr lang="en-US" b="1" dirty="0" smtClean="0"/>
              <a:t>8</a:t>
            </a:r>
            <a:r>
              <a:rPr lang="en-US" b="1" dirty="0"/>
              <a:t>. Organizational Development (OD) Team</a:t>
            </a:r>
          </a:p>
          <a:p>
            <a:r>
              <a:rPr lang="en-US" b="1" dirty="0" smtClean="0"/>
              <a:t>9</a:t>
            </a:r>
            <a:r>
              <a:rPr lang="en-US" b="1" dirty="0"/>
              <a:t>. Board of Directors (for larger organizations)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smtClean="0"/>
              <a:t>O</a:t>
            </a:r>
            <a:r>
              <a:rPr sz="3600" spc="25" dirty="0" smtClean="0"/>
              <a:t>U</a:t>
            </a:r>
            <a:r>
              <a:rPr sz="3600" dirty="0" smtClean="0"/>
              <a:t>R</a:t>
            </a:r>
            <a:r>
              <a:rPr sz="3600" spc="5" dirty="0" smtClean="0"/>
              <a:t> </a:t>
            </a:r>
            <a:r>
              <a:rPr sz="3600" spc="25" dirty="0" smtClean="0"/>
              <a:t>S</a:t>
            </a:r>
            <a:r>
              <a:rPr sz="3600" spc="10" dirty="0" smtClean="0"/>
              <a:t>O</a:t>
            </a:r>
            <a:r>
              <a:rPr sz="3600" spc="25" dirty="0" smtClean="0"/>
              <a:t>LU</a:t>
            </a:r>
            <a:r>
              <a:rPr sz="3600" spc="-35" dirty="0" smtClean="0"/>
              <a:t>T</a:t>
            </a:r>
            <a:r>
              <a:rPr sz="3600" spc="-30" dirty="0" smtClean="0"/>
              <a:t>I</a:t>
            </a:r>
            <a:r>
              <a:rPr sz="3600" spc="10" dirty="0" smtClean="0"/>
              <a:t>O</a:t>
            </a:r>
            <a:r>
              <a:rPr sz="3600" dirty="0" smtClean="0"/>
              <a:t>N</a:t>
            </a:r>
            <a:r>
              <a:rPr sz="3600" spc="-345" dirty="0" smtClean="0"/>
              <a:t> </a:t>
            </a:r>
            <a:r>
              <a:rPr sz="3600" spc="-35" dirty="0" smtClean="0"/>
              <a:t>A</a:t>
            </a:r>
            <a:r>
              <a:rPr sz="3600" spc="-5" dirty="0" smtClean="0"/>
              <a:t>N</a:t>
            </a:r>
            <a:r>
              <a:rPr sz="3600" dirty="0" smtClean="0"/>
              <a:t>D</a:t>
            </a:r>
            <a:r>
              <a:rPr sz="3600" spc="35" dirty="0" smtClean="0"/>
              <a:t> </a:t>
            </a:r>
            <a:r>
              <a:rPr sz="3600" spc="-30" dirty="0" smtClean="0"/>
              <a:t>I</a:t>
            </a:r>
            <a:r>
              <a:rPr sz="3600" spc="-35" dirty="0" smtClean="0"/>
              <a:t>T</a:t>
            </a:r>
            <a:r>
              <a:rPr sz="3600" dirty="0" smtClean="0"/>
              <a:t>S</a:t>
            </a:r>
            <a:r>
              <a:rPr sz="3600" spc="60" dirty="0" smtClean="0"/>
              <a:t> </a:t>
            </a:r>
            <a:r>
              <a:rPr sz="3600" spc="-295" dirty="0" smtClean="0"/>
              <a:t>V</a:t>
            </a:r>
            <a:r>
              <a:rPr sz="3600" spc="-35" dirty="0" smtClean="0"/>
              <a:t>A</a:t>
            </a:r>
            <a:r>
              <a:rPr sz="3600" spc="25" dirty="0" smtClean="0"/>
              <a:t>LU</a:t>
            </a:r>
            <a:r>
              <a:rPr sz="3600" dirty="0" smtClean="0"/>
              <a:t>E</a:t>
            </a:r>
            <a:r>
              <a:rPr sz="3600" spc="-65" dirty="0" smtClean="0"/>
              <a:t> </a:t>
            </a:r>
            <a:r>
              <a:rPr sz="3600" spc="-15" dirty="0" smtClean="0"/>
              <a:t>P</a:t>
            </a:r>
            <a:r>
              <a:rPr sz="3600" spc="-30" dirty="0" smtClean="0"/>
              <a:t>R</a:t>
            </a:r>
            <a:r>
              <a:rPr sz="3600" spc="10" dirty="0" smtClean="0"/>
              <a:t>O</a:t>
            </a:r>
            <a:r>
              <a:rPr sz="3600" spc="-15" dirty="0" smtClean="0"/>
              <a:t>P</a:t>
            </a:r>
            <a:r>
              <a:rPr sz="3600" spc="10" dirty="0" smtClean="0"/>
              <a:t>O</a:t>
            </a:r>
            <a:r>
              <a:rPr sz="3600" spc="25" dirty="0" smtClean="0"/>
              <a:t>S</a:t>
            </a:r>
            <a:r>
              <a:rPr sz="3600" spc="-30" dirty="0" smtClean="0"/>
              <a:t>I</a:t>
            </a:r>
            <a:r>
              <a:rPr sz="3600" spc="-35" dirty="0" smtClean="0"/>
              <a:t>T</a:t>
            </a:r>
            <a:r>
              <a:rPr sz="3600" spc="-30" dirty="0" smtClean="0"/>
              <a:t>I</a:t>
            </a:r>
            <a:r>
              <a:rPr sz="3600" spc="10" dirty="0" smtClean="0"/>
              <a:t>O</a:t>
            </a:r>
            <a:r>
              <a:rPr sz="3600" dirty="0" smtClean="0"/>
              <a:t>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124200" y="1600200"/>
            <a:ext cx="7772400" cy="4524315"/>
          </a:xfrm>
          <a:prstGeom prst="rect">
            <a:avLst/>
          </a:prstGeom>
        </p:spPr>
        <p:txBody>
          <a:bodyPr wrap="square">
            <a:spAutoFit/>
          </a:bodyPr>
          <a:lstStyle/>
          <a:p>
            <a:r>
              <a:rPr lang="en-US" b="1" dirty="0"/>
              <a:t>Our Solution and Its Value Proposition for Employee Salary Management</a:t>
            </a:r>
          </a:p>
          <a:p>
            <a:r>
              <a:rPr lang="en-US" b="1" dirty="0"/>
              <a:t>Solution Overview:</a:t>
            </a:r>
            <a:endParaRPr lang="en-US" dirty="0"/>
          </a:p>
          <a:p>
            <a:r>
              <a:rPr lang="en-US" dirty="0"/>
              <a:t>The proposed solution is an advanced Excel dashboard designed for comprehensive salary management and analysis. This tool aims to streamline the process of monitoring, analyzing, and optimizing employee salaries within the organization. The dashboard will integrate various salary-related metrics, including salary distribution, salary increases, compensation comparisons, and budget adherence, into an accessible and interactive format.</a:t>
            </a:r>
          </a:p>
          <a:p>
            <a:r>
              <a:rPr lang="en-US" b="1" dirty="0"/>
              <a:t>Key Features of the Solution:</a:t>
            </a:r>
            <a:endParaRPr lang="en-US" dirty="0"/>
          </a:p>
          <a:p>
            <a:r>
              <a:rPr lang="en-US" b="1" dirty="0"/>
              <a:t>Interactive Salary Dashboard:</a:t>
            </a:r>
            <a:endParaRPr lang="en-US" dirty="0"/>
          </a:p>
          <a:p>
            <a:pPr lvl="1"/>
            <a:r>
              <a:rPr lang="en-US" b="1" dirty="0"/>
              <a:t>Visualizations:</a:t>
            </a:r>
            <a:r>
              <a:rPr lang="en-US" dirty="0"/>
              <a:t> Dynamic charts and graphs to represent salary distributions, pay ranges, and salary increases across departments and job roles.</a:t>
            </a:r>
          </a:p>
          <a:p>
            <a:pPr lvl="1"/>
            <a:r>
              <a:rPr lang="en-US" b="1" dirty="0"/>
              <a:t>Filters and Slicers:</a:t>
            </a:r>
            <a:r>
              <a:rPr lang="en-US" dirty="0"/>
              <a:t> Interactive elements to drill down into specific data segments, such as departments, job titles, or salary bands.</a:t>
            </a:r>
          </a:p>
          <a:p>
            <a:pPr lvl="1"/>
            <a:r>
              <a:rPr lang="en-US" b="1" dirty="0"/>
              <a:t>Real-Time Data:</a:t>
            </a:r>
            <a:r>
              <a:rPr lang="en-US" dirty="0"/>
              <a:t> Automatic updates to visualizations as new salary data is entered, ensuring that the dashboard reflects the most current information.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1"/>
          <p:cNvSpPr>
            <a:spLocks noChangeArrowheads="1"/>
          </p:cNvSpPr>
          <p:nvPr/>
        </p:nvSpPr>
        <p:spPr bwMode="auto">
          <a:xfrm>
            <a:off x="533400" y="1193634"/>
            <a:ext cx="14108461"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Dataset Description for Employee Salary Manage</a:t>
            </a:r>
            <a:endParaRPr kumimoji="0" lang="en-US" sz="11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Name:</a:t>
            </a:r>
            <a:r>
              <a:rPr kumimoji="0" lang="en-US" sz="1800" b="0" i="0" u="none" strike="noStrike" cap="none" normalizeH="0" baseline="0" dirty="0" smtClean="0">
                <a:ln>
                  <a:noFill/>
                </a:ln>
                <a:solidFill>
                  <a:schemeClr val="tx1"/>
                </a:solidFill>
                <a:effectLst/>
                <a:latin typeface="Arial" pitchFamily="34" charset="0"/>
                <a:cs typeface="Arial" pitchFamily="34" charset="0"/>
              </a:rPr>
              <a:t> Full name of the employee.</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Department:</a:t>
            </a:r>
            <a:r>
              <a:rPr kumimoji="0" lang="en-US" sz="1800" b="0" i="0" u="none" strike="noStrike" cap="none" normalizeH="0" baseline="0" dirty="0" smtClean="0">
                <a:ln>
                  <a:noFill/>
                </a:ln>
                <a:solidFill>
                  <a:schemeClr val="tx1"/>
                </a:solidFill>
                <a:effectLst/>
                <a:latin typeface="Arial" pitchFamily="34" charset="0"/>
                <a:cs typeface="Arial" pitchFamily="34" charset="0"/>
              </a:rPr>
              <a:t> The department in which the employee works.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Job Title:</a:t>
            </a:r>
            <a:r>
              <a:rPr kumimoji="0" lang="en-US" sz="1800" b="0" i="0" u="none" strike="noStrike" cap="none" normalizeH="0" baseline="0" dirty="0" smtClean="0">
                <a:ln>
                  <a:noFill/>
                </a:ln>
                <a:solidFill>
                  <a:schemeClr val="tx1"/>
                </a:solidFill>
                <a:effectLst/>
                <a:latin typeface="Arial" pitchFamily="34" charset="0"/>
                <a:cs typeface="Arial" pitchFamily="34" charset="0"/>
              </a:rPr>
              <a:t> The employee’s job role or </a:t>
            </a:r>
            <a:r>
              <a:rPr kumimoji="0" lang="en-US" sz="1800" b="0" i="0" u="none" strike="noStrike" cap="none" normalizeH="0" baseline="0" dirty="0" err="1" smtClean="0">
                <a:ln>
                  <a:noFill/>
                </a:ln>
                <a:solidFill>
                  <a:schemeClr val="tx1"/>
                </a:solidFill>
                <a:effectLst/>
                <a:latin typeface="Arial" pitchFamily="34" charset="0"/>
                <a:cs typeface="Arial" pitchFamily="34" charset="0"/>
              </a:rPr>
              <a:t>titel</a:t>
            </a:r>
            <a:r>
              <a:rPr kumimoji="0" lang="en-US" sz="18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Hire Date:</a:t>
            </a:r>
            <a:r>
              <a:rPr kumimoji="0" lang="en-US" sz="1800" b="0" i="0" u="none" strike="noStrike" cap="none" normalizeH="0" baseline="0" dirty="0" smtClean="0">
                <a:ln>
                  <a:noFill/>
                </a:ln>
                <a:solidFill>
                  <a:schemeClr val="tx1"/>
                </a:solidFill>
                <a:effectLst/>
                <a:latin typeface="Arial" pitchFamily="34" charset="0"/>
                <a:cs typeface="Arial" pitchFamily="34" charset="0"/>
              </a:rPr>
              <a:t> The date when the employee started working at the company.</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dirty="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Employment Status:</a:t>
            </a:r>
            <a:r>
              <a:rPr kumimoji="0" lang="en-US" sz="1800" b="0" i="0" u="none" strike="noStrike" cap="none" normalizeH="0" baseline="0" dirty="0" smtClean="0">
                <a:ln>
                  <a:noFill/>
                </a:ln>
                <a:solidFill>
                  <a:schemeClr val="tx1"/>
                </a:solidFill>
                <a:effectLst/>
                <a:latin typeface="Arial" pitchFamily="34" charset="0"/>
                <a:cs typeface="Arial" pitchFamily="34" charset="0"/>
              </a:rPr>
              <a:t> Current employment status (e.g., </a:t>
            </a:r>
            <a:r>
              <a:rPr kumimoji="0" lang="en-US" sz="1000" b="0" i="0" u="none" strike="noStrike" cap="none" normalizeH="0" baseline="0" dirty="0" smtClean="0">
                <a:ln>
                  <a:noFill/>
                </a:ln>
                <a:solidFill>
                  <a:schemeClr val="tx1"/>
                </a:solidFill>
                <a:effectLst/>
                <a:latin typeface="Arial Unicode MS" pitchFamily="34" charset="-128"/>
                <a:cs typeface="Arial" pitchFamily="34" charset="0"/>
              </a:rPr>
              <a:t>Active</a:t>
            </a:r>
            <a:r>
              <a:rPr kumimoji="0" lang="en-US" sz="1100" b="0" i="0" u="none" strike="noStrike" cap="none" normalizeH="0" baseline="0" dirty="0" smtClean="0">
                <a:ln>
                  <a:noFill/>
                </a:ln>
                <a:solidFill>
                  <a:schemeClr val="tx1"/>
                </a:solidFill>
                <a:effectLst/>
                <a:latin typeface="Arial" pitchFamily="34" charset="0"/>
                <a:cs typeface="Arial" pitchFamily="34" charset="0"/>
              </a:rPr>
              <a:t>, </a:t>
            </a:r>
            <a:r>
              <a:rPr kumimoji="0" lang="en-US" sz="1000" b="0" i="0" u="none" strike="noStrike" cap="none" normalizeH="0" baseline="0" dirty="0" smtClean="0">
                <a:ln>
                  <a:noFill/>
                </a:ln>
                <a:solidFill>
                  <a:schemeClr val="tx1"/>
                </a:solidFill>
                <a:effectLst/>
                <a:latin typeface="Arial Unicode MS" pitchFamily="34" charset="-128"/>
                <a:cs typeface="Arial" pitchFamily="34" charset="0"/>
              </a:rPr>
              <a:t>On Leave</a:t>
            </a:r>
            <a:r>
              <a:rPr kumimoji="0" lang="en-US" sz="1100" b="0" i="0" u="none" strike="noStrike" cap="none" normalizeH="0" baseline="0" dirty="0" smtClean="0">
                <a:ln>
                  <a:noFill/>
                </a:ln>
                <a:solidFill>
                  <a:schemeClr val="tx1"/>
                </a:solidFill>
                <a:effectLst/>
                <a:latin typeface="Arial" pitchFamily="34" charset="0"/>
                <a:cs typeface="Arial" pitchFamily="34" charset="0"/>
              </a:rPr>
              <a:t>, </a:t>
            </a:r>
            <a:r>
              <a:rPr kumimoji="0" lang="en-US" sz="1000" b="0" i="0" u="none" strike="noStrike" cap="none" normalizeH="0" baseline="0" dirty="0" smtClean="0">
                <a:ln>
                  <a:noFill/>
                </a:ln>
                <a:solidFill>
                  <a:schemeClr val="tx1"/>
                </a:solidFill>
                <a:effectLst/>
                <a:latin typeface="Arial Unicode MS" pitchFamily="34" charset="-128"/>
                <a:cs typeface="Arial" pitchFamily="34" charset="0"/>
              </a:rPr>
              <a:t>Terminated</a:t>
            </a:r>
            <a:r>
              <a:rPr kumimoji="0" lang="en-US" sz="1100" b="0" i="0" u="none" strike="noStrike" cap="none" normalizeH="0" baseline="0" dirty="0" smtClean="0">
                <a:ln>
                  <a:noFill/>
                </a:ln>
                <a:solidFill>
                  <a:schemeClr val="tx1"/>
                </a:solidFill>
                <a:effectLst/>
                <a:latin typeface="Arial"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eaLnBrk="0" fontAlgn="base" hangingPunct="0">
              <a:spcBef>
                <a:spcPct val="0"/>
              </a:spcBef>
              <a:spcAft>
                <a:spcPct val="0"/>
              </a:spcAft>
              <a:buFontTx/>
              <a:buChar char="•"/>
            </a:pPr>
            <a:r>
              <a:rPr kumimoji="0" lang="en-US" sz="1800" b="1" i="0" u="none" strike="noStrike" cap="none" normalizeH="0" baseline="0" dirty="0" err="1" smtClean="0">
                <a:ln>
                  <a:noFill/>
                </a:ln>
                <a:solidFill>
                  <a:schemeClr val="tx1"/>
                </a:solidFill>
                <a:effectLst/>
                <a:latin typeface="Arial" pitchFamily="34" charset="0"/>
                <a:cs typeface="Arial" pitchFamily="34" charset="0"/>
              </a:rPr>
              <a:t>To</a:t>
            </a:r>
            <a:r>
              <a:rPr lang="en-US" b="1" dirty="0" err="1" smtClean="0">
                <a:latin typeface="Arial" pitchFamily="34" charset="0"/>
                <a:cs typeface="Arial" pitchFamily="34" charset="0"/>
              </a:rPr>
              <a:t>Bonus</a:t>
            </a:r>
            <a:endParaRPr lang="en-US" b="1" dirty="0" smtClean="0">
              <a:latin typeface="Arial" pitchFamily="34" charset="0"/>
              <a:cs typeface="Arial" pitchFamily="34" charset="0"/>
            </a:endParaRPr>
          </a:p>
          <a:p>
            <a:pPr eaLnBrk="0" fontAlgn="base" hangingPunct="0">
              <a:spcBef>
                <a:spcPct val="0"/>
              </a:spcBef>
              <a:spcAft>
                <a:spcPct val="0"/>
              </a:spcAft>
              <a:buFontTx/>
              <a:buChar char="•"/>
            </a:pPr>
            <a:r>
              <a:rPr kumimoji="0" lang="en-US" sz="1000" b="0" i="0" u="none" strike="noStrike" cap="none" normalizeH="0" baseline="0" dirty="0" smtClean="0">
                <a:ln>
                  <a:noFill/>
                </a:ln>
                <a:solidFill>
                  <a:schemeClr val="tx1"/>
                </a:solidFill>
                <a:effectLst/>
                <a:latin typeface="Arial Unicode MS" pitchFamily="34" charset="-128"/>
                <a:cs typeface="Arial" pitchFamily="34" charset="0"/>
              </a:rPr>
              <a:t>5,000</a:t>
            </a:r>
            <a:r>
              <a:rPr kumimoji="0" lang="en-US" sz="11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Salary Band:</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sz="1100" b="1" i="0" u="none" strike="noStrike" cap="none" normalizeH="0" baseline="0" dirty="0" smtClean="0">
                <a:ln>
                  <a:noFill/>
                </a:ln>
                <a:solidFill>
                  <a:schemeClr val="tx1"/>
                </a:solidFill>
                <a:effectLst/>
                <a:latin typeface="Arial" pitchFamily="34" charset="0"/>
                <a:cs typeface="Arial" pitchFamily="34" charset="0"/>
              </a:rPr>
              <a:t>3</a:t>
            </a:r>
            <a:r>
              <a:rPr kumimoji="0" lang="en-US" sz="1800" b="1" i="0" u="none" strike="noStrike" cap="none" normalizeH="0" baseline="0" dirty="0" smtClean="0">
                <a:ln>
                  <a:noFill/>
                </a:ln>
                <a:solidFill>
                  <a:schemeClr val="tx1"/>
                </a:solidFill>
                <a:effectLst/>
                <a:latin typeface="Arial" pitchFamily="34" charset="0"/>
                <a:cs typeface="Arial" pitchFamily="34" charset="0"/>
              </a:rPr>
              <a:t>Last Salary Increase Amount:</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Reason for Increase:</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sz="1800" b="1" i="0" u="none" strike="noStrike" cap="none" normalizeH="0" baseline="0" dirty="0" smtClean="0">
                <a:ln>
                  <a:noFill/>
                </a:ln>
                <a:solidFill>
                  <a:schemeClr val="tx1"/>
                </a:solidFill>
                <a:effectLst/>
                <a:latin typeface="Arial" pitchFamily="34" charset="0"/>
                <a:cs typeface="Arial" pitchFamily="34" charset="0"/>
              </a:rPr>
              <a:t>Last Performance Review Date:</a:t>
            </a:r>
            <a:r>
              <a:rPr kumimoji="0" lang="en-US" sz="1100" b="0" i="0" u="none" strike="noStrike" cap="none" normalizeH="0" baseline="0" dirty="0" smtClean="0">
                <a:ln>
                  <a:noFill/>
                </a:ln>
                <a:solidFill>
                  <a:schemeClr val="tx1"/>
                </a:solidFill>
                <a:effectLst/>
                <a:latin typeface="Arial"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Probation Period End</a:t>
            </a:r>
            <a:r>
              <a:rPr kumimoji="0" lang="en-US" sz="1800" b="1" i="0" u="none" strike="noStrike" cap="none" normalizeH="0" dirty="0" smtClean="0">
                <a:ln>
                  <a:noFill/>
                </a:ln>
                <a:solidFill>
                  <a:schemeClr val="tx1"/>
                </a:solidFill>
                <a:effectLst/>
                <a:latin typeface="Arial" pitchFamily="34" charset="0"/>
                <a:cs typeface="Arial" pitchFamily="34" charset="0"/>
              </a:rPr>
              <a:t> date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286000" y="1447800"/>
            <a:ext cx="8610600" cy="5355312"/>
          </a:xfrm>
          <a:prstGeom prst="rect">
            <a:avLst/>
          </a:prstGeom>
        </p:spPr>
        <p:txBody>
          <a:bodyPr wrap="square">
            <a:spAutoFit/>
          </a:bodyPr>
          <a:lstStyle/>
          <a:p>
            <a:r>
              <a:rPr lang="en-US" b="1" dirty="0"/>
              <a:t>The "Wow" in Our Solution</a:t>
            </a:r>
          </a:p>
          <a:p>
            <a:r>
              <a:rPr lang="en-US" dirty="0"/>
              <a:t>The "wow" factor in our Excel-based employee salary management solution lies in its innovative features and the transformative value it brings to the organization. Here’s what sets our solution apart:</a:t>
            </a:r>
          </a:p>
          <a:p>
            <a:r>
              <a:rPr lang="en-US" b="1" dirty="0"/>
              <a:t>1. Advanced Interactivity and Customization:</a:t>
            </a:r>
          </a:p>
          <a:p>
            <a:r>
              <a:rPr lang="en-US" b="1" dirty="0"/>
              <a:t>Dynamic Dashboards:</a:t>
            </a:r>
            <a:r>
              <a:rPr lang="en-US" dirty="0"/>
              <a:t> Our solution includes interactive dashboards with customizable filters and slicers, allowing users to drill down into specific data segments such as departments, job titles, or tenure. This interactivity ensures users can easily explore and analyze salary data tailored to their needs.</a:t>
            </a:r>
          </a:p>
          <a:p>
            <a:r>
              <a:rPr lang="en-US" b="1" dirty="0"/>
              <a:t>Real-Time Data Integration:</a:t>
            </a:r>
            <a:r>
              <a:rPr lang="en-US" dirty="0"/>
              <a:t> The dashboards update automatically as new data is entered, providing users with real-time insights and ensuring that the information is always current and relevant.</a:t>
            </a:r>
          </a:p>
          <a:p>
            <a:r>
              <a:rPr lang="en-US" b="1" dirty="0"/>
              <a:t>2. Comprehensive Salary Analysis:</a:t>
            </a:r>
          </a:p>
          <a:p>
            <a:r>
              <a:rPr lang="en-US" b="1" dirty="0"/>
              <a:t>Holistic View:</a:t>
            </a:r>
            <a:r>
              <a:rPr lang="en-US" dirty="0"/>
              <a:t> The dashboard integrates multiple salary-related metrics—base salary, bonuses, total compensation, salary bands, and performance ratings—into a single, cohesive view. This comprehensive approach allows users to see the full picture of compensation and make informed decisions.</a:t>
            </a:r>
          </a:p>
          <a:p>
            <a:r>
              <a:rPr lang="en-US" b="1" dirty="0"/>
              <a:t>Benchmarking and Equity Analysis:</a:t>
            </a:r>
            <a:r>
              <a:rPr lang="en-US" dirty="0"/>
              <a:t> The solution includes features for comparing internal salaries against industry benchmarks and analyzing pay equity within the organization.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218</TotalTime>
  <Words>1280</Words>
  <Application>Microsoft Office PowerPoint</Application>
  <PresentationFormat>Widescreen</PresentationFormat>
  <Paragraphs>134</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Unicode MS</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23</cp:revision>
  <dcterms:created xsi:type="dcterms:W3CDTF">2024-03-29T15:07:22Z</dcterms:created>
  <dcterms:modified xsi:type="dcterms:W3CDTF">2024-09-10T09:31:58Z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