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699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471025" cy="122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9150" y="1717992"/>
            <a:ext cx="5806440" cy="3443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</a:rPr>
              <a:t>Employee</a:t>
            </a:r>
            <a:r>
              <a:rPr sz="3200" spc="-55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Data</a:t>
            </a:r>
            <a:r>
              <a:rPr sz="3200" spc="-7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Analysis</a:t>
            </a:r>
            <a:r>
              <a:rPr sz="3200" spc="-9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using</a:t>
            </a:r>
            <a:r>
              <a:rPr sz="3200" spc="-65" dirty="0">
                <a:solidFill>
                  <a:srgbClr val="0E0E0E"/>
                </a:solidFill>
              </a:rPr>
              <a:t> </a:t>
            </a:r>
            <a:r>
              <a:rPr sz="3200" spc="-10" dirty="0">
                <a:solidFill>
                  <a:srgbClr val="0E0E0E"/>
                </a:solidFill>
              </a:rPr>
              <a:t>Excel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35250" y="3332797"/>
            <a:ext cx="7990840" cy="186055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3000375">
              <a:lnSpc>
                <a:spcPts val="2860"/>
              </a:lnSpc>
              <a:spcBef>
                <a:spcPts val="215"/>
              </a:spcBef>
            </a:pP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NAME: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lang="en-GB" sz="2400" spc="-35" dirty="0">
                <a:latin typeface="Calibri"/>
                <a:cs typeface="Calibri"/>
              </a:rPr>
              <a:t>UVAN SHANKAR V </a:t>
            </a:r>
            <a:r>
              <a:rPr sz="2400" dirty="0">
                <a:latin typeface="Calibri"/>
                <a:cs typeface="Calibri"/>
              </a:rPr>
              <a:t>REGISTER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3122142</a:t>
            </a:r>
            <a:r>
              <a:rPr lang="en-GB" sz="2400" spc="-10" dirty="0">
                <a:latin typeface="Calibri"/>
                <a:cs typeface="Calibri"/>
              </a:rPr>
              <a:t>65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20"/>
              </a:lnSpc>
            </a:pPr>
            <a:r>
              <a:rPr sz="2400" dirty="0">
                <a:latin typeface="Calibri"/>
                <a:cs typeface="Calibri"/>
              </a:rPr>
              <a:t>NAAN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MUDHALVAN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lang="en-IN" sz="2400" spc="-50" dirty="0">
                <a:latin typeface="Calibri"/>
                <a:cs typeface="Calibri"/>
              </a:rPr>
              <a:t>211F34228ACBDB89ABC4B8DA803122B3</a:t>
            </a:r>
            <a:endParaRPr lang="en-GB" sz="2400" dirty="0">
              <a:latin typeface="Calibri"/>
              <a:cs typeface="Calibri"/>
            </a:endParaRPr>
          </a:p>
          <a:p>
            <a:pPr marL="12700" marR="1041400">
              <a:lnSpc>
                <a:spcPts val="2930"/>
              </a:lnSpc>
              <a:spcBef>
                <a:spcPts val="35"/>
              </a:spcBef>
            </a:pPr>
            <a:r>
              <a:rPr lang="en-GB" sz="2400" spc="-35" dirty="0">
                <a:latin typeface="Calibri"/>
                <a:cs typeface="Calibri"/>
              </a:rPr>
              <a:t>DEPARTMENT:</a:t>
            </a:r>
            <a:r>
              <a:rPr lang="en-GB" sz="2400" spc="-8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B</a:t>
            </a:r>
            <a:r>
              <a:rPr lang="en-GB" sz="2400" spc="-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COM</a:t>
            </a:r>
            <a:r>
              <a:rPr lang="en-GB" sz="2400" spc="-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(ACCOUNTING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AND</a:t>
            </a:r>
            <a:r>
              <a:rPr lang="en-GB" sz="2400" spc="-55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FINANCE) </a:t>
            </a:r>
            <a:r>
              <a:rPr lang="en-GB" sz="2400" dirty="0">
                <a:latin typeface="Calibri"/>
                <a:cs typeface="Calibri"/>
              </a:rPr>
              <a:t>COLLEGE:</a:t>
            </a:r>
            <a:r>
              <a:rPr lang="en-GB" sz="2400" spc="-45" dirty="0">
                <a:latin typeface="Calibri"/>
                <a:cs typeface="Calibri"/>
              </a:rPr>
              <a:t> </a:t>
            </a:r>
            <a:r>
              <a:rPr lang="en-GB" sz="2400" spc="-80" dirty="0">
                <a:latin typeface="Calibri"/>
                <a:cs typeface="Calibri"/>
              </a:rPr>
              <a:t>ST.</a:t>
            </a:r>
            <a:r>
              <a:rPr lang="en-GB" sz="2400" spc="-5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THOMAS</a:t>
            </a:r>
            <a:r>
              <a:rPr lang="en-GB" sz="2400" spc="-4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COLLEGE</a:t>
            </a:r>
            <a:r>
              <a:rPr lang="en-GB" sz="2400" spc="-10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OF</a:t>
            </a:r>
            <a:r>
              <a:rPr lang="en-GB" sz="2400" spc="-10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ARTS</a:t>
            </a:r>
            <a:r>
              <a:rPr lang="en-GB" sz="2400" spc="-4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AND</a:t>
            </a:r>
            <a:r>
              <a:rPr lang="en-GB" sz="2400" spc="-45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SCIENCES</a:t>
            </a:r>
            <a:endParaRPr lang="en-GB"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rebuchet MS"/>
                <a:cs typeface="Trebuchet MS"/>
              </a:rPr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55"/>
              </a:spcBef>
            </a:pPr>
            <a:r>
              <a:rPr dirty="0"/>
              <a:t>A</a:t>
            </a:r>
            <a:r>
              <a:rPr spc="5" dirty="0"/>
              <a:t> </a:t>
            </a:r>
            <a:r>
              <a:rPr dirty="0"/>
              <a:t>payroll</a:t>
            </a:r>
            <a:r>
              <a:rPr spc="5" dirty="0"/>
              <a:t> </a:t>
            </a:r>
            <a:r>
              <a:rPr dirty="0"/>
              <a:t>management</a:t>
            </a:r>
            <a:r>
              <a:rPr spc="10" dirty="0"/>
              <a:t> </a:t>
            </a:r>
            <a:r>
              <a:rPr dirty="0"/>
              <a:t>system</a:t>
            </a:r>
            <a:r>
              <a:rPr spc="75" dirty="0"/>
              <a:t> </a:t>
            </a:r>
            <a:r>
              <a:rPr spc="-10" dirty="0"/>
              <a:t>describes </a:t>
            </a:r>
            <a:r>
              <a:rPr dirty="0"/>
              <a:t>the</a:t>
            </a:r>
            <a:r>
              <a:rPr spc="55" dirty="0"/>
              <a:t> </a:t>
            </a:r>
            <a:r>
              <a:rPr dirty="0"/>
              <a:t>specialist</a:t>
            </a:r>
            <a:r>
              <a:rPr spc="65" dirty="0"/>
              <a:t> </a:t>
            </a:r>
            <a:r>
              <a:rPr dirty="0"/>
              <a:t>software</a:t>
            </a:r>
            <a:r>
              <a:rPr spc="65" dirty="0"/>
              <a:t> </a:t>
            </a:r>
            <a:r>
              <a:rPr dirty="0"/>
              <a:t>that</a:t>
            </a:r>
            <a:r>
              <a:rPr spc="70" dirty="0"/>
              <a:t> </a:t>
            </a:r>
            <a:r>
              <a:rPr spc="-25" dirty="0"/>
              <a:t>can </a:t>
            </a:r>
            <a:r>
              <a:rPr dirty="0"/>
              <a:t>empower</a:t>
            </a:r>
            <a:r>
              <a:rPr spc="105" dirty="0"/>
              <a:t> </a:t>
            </a:r>
            <a:r>
              <a:rPr dirty="0"/>
              <a:t>companies</a:t>
            </a:r>
            <a:r>
              <a:rPr spc="65" dirty="0"/>
              <a:t> </a:t>
            </a:r>
            <a:r>
              <a:rPr dirty="0"/>
              <a:t>by</a:t>
            </a:r>
            <a:r>
              <a:rPr spc="45" dirty="0"/>
              <a:t> </a:t>
            </a:r>
            <a:r>
              <a:rPr spc="-10" dirty="0"/>
              <a:t>streamlining </a:t>
            </a:r>
            <a:r>
              <a:rPr dirty="0"/>
              <a:t>and</a:t>
            </a:r>
            <a:r>
              <a:rPr spc="60" dirty="0"/>
              <a:t> </a:t>
            </a:r>
            <a:r>
              <a:rPr dirty="0"/>
              <a:t>automatically</a:t>
            </a:r>
            <a:r>
              <a:rPr spc="45" dirty="0"/>
              <a:t> </a:t>
            </a:r>
            <a:r>
              <a:rPr dirty="0"/>
              <a:t>carrying</a:t>
            </a:r>
            <a:r>
              <a:rPr spc="70" dirty="0"/>
              <a:t> </a:t>
            </a:r>
            <a:r>
              <a:rPr dirty="0"/>
              <a:t>out</a:t>
            </a:r>
            <a:r>
              <a:rPr spc="80" dirty="0"/>
              <a:t> </a:t>
            </a:r>
            <a:r>
              <a:rPr spc="-25" dirty="0"/>
              <a:t>the </a:t>
            </a:r>
            <a:r>
              <a:rPr dirty="0"/>
              <a:t>processes</a:t>
            </a:r>
            <a:r>
              <a:rPr spc="35" dirty="0"/>
              <a:t> </a:t>
            </a:r>
            <a:r>
              <a:rPr dirty="0"/>
              <a:t>involved</a:t>
            </a:r>
            <a:r>
              <a:rPr spc="40" dirty="0"/>
              <a:t> </a:t>
            </a:r>
            <a:r>
              <a:rPr dirty="0"/>
              <a:t>in</a:t>
            </a:r>
            <a:r>
              <a:rPr spc="40" dirty="0"/>
              <a:t> </a:t>
            </a:r>
            <a:r>
              <a:rPr dirty="0"/>
              <a:t>payroll</a:t>
            </a:r>
            <a:r>
              <a:rPr spc="40" dirty="0"/>
              <a:t> </a:t>
            </a:r>
            <a:r>
              <a:rPr dirty="0"/>
              <a:t>such</a:t>
            </a:r>
            <a:r>
              <a:rPr spc="110" dirty="0"/>
              <a:t> </a:t>
            </a:r>
            <a:r>
              <a:rPr spc="-25" dirty="0"/>
              <a:t>as </a:t>
            </a:r>
            <a:r>
              <a:rPr dirty="0"/>
              <a:t>working</a:t>
            </a:r>
            <a:r>
              <a:rPr spc="10" dirty="0"/>
              <a:t> </a:t>
            </a:r>
            <a:r>
              <a:rPr dirty="0"/>
              <a:t>out</a:t>
            </a:r>
            <a:r>
              <a:rPr spc="20" dirty="0"/>
              <a:t> </a:t>
            </a:r>
            <a:r>
              <a:rPr dirty="0"/>
              <a:t>take</a:t>
            </a:r>
            <a:r>
              <a:rPr spc="20" dirty="0"/>
              <a:t> </a:t>
            </a:r>
            <a:r>
              <a:rPr dirty="0"/>
              <a:t>home</a:t>
            </a:r>
            <a:r>
              <a:rPr spc="20" dirty="0"/>
              <a:t> </a:t>
            </a:r>
            <a:r>
              <a:rPr dirty="0"/>
              <a:t>pay</a:t>
            </a:r>
            <a:r>
              <a:rPr spc="-10" dirty="0"/>
              <a:t> </a:t>
            </a:r>
            <a:r>
              <a:rPr dirty="0"/>
              <a:t>and</a:t>
            </a:r>
            <a:r>
              <a:rPr spc="20" dirty="0"/>
              <a:t> </a:t>
            </a:r>
            <a:r>
              <a:rPr dirty="0"/>
              <a:t>taxes</a:t>
            </a:r>
            <a:r>
              <a:rPr spc="140" dirty="0"/>
              <a:t> </a:t>
            </a:r>
            <a:r>
              <a:rPr spc="-50" dirty="0"/>
              <a:t>– </a:t>
            </a:r>
            <a:r>
              <a:rPr dirty="0"/>
              <a:t>saving</a:t>
            </a:r>
            <a:r>
              <a:rPr spc="30" dirty="0"/>
              <a:t> </a:t>
            </a:r>
            <a:r>
              <a:rPr dirty="0"/>
              <a:t>time</a:t>
            </a:r>
            <a:r>
              <a:rPr spc="35" dirty="0"/>
              <a:t> </a:t>
            </a:r>
            <a:r>
              <a:rPr dirty="0"/>
              <a:t>for</a:t>
            </a:r>
            <a:r>
              <a:rPr spc="-5" dirty="0"/>
              <a:t> </a:t>
            </a:r>
            <a:r>
              <a:rPr dirty="0"/>
              <a:t>the</a:t>
            </a:r>
            <a:r>
              <a:rPr spc="35" dirty="0"/>
              <a:t> </a:t>
            </a:r>
            <a:r>
              <a:rPr dirty="0"/>
              <a:t>employer</a:t>
            </a:r>
            <a:r>
              <a:rPr spc="70" dirty="0"/>
              <a:t> </a:t>
            </a:r>
            <a:r>
              <a:rPr spc="-25" dirty="0"/>
              <a:t>and </a:t>
            </a:r>
            <a:r>
              <a:rPr dirty="0"/>
              <a:t>reducing</a:t>
            </a:r>
            <a:r>
              <a:rPr spc="70" dirty="0"/>
              <a:t> </a:t>
            </a:r>
            <a:r>
              <a:rPr dirty="0"/>
              <a:t>the</a:t>
            </a:r>
            <a:r>
              <a:rPr spc="70" dirty="0"/>
              <a:t> </a:t>
            </a:r>
            <a:r>
              <a:rPr dirty="0"/>
              <a:t>number</a:t>
            </a:r>
            <a:r>
              <a:rPr spc="30" dirty="0"/>
              <a:t> </a:t>
            </a:r>
            <a:r>
              <a:rPr dirty="0"/>
              <a:t>of</a:t>
            </a:r>
            <a:r>
              <a:rPr spc="80" dirty="0"/>
              <a:t> </a:t>
            </a:r>
            <a:r>
              <a:rPr spc="-10" dirty="0"/>
              <a:t>errors.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2951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>
                <a:latin typeface="Trebuchet MS"/>
                <a:cs typeface="Trebuchet MS"/>
              </a:rPr>
              <a:t>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4875" y="1857375"/>
            <a:ext cx="7715250" cy="43053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234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13055" rIns="0" bIns="0" rtlCol="0">
            <a:spAutoFit/>
          </a:bodyPr>
          <a:lstStyle/>
          <a:p>
            <a:pPr marL="258445" marR="5080">
              <a:lnSpc>
                <a:spcPct val="102000"/>
              </a:lnSpc>
              <a:spcBef>
                <a:spcPts val="60"/>
              </a:spcBef>
            </a:pPr>
            <a:r>
              <a:rPr dirty="0"/>
              <a:t>An</a:t>
            </a:r>
            <a:r>
              <a:rPr spc="65" dirty="0"/>
              <a:t> </a:t>
            </a:r>
            <a:r>
              <a:rPr dirty="0"/>
              <a:t>employee</a:t>
            </a:r>
            <a:r>
              <a:rPr spc="85" dirty="0"/>
              <a:t> </a:t>
            </a:r>
            <a:r>
              <a:rPr dirty="0"/>
              <a:t>salary</a:t>
            </a:r>
            <a:r>
              <a:rPr spc="60" dirty="0"/>
              <a:t> </a:t>
            </a:r>
            <a:r>
              <a:rPr dirty="0"/>
              <a:t>database</a:t>
            </a:r>
            <a:r>
              <a:rPr spc="80" dirty="0"/>
              <a:t> </a:t>
            </a:r>
            <a:r>
              <a:rPr spc="-25" dirty="0"/>
              <a:t>is </a:t>
            </a:r>
            <a:r>
              <a:rPr dirty="0"/>
              <a:t>important</a:t>
            </a:r>
            <a:r>
              <a:rPr spc="-5" dirty="0"/>
              <a:t> </a:t>
            </a:r>
            <a:r>
              <a:rPr dirty="0"/>
              <a:t>for</a:t>
            </a:r>
            <a:r>
              <a:rPr spc="35" dirty="0"/>
              <a:t> </a:t>
            </a:r>
            <a:r>
              <a:rPr dirty="0"/>
              <a:t>organizations</a:t>
            </a:r>
            <a:r>
              <a:rPr spc="6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spc="-10" dirty="0"/>
              <a:t>ensure </a:t>
            </a:r>
            <a:r>
              <a:rPr dirty="0"/>
              <a:t>they</a:t>
            </a:r>
            <a:r>
              <a:rPr spc="75" dirty="0"/>
              <a:t> </a:t>
            </a:r>
            <a:r>
              <a:rPr dirty="0"/>
              <a:t>pay</a:t>
            </a:r>
            <a:r>
              <a:rPr spc="10" dirty="0"/>
              <a:t> </a:t>
            </a:r>
            <a:r>
              <a:rPr dirty="0"/>
              <a:t>employees</a:t>
            </a:r>
            <a:r>
              <a:rPr spc="35" dirty="0"/>
              <a:t> </a:t>
            </a:r>
            <a:r>
              <a:rPr dirty="0"/>
              <a:t>correctly</a:t>
            </a:r>
            <a:r>
              <a:rPr spc="85" dirty="0"/>
              <a:t> </a:t>
            </a:r>
            <a:r>
              <a:rPr spc="-25" dirty="0"/>
              <a:t>and </a:t>
            </a:r>
            <a:r>
              <a:rPr dirty="0"/>
              <a:t>comply</a:t>
            </a:r>
            <a:r>
              <a:rPr spc="85" dirty="0"/>
              <a:t> </a:t>
            </a:r>
            <a:r>
              <a:rPr dirty="0"/>
              <a:t>with</a:t>
            </a:r>
            <a:r>
              <a:rPr spc="40" dirty="0"/>
              <a:t> </a:t>
            </a:r>
            <a:r>
              <a:rPr dirty="0"/>
              <a:t>regulations.</a:t>
            </a:r>
            <a:r>
              <a:rPr spc="45" dirty="0"/>
              <a:t> </a:t>
            </a:r>
            <a:r>
              <a:rPr dirty="0"/>
              <a:t>It</a:t>
            </a:r>
            <a:r>
              <a:rPr spc="50" dirty="0"/>
              <a:t> </a:t>
            </a:r>
            <a:r>
              <a:rPr dirty="0"/>
              <a:t>can</a:t>
            </a:r>
            <a:r>
              <a:rPr spc="40" dirty="0"/>
              <a:t> </a:t>
            </a:r>
            <a:r>
              <a:rPr spc="-20" dirty="0"/>
              <a:t>also </a:t>
            </a:r>
            <a:r>
              <a:rPr dirty="0"/>
              <a:t>help</a:t>
            </a:r>
            <a:r>
              <a:rPr spc="50" dirty="0"/>
              <a:t> </a:t>
            </a:r>
            <a:r>
              <a:rPr dirty="0"/>
              <a:t>improve</a:t>
            </a:r>
            <a:r>
              <a:rPr spc="55" dirty="0"/>
              <a:t> </a:t>
            </a:r>
            <a:r>
              <a:rPr dirty="0"/>
              <a:t>personnel</a:t>
            </a:r>
            <a:r>
              <a:rPr spc="55" dirty="0"/>
              <a:t> </a:t>
            </a:r>
            <a:r>
              <a:rPr spc="-10" dirty="0"/>
              <a:t>management </a:t>
            </a:r>
            <a:r>
              <a:rPr dirty="0"/>
              <a:t>and</a:t>
            </a:r>
            <a:r>
              <a:rPr spc="35" dirty="0"/>
              <a:t> </a:t>
            </a:r>
            <a:r>
              <a:rPr dirty="0"/>
              <a:t>protect</a:t>
            </a:r>
            <a:r>
              <a:rPr spc="40" dirty="0"/>
              <a:t> </a:t>
            </a:r>
            <a:r>
              <a:rPr dirty="0"/>
              <a:t>employers</a:t>
            </a:r>
            <a:r>
              <a:rPr spc="30" dirty="0"/>
              <a:t> </a:t>
            </a:r>
            <a:r>
              <a:rPr dirty="0"/>
              <a:t>from</a:t>
            </a:r>
            <a:r>
              <a:rPr spc="25" dirty="0"/>
              <a:t> </a:t>
            </a:r>
            <a:r>
              <a:rPr spc="-10" dirty="0"/>
              <a:t>fraud claims.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rebuchet MS"/>
                <a:cs typeface="Trebuchet MS"/>
              </a:rPr>
              <a:t>PROJECT</a:t>
            </a:r>
            <a:r>
              <a:rPr sz="4250" spc="-180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218680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spc="-16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20" dirty="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4400" b="1" spc="-254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4400" b="1" spc="-5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using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r>
              <a:rPr sz="4400" b="1" spc="-6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-</a:t>
            </a:r>
            <a:r>
              <a:rPr sz="4400" b="1" spc="-3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Salaries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2000" y="0"/>
                </a:moveTo>
                <a:lnTo>
                  <a:pt x="0" y="0"/>
                </a:lnTo>
                <a:lnTo>
                  <a:pt x="0" y="6829426"/>
                </a:lnTo>
                <a:lnTo>
                  <a:pt x="12192000" y="682942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6123"/>
            <a:ext cx="4467225" cy="34340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spc="1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435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z="4250" spc="-10" dirty="0">
                <a:latin typeface="Trebuchet MS"/>
                <a:cs typeface="Trebuchet MS"/>
              </a:rPr>
              <a:t>PROBLEM</a:t>
            </a:r>
            <a:r>
              <a:rPr sz="4250" dirty="0">
                <a:latin typeface="Trebuchet MS"/>
                <a:cs typeface="Trebuchet MS"/>
              </a:rPr>
              <a:t>	</a:t>
            </a:r>
            <a:r>
              <a:rPr sz="4250" spc="-80" dirty="0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3447" y="1477010"/>
            <a:ext cx="4260215" cy="515175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96520">
              <a:lnSpc>
                <a:spcPct val="102400"/>
              </a:lnSpc>
              <a:spcBef>
                <a:spcPts val="50"/>
              </a:spcBef>
            </a:pPr>
            <a:r>
              <a:rPr sz="2750" dirty="0">
                <a:latin typeface="Calibri"/>
                <a:cs typeface="Calibri"/>
              </a:rPr>
              <a:t>An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effective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salary </a:t>
            </a:r>
            <a:r>
              <a:rPr sz="2750" dirty="0">
                <a:latin typeface="Calibri"/>
                <a:cs typeface="Calibri"/>
              </a:rPr>
              <a:t>database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management </a:t>
            </a:r>
            <a:r>
              <a:rPr sz="2750" dirty="0">
                <a:latin typeface="Calibri"/>
                <a:cs typeface="Calibri"/>
              </a:rPr>
              <a:t>system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crucial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payroll.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ts val="3379"/>
              </a:lnSpc>
              <a:spcBef>
                <a:spcPts val="50"/>
              </a:spcBef>
            </a:pPr>
            <a:r>
              <a:rPr sz="2750" dirty="0">
                <a:latin typeface="Calibri"/>
                <a:cs typeface="Calibri"/>
              </a:rPr>
              <a:t>It's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payroll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tool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that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decides </a:t>
            </a:r>
            <a:r>
              <a:rPr sz="2750" dirty="0">
                <a:latin typeface="Calibri"/>
                <a:cs typeface="Calibri"/>
              </a:rPr>
              <a:t>how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company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will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handle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ts val="3250"/>
              </a:lnSpc>
            </a:pPr>
            <a:r>
              <a:rPr sz="2750" dirty="0">
                <a:latin typeface="Calibri"/>
                <a:cs typeface="Calibri"/>
              </a:rPr>
              <a:t>everything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from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collecting</a:t>
            </a:r>
            <a:endParaRPr sz="2750">
              <a:latin typeface="Calibri"/>
              <a:cs typeface="Calibri"/>
            </a:endParaRPr>
          </a:p>
          <a:p>
            <a:pPr marL="12700" marR="13335">
              <a:lnSpc>
                <a:spcPct val="102000"/>
              </a:lnSpc>
              <a:spcBef>
                <a:spcPts val="15"/>
              </a:spcBef>
            </a:pP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filing </a:t>
            </a:r>
            <a:r>
              <a:rPr sz="2750" dirty="0">
                <a:latin typeface="Calibri"/>
                <a:cs typeface="Calibri"/>
              </a:rPr>
              <a:t>reports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required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by</a:t>
            </a:r>
            <a:r>
              <a:rPr sz="2750" spc="-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law.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management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system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is </a:t>
            </a:r>
            <a:r>
              <a:rPr sz="2750" dirty="0">
                <a:latin typeface="Calibri"/>
                <a:cs typeface="Calibri"/>
              </a:rPr>
              <a:t>an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efficient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instrument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for </a:t>
            </a:r>
            <a:r>
              <a:rPr sz="2750" dirty="0">
                <a:latin typeface="Calibri"/>
                <a:cs typeface="Calibri"/>
              </a:rPr>
              <a:t>maintaining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payroll </a:t>
            </a:r>
            <a:r>
              <a:rPr sz="2750" dirty="0">
                <a:latin typeface="Calibri"/>
                <a:cs typeface="Calibri"/>
              </a:rPr>
              <a:t>system's</a:t>
            </a:r>
            <a:r>
              <a:rPr sz="2750" spc="-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perfection.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sz="4250" spc="-10" dirty="0">
                <a:latin typeface="Trebuchet MS"/>
                <a:cs typeface="Trebuchet MS"/>
              </a:rPr>
              <a:t>PROJECT</a:t>
            </a:r>
            <a:r>
              <a:rPr sz="4250" dirty="0">
                <a:latin typeface="Trebuchet MS"/>
                <a:cs typeface="Trebuchet MS"/>
              </a:rPr>
              <a:t>	</a:t>
            </a:r>
            <a:r>
              <a:rPr sz="4250" spc="-10" dirty="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7592" y="1763712"/>
            <a:ext cx="4246880" cy="51511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latin typeface="Calibri"/>
                <a:cs typeface="Calibri"/>
              </a:rPr>
              <a:t>An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database</a:t>
            </a:r>
            <a:endParaRPr sz="2750">
              <a:latin typeface="Calibri"/>
              <a:cs typeface="Calibri"/>
            </a:endParaRPr>
          </a:p>
          <a:p>
            <a:pPr marL="25400" marR="17780">
              <a:lnSpc>
                <a:spcPct val="102000"/>
              </a:lnSpc>
              <a:spcBef>
                <a:spcPts val="15"/>
              </a:spcBef>
            </a:pPr>
            <a:r>
              <a:rPr sz="3600" spc="-1260" baseline="15046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750" spc="-335" dirty="0">
                <a:latin typeface="Calibri"/>
                <a:cs typeface="Calibri"/>
              </a:rPr>
              <a:t>c</a:t>
            </a:r>
            <a:r>
              <a:rPr sz="3600" spc="-359" baseline="15046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sz="2750" spc="-35" dirty="0">
                <a:latin typeface="Calibri"/>
                <a:cs typeface="Calibri"/>
              </a:rPr>
              <a:t>o</a:t>
            </a:r>
            <a:r>
              <a:rPr sz="2750" spc="40" dirty="0">
                <a:latin typeface="Calibri"/>
                <a:cs typeface="Calibri"/>
              </a:rPr>
              <a:t>n</a:t>
            </a:r>
            <a:r>
              <a:rPr sz="2750" spc="-30" dirty="0">
                <a:latin typeface="Calibri"/>
                <a:cs typeface="Calibri"/>
              </a:rPr>
              <a:t>t</a:t>
            </a:r>
            <a:r>
              <a:rPr sz="2750" spc="-55" dirty="0">
                <a:latin typeface="Calibri"/>
                <a:cs typeface="Calibri"/>
              </a:rPr>
              <a:t>a</a:t>
            </a:r>
            <a:r>
              <a:rPr sz="2750" spc="35" dirty="0">
                <a:latin typeface="Calibri"/>
                <a:cs typeface="Calibri"/>
              </a:rPr>
              <a:t>i</a:t>
            </a:r>
            <a:r>
              <a:rPr sz="2750" spc="40" dirty="0">
                <a:latin typeface="Calibri"/>
                <a:cs typeface="Calibri"/>
              </a:rPr>
              <a:t>n</a:t>
            </a:r>
            <a:r>
              <a:rPr sz="2750" spc="5" dirty="0">
                <a:latin typeface="Calibri"/>
                <a:cs typeface="Calibri"/>
              </a:rPr>
              <a:t>s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critical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information,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each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employee's </a:t>
            </a:r>
            <a:r>
              <a:rPr sz="2750" dirty="0">
                <a:latin typeface="Calibri"/>
                <a:cs typeface="Calibri"/>
              </a:rPr>
              <a:t>personal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information,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well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company-</a:t>
            </a:r>
            <a:r>
              <a:rPr sz="2750" spc="-10" dirty="0">
                <a:latin typeface="Calibri"/>
                <a:cs typeface="Calibri"/>
              </a:rPr>
              <a:t>related </a:t>
            </a:r>
            <a:r>
              <a:rPr sz="2750" dirty="0">
                <a:latin typeface="Calibri"/>
                <a:cs typeface="Calibri"/>
              </a:rPr>
              <a:t>information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their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pay </a:t>
            </a:r>
            <a:r>
              <a:rPr sz="2750" dirty="0">
                <a:latin typeface="Calibri"/>
                <a:cs typeface="Calibri"/>
              </a:rPr>
              <a:t>scale,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hire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date,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more.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It </a:t>
            </a:r>
            <a:r>
              <a:rPr sz="2750" dirty="0">
                <a:latin typeface="Calibri"/>
                <a:cs typeface="Calibri"/>
              </a:rPr>
              <a:t>holds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variety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employee </a:t>
            </a:r>
            <a:r>
              <a:rPr sz="2750" dirty="0">
                <a:latin typeface="Calibri"/>
                <a:cs typeface="Calibri"/>
              </a:rPr>
              <a:t>personnel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fields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as </a:t>
            </a:r>
            <a:r>
              <a:rPr sz="2750" dirty="0">
                <a:latin typeface="Calibri"/>
                <a:cs typeface="Calibri"/>
              </a:rPr>
              <a:t>name,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age,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job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title,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salary, </a:t>
            </a:r>
            <a:r>
              <a:rPr sz="2750" dirty="0">
                <a:latin typeface="Calibri"/>
                <a:cs typeface="Calibri"/>
              </a:rPr>
              <a:t>length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service,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etc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 </a:t>
            </a:r>
            <a:r>
              <a:rPr sz="2750" dirty="0">
                <a:latin typeface="Calibri"/>
                <a:cs typeface="Calibri"/>
              </a:rPr>
              <a:t>HR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refer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from.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966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latin typeface="Trebuchet MS"/>
                <a:cs typeface="Trebuchet MS"/>
              </a:rPr>
              <a:t>WHO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ARE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END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USERS?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6142" y="2035810"/>
            <a:ext cx="3900804" cy="301561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0"/>
              </a:spcBef>
            </a:pPr>
            <a:r>
              <a:rPr sz="2750" dirty="0">
                <a:latin typeface="Calibri"/>
                <a:cs typeface="Calibri"/>
              </a:rPr>
              <a:t>An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database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can </a:t>
            </a:r>
            <a:r>
              <a:rPr sz="2750" dirty="0">
                <a:latin typeface="Calibri"/>
                <a:cs typeface="Calibri"/>
              </a:rPr>
              <a:t>be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used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by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human </a:t>
            </a:r>
            <a:r>
              <a:rPr sz="2750" dirty="0">
                <a:latin typeface="Calibri"/>
                <a:cs typeface="Calibri"/>
              </a:rPr>
              <a:t>resources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staff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track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data,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it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can </a:t>
            </a:r>
            <a:r>
              <a:rPr sz="2750" dirty="0">
                <a:latin typeface="Calibri"/>
                <a:cs typeface="Calibri"/>
              </a:rPr>
              <a:t>also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be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used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by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dirty="0">
                <a:latin typeface="Calibri"/>
                <a:cs typeface="Calibri"/>
              </a:rPr>
              <a:t>organization's </a:t>
            </a:r>
            <a:r>
              <a:rPr sz="2750" spc="-10" dirty="0">
                <a:latin typeface="Calibri"/>
                <a:cs typeface="Calibri"/>
              </a:rPr>
              <a:t>accounting </a:t>
            </a:r>
            <a:r>
              <a:rPr sz="2750" dirty="0">
                <a:latin typeface="Calibri"/>
                <a:cs typeface="Calibri"/>
              </a:rPr>
              <a:t>staff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track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payroll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data.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latin typeface="Trebuchet MS"/>
                <a:cs typeface="Trebuchet MS"/>
              </a:rPr>
              <a:t>OUR</a:t>
            </a:r>
            <a:r>
              <a:rPr sz="3600" spc="-95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SOLUTION</a:t>
            </a:r>
            <a:r>
              <a:rPr sz="3600" spc="-35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AND</a:t>
            </a:r>
            <a:r>
              <a:rPr sz="3600" spc="-25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ITS</a:t>
            </a:r>
            <a:r>
              <a:rPr sz="3600" spc="-5" dirty="0">
                <a:latin typeface="Trebuchet MS"/>
                <a:cs typeface="Trebuchet MS"/>
              </a:rPr>
              <a:t> </a:t>
            </a:r>
            <a:r>
              <a:rPr sz="3600" spc="-25" dirty="0">
                <a:latin typeface="Trebuchet MS"/>
                <a:cs typeface="Trebuchet MS"/>
              </a:rPr>
              <a:t>VALUE</a:t>
            </a:r>
            <a:r>
              <a:rPr sz="3600" spc="-120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PROPOSITION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40684" y="2225674"/>
            <a:ext cx="5781040" cy="34442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60"/>
              </a:spcBef>
            </a:pPr>
            <a:r>
              <a:rPr sz="2750" dirty="0">
                <a:latin typeface="Calibri"/>
                <a:cs typeface="Calibri"/>
              </a:rPr>
              <a:t>An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value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proposition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(EVP)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is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statement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that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outlines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benefits </a:t>
            </a:r>
            <a:r>
              <a:rPr sz="2750" dirty="0">
                <a:latin typeface="Calibri"/>
                <a:cs typeface="Calibri"/>
              </a:rPr>
              <a:t>an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can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expect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receive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from </a:t>
            </a:r>
            <a:r>
              <a:rPr sz="2750" dirty="0">
                <a:latin typeface="Calibri"/>
                <a:cs typeface="Calibri"/>
              </a:rPr>
              <a:t>working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-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company.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EVP </a:t>
            </a:r>
            <a:r>
              <a:rPr sz="2750" dirty="0">
                <a:latin typeface="Calibri"/>
                <a:cs typeface="Calibri"/>
              </a:rPr>
              <a:t>includes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salary,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benefits,</a:t>
            </a:r>
            <a:r>
              <a:rPr sz="2750" spc="-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other </a:t>
            </a:r>
            <a:r>
              <a:rPr sz="2750" dirty="0">
                <a:latin typeface="Calibri"/>
                <a:cs typeface="Calibri"/>
              </a:rPr>
              <a:t>rewards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that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employees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receive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in </a:t>
            </a:r>
            <a:r>
              <a:rPr sz="2750" dirty="0">
                <a:latin typeface="Calibri"/>
                <a:cs typeface="Calibri"/>
              </a:rPr>
              <a:t>exchange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 their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contributions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spc="-10" dirty="0">
                <a:latin typeface="Calibri"/>
                <a:cs typeface="Calibri"/>
              </a:rPr>
              <a:t>company.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234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rebuchet MS"/>
                <a:cs typeface="Trebuchet MS"/>
              </a:rPr>
              <a:t>Dataset</a:t>
            </a:r>
            <a:r>
              <a:rPr spc="-3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0605" y="1977389"/>
            <a:ext cx="5331460" cy="34442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60"/>
              </a:spcBef>
            </a:pP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represents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fixed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and </a:t>
            </a:r>
            <a:r>
              <a:rPr sz="2750" dirty="0">
                <a:latin typeface="Calibri"/>
                <a:cs typeface="Calibri"/>
              </a:rPr>
              <a:t>predetermined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remuneration </a:t>
            </a:r>
            <a:r>
              <a:rPr sz="2750" dirty="0">
                <a:latin typeface="Calibri"/>
                <a:cs typeface="Calibri"/>
              </a:rPr>
              <a:t>granted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by</a:t>
            </a:r>
            <a:r>
              <a:rPr sz="2750" spc="-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employer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exchange for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their </a:t>
            </a:r>
            <a:r>
              <a:rPr sz="2750" dirty="0">
                <a:latin typeface="Calibri"/>
                <a:cs typeface="Calibri"/>
              </a:rPr>
              <a:t>provided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services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or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work.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Typically </a:t>
            </a:r>
            <a:r>
              <a:rPr sz="2750" dirty="0">
                <a:latin typeface="Calibri"/>
                <a:cs typeface="Calibri"/>
              </a:rPr>
              <a:t>stated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annual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sum,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salaries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are </a:t>
            </a:r>
            <a:r>
              <a:rPr sz="2750" dirty="0">
                <a:latin typeface="Calibri"/>
                <a:cs typeface="Calibri"/>
              </a:rPr>
              <a:t>often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distributed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at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regular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intervals,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monthly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or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bi-</a:t>
            </a:r>
            <a:r>
              <a:rPr sz="2750" spc="-10" dirty="0">
                <a:latin typeface="Calibri"/>
                <a:cs typeface="Calibri"/>
              </a:rPr>
              <a:t>weekly.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4111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rebuchet MS"/>
                <a:cs typeface="Trebuchet MS"/>
              </a:rPr>
              <a:t>THE</a:t>
            </a:r>
            <a:r>
              <a:rPr sz="4250" spc="-20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"WOW"</a:t>
            </a:r>
            <a:r>
              <a:rPr sz="4250" spc="80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IN</a:t>
            </a:r>
            <a:r>
              <a:rPr sz="4250" spc="-35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OUR</a:t>
            </a:r>
            <a:r>
              <a:rPr sz="4250" spc="-45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112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6360" y="2487866"/>
            <a:ext cx="5216525" cy="429323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436245">
              <a:lnSpc>
                <a:spcPct val="102400"/>
              </a:lnSpc>
              <a:spcBef>
                <a:spcPts val="45"/>
              </a:spcBef>
            </a:pPr>
            <a:r>
              <a:rPr sz="2750" dirty="0">
                <a:latin typeface="Calibri"/>
                <a:cs typeface="Calibri"/>
              </a:rPr>
              <a:t>The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structure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typically </a:t>
            </a:r>
            <a:r>
              <a:rPr sz="2750" dirty="0">
                <a:latin typeface="Calibri"/>
                <a:cs typeface="Calibri"/>
              </a:rPr>
              <a:t>includes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basic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salary,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allowances,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other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indirect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components.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ts val="3379"/>
              </a:lnSpc>
              <a:spcBef>
                <a:spcPts val="50"/>
              </a:spcBef>
            </a:pPr>
            <a:r>
              <a:rPr sz="2750" dirty="0">
                <a:latin typeface="Calibri"/>
                <a:cs typeface="Calibri"/>
              </a:rPr>
              <a:t>Gross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114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sum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all </a:t>
            </a:r>
            <a:r>
              <a:rPr sz="2750" dirty="0">
                <a:latin typeface="Calibri"/>
                <a:cs typeface="Calibri"/>
              </a:rPr>
              <a:t>components.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Net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dirty="0">
                <a:latin typeface="Calibri"/>
                <a:cs typeface="Calibri"/>
              </a:rPr>
              <a:t>amount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received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after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tax </a:t>
            </a:r>
            <a:r>
              <a:rPr sz="2750" dirty="0">
                <a:latin typeface="Calibri"/>
                <a:cs typeface="Calibri"/>
              </a:rPr>
              <a:t>deductions.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CTC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includes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all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indirect</a:t>
            </a:r>
            <a:endParaRPr sz="2750">
              <a:latin typeface="Calibri"/>
              <a:cs typeface="Calibri"/>
            </a:endParaRPr>
          </a:p>
          <a:p>
            <a:pPr marL="12700" marR="377190">
              <a:lnSpc>
                <a:spcPts val="3300"/>
              </a:lnSpc>
              <a:spcBef>
                <a:spcPts val="65"/>
              </a:spcBef>
            </a:pPr>
            <a:r>
              <a:rPr sz="2750" dirty="0">
                <a:latin typeface="Calibri"/>
                <a:cs typeface="Calibri"/>
              </a:rPr>
              <a:t>benefits</a:t>
            </a:r>
            <a:r>
              <a:rPr sz="2750" spc="1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components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as </a:t>
            </a:r>
            <a:r>
              <a:rPr sz="2750" dirty="0">
                <a:latin typeface="Calibri"/>
                <a:cs typeface="Calibri"/>
              </a:rPr>
              <a:t>basic</a:t>
            </a:r>
            <a:r>
              <a:rPr sz="2750" spc="-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salary,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PF,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gratuity,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and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ts val="3275"/>
              </a:lnSpc>
            </a:pPr>
            <a:r>
              <a:rPr sz="2750" spc="-10" dirty="0">
                <a:latin typeface="Calibri"/>
                <a:cs typeface="Calibri"/>
              </a:rPr>
              <a:t>allowances.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483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MT</vt:lpstr>
      <vt:lpstr>Calibri</vt:lpstr>
      <vt:lpstr>Times New Roman</vt:lpstr>
      <vt:lpstr>Trebuchet MS</vt:lpstr>
      <vt:lpstr>Office Theme</vt:lpstr>
      <vt:lpstr>Employee Data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cp:lastModifiedBy>Sriram T</cp:lastModifiedBy>
  <cp:revision>2</cp:revision>
  <dcterms:created xsi:type="dcterms:W3CDTF">2024-11-14T12:45:25Z</dcterms:created>
  <dcterms:modified xsi:type="dcterms:W3CDTF">2024-11-17T08:18:44Z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2024-08-31T00:00:00Z</vt:filetime>
  </property>
  <property fmtid="{D5CDD505-2E9C-101B-9397-08002B2CF9AE}" pid="3" name="LastSaved">
    <vt:filetime>2024-11-14T00:00:00Z</vt:filetime>
  </property>
</Properties>
</file>