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8011"/>
            <a:ext cx="12130452" cy="96665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entury" panose="02040604050505020304" pitchFamily="18" charset="0"/>
              </a:rPr>
              <a:t>Employee data analysis using excel 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174275"/>
            <a:ext cx="5951719" cy="2285999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Century" panose="02040604050505020304" pitchFamily="18" charset="0"/>
              </a:rPr>
              <a:t>Student name: </a:t>
            </a:r>
            <a:r>
              <a:rPr lang="en-IN" dirty="0" err="1" smtClean="0">
                <a:solidFill>
                  <a:schemeClr val="tx1"/>
                </a:solidFill>
                <a:latin typeface="Century" panose="02040604050505020304" pitchFamily="18" charset="0"/>
              </a:rPr>
              <a:t>J.Nithyalakshmi</a:t>
            </a:r>
            <a:endParaRPr lang="en-IN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Century" panose="02040604050505020304" pitchFamily="18" charset="0"/>
              </a:rPr>
              <a:t>Register </a:t>
            </a:r>
            <a:r>
              <a:rPr lang="en-IN" dirty="0">
                <a:solidFill>
                  <a:schemeClr val="tx1"/>
                </a:solidFill>
                <a:latin typeface="Century" panose="02040604050505020304" pitchFamily="18" charset="0"/>
              </a:rPr>
              <a:t>number: </a:t>
            </a:r>
            <a:r>
              <a:rPr lang="en-IN" dirty="0" smtClean="0">
                <a:solidFill>
                  <a:schemeClr val="tx1"/>
                </a:solidFill>
                <a:latin typeface="Century" panose="02040604050505020304" pitchFamily="18" charset="0"/>
              </a:rPr>
              <a:t>312214926</a:t>
            </a:r>
          </a:p>
          <a:p>
            <a:r>
              <a:rPr lang="en-IN" dirty="0" smtClean="0">
                <a:solidFill>
                  <a:schemeClr val="tx1"/>
                </a:solidFill>
                <a:latin typeface="Century" panose="02040604050505020304" pitchFamily="18" charset="0"/>
              </a:rPr>
              <a:t>Department</a:t>
            </a:r>
            <a:r>
              <a:rPr lang="en-IN" dirty="0">
                <a:solidFill>
                  <a:schemeClr val="tx1"/>
                </a:solidFill>
                <a:latin typeface="Century" panose="02040604050505020304" pitchFamily="18" charset="0"/>
              </a:rPr>
              <a:t>: B.com </a:t>
            </a:r>
            <a:r>
              <a:rPr lang="en-IN" dirty="0" smtClean="0">
                <a:solidFill>
                  <a:schemeClr val="tx1"/>
                </a:solidFill>
                <a:latin typeface="Century" panose="02040604050505020304" pitchFamily="18" charset="0"/>
              </a:rPr>
              <a:t>General </a:t>
            </a:r>
          </a:p>
          <a:p>
            <a:r>
              <a:rPr lang="en-IN" dirty="0" smtClean="0">
                <a:solidFill>
                  <a:schemeClr val="tx1"/>
                </a:solidFill>
                <a:latin typeface="Century" panose="02040604050505020304" pitchFamily="18" charset="0"/>
              </a:rPr>
              <a:t>College</a:t>
            </a:r>
            <a:r>
              <a:rPr lang="en-IN" dirty="0">
                <a:solidFill>
                  <a:schemeClr val="tx1"/>
                </a:solidFill>
                <a:latin typeface="Century" panose="02040604050505020304" pitchFamily="18" charset="0"/>
              </a:rPr>
              <a:t>: </a:t>
            </a:r>
            <a:r>
              <a:rPr lang="en-IN" dirty="0" err="1">
                <a:solidFill>
                  <a:schemeClr val="tx1"/>
                </a:solidFill>
                <a:latin typeface="Century" panose="02040604050505020304" pitchFamily="18" charset="0"/>
              </a:rPr>
              <a:t>Annai</a:t>
            </a:r>
            <a:r>
              <a:rPr lang="en-IN" dirty="0">
                <a:solidFill>
                  <a:schemeClr val="tx1"/>
                </a:solidFill>
                <a:latin typeface="Century" panose="02040604050505020304" pitchFamily="18" charset="0"/>
              </a:rPr>
              <a:t> </a:t>
            </a:r>
            <a:r>
              <a:rPr lang="en-IN" dirty="0" err="1">
                <a:solidFill>
                  <a:schemeClr val="tx1"/>
                </a:solidFill>
                <a:latin typeface="Century" panose="02040604050505020304" pitchFamily="18" charset="0"/>
              </a:rPr>
              <a:t>veilakanni's</a:t>
            </a:r>
            <a:r>
              <a:rPr lang="en-IN" dirty="0">
                <a:solidFill>
                  <a:schemeClr val="tx1"/>
                </a:solidFill>
                <a:latin typeface="Century" panose="02040604050505020304" pitchFamily="18" charset="0"/>
              </a:rPr>
              <a:t> college for women</a:t>
            </a:r>
          </a:p>
        </p:txBody>
      </p:sp>
    </p:spTree>
    <p:extLst>
      <p:ext uri="{BB962C8B-B14F-4D97-AF65-F5344CB8AC3E}">
        <p14:creationId xmlns:p14="http://schemas.microsoft.com/office/powerpoint/2010/main" val="3319570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8063" y="222068"/>
            <a:ext cx="8551227" cy="1136469"/>
          </a:xfrm>
        </p:spPr>
        <p:txBody>
          <a:bodyPr>
            <a:normAutofit/>
          </a:bodyPr>
          <a:lstStyle/>
          <a:p>
            <a:r>
              <a:rPr lang="en-IN" dirty="0">
                <a:latin typeface="Century" panose="02040604050505020304" pitchFamily="18" charset="0"/>
              </a:rPr>
              <a:t>MODELLING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4536" y="1894115"/>
            <a:ext cx="3944984" cy="3897086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entury" panose="02040604050505020304" pitchFamily="18" charset="0"/>
              </a:rPr>
              <a:t>1.Employees       </a:t>
            </a:r>
            <a:endParaRPr lang="en-US" sz="2800" dirty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entury" panose="02040604050505020304" pitchFamily="18" charset="0"/>
              </a:rPr>
              <a:t>2.Predictive </a:t>
            </a:r>
            <a:r>
              <a:rPr lang="en-US" sz="2800" dirty="0">
                <a:solidFill>
                  <a:schemeClr val="tx1"/>
                </a:solidFill>
                <a:latin typeface="Century" panose="02040604050505020304" pitchFamily="18" charset="0"/>
              </a:rPr>
              <a:t>modeling        </a:t>
            </a:r>
            <a:endParaRPr lang="en-US" sz="28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entury" panose="02040604050505020304" pitchFamily="18" charset="0"/>
              </a:rPr>
              <a:t>3.Network </a:t>
            </a:r>
            <a:r>
              <a:rPr lang="en-US" sz="2800" dirty="0">
                <a:solidFill>
                  <a:schemeClr val="tx1"/>
                </a:solidFill>
                <a:latin typeface="Century" panose="02040604050505020304" pitchFamily="18" charset="0"/>
              </a:rPr>
              <a:t>analysis         </a:t>
            </a:r>
            <a:endParaRPr lang="en-US" sz="28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entury" panose="02040604050505020304" pitchFamily="18" charset="0"/>
              </a:rPr>
              <a:t>4.Bayesian </a:t>
            </a:r>
            <a:r>
              <a:rPr lang="en-US" sz="2800" dirty="0">
                <a:solidFill>
                  <a:schemeClr val="tx1"/>
                </a:solidFill>
                <a:latin typeface="Century" panose="02040604050505020304" pitchFamily="18" charset="0"/>
              </a:rPr>
              <a:t>network        </a:t>
            </a:r>
            <a:endParaRPr lang="en-US" sz="28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entury" panose="02040604050505020304" pitchFamily="18" charset="0"/>
              </a:rPr>
              <a:t>5.Feature </a:t>
            </a:r>
            <a:r>
              <a:rPr lang="en-US" sz="2800" dirty="0">
                <a:solidFill>
                  <a:schemeClr val="tx1"/>
                </a:solidFill>
                <a:latin typeface="Century" panose="02040604050505020304" pitchFamily="18" charset="0"/>
              </a:rPr>
              <a:t>selection</a:t>
            </a:r>
            <a:endParaRPr lang="en-IN" sz="28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0300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792" y="377010"/>
            <a:ext cx="3231128" cy="524328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latin typeface="Century" panose="02040604050505020304" pitchFamily="18" charset="0"/>
              </a:rPr>
              <a:t>RESULTS</a:t>
            </a:r>
            <a:endParaRPr lang="en-IN" sz="4800" b="1" dirty="0">
              <a:latin typeface="Century" panose="020406040505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06" y="1128938"/>
            <a:ext cx="8917283" cy="54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12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1" y="209005"/>
            <a:ext cx="5055326" cy="718459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5656" y="1401114"/>
            <a:ext cx="10868297" cy="217811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entury" panose="02040604050505020304" pitchFamily="18" charset="0"/>
              </a:rPr>
              <a:t>We need employee management system because we can able to search into different employees </a:t>
            </a:r>
            <a:r>
              <a:rPr lang="en-US" sz="3200" dirty="0" smtClean="0">
                <a:solidFill>
                  <a:schemeClr val="tx1"/>
                </a:solidFill>
                <a:latin typeface="Century" panose="02040604050505020304" pitchFamily="18" charset="0"/>
              </a:rPr>
              <a:t>details </a:t>
            </a:r>
            <a:r>
              <a:rPr lang="en-US" sz="3200" dirty="0">
                <a:solidFill>
                  <a:schemeClr val="tx1"/>
                </a:solidFill>
                <a:latin typeface="Century" panose="02040604050505020304" pitchFamily="18" charset="0"/>
              </a:rPr>
              <a:t>using their I'd within seconds enabling organization to make data driven decisions</a:t>
            </a:r>
            <a:endParaRPr lang="en-IN" sz="32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0215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058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731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5755778" cy="907870"/>
          </a:xfrm>
        </p:spPr>
        <p:txBody>
          <a:bodyPr>
            <a:normAutofit/>
          </a:bodyPr>
          <a:lstStyle/>
          <a:p>
            <a:r>
              <a:rPr lang="en-IN" dirty="0">
                <a:latin typeface="Century" panose="02040604050505020304" pitchFamily="18" charset="0"/>
              </a:rPr>
              <a:t>PROJECT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262" y="2263261"/>
            <a:ext cx="8773298" cy="1947333"/>
          </a:xfrm>
        </p:spPr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Century" panose="02040604050505020304" pitchFamily="18" charset="0"/>
              </a:rPr>
              <a:t>Employee </a:t>
            </a:r>
            <a:r>
              <a:rPr lang="en-US" sz="3200" dirty="0" smtClean="0">
                <a:solidFill>
                  <a:schemeClr val="tx1"/>
                </a:solidFill>
                <a:latin typeface="Century" panose="02040604050505020304" pitchFamily="18" charset="0"/>
              </a:rPr>
              <a:t>Performance Analysis </a:t>
            </a:r>
            <a:r>
              <a:rPr lang="en-US" sz="3200" dirty="0">
                <a:solidFill>
                  <a:schemeClr val="tx1"/>
                </a:solidFill>
                <a:latin typeface="Century" panose="02040604050505020304" pitchFamily="18" charset="0"/>
              </a:rPr>
              <a:t>using excel</a:t>
            </a:r>
            <a:endParaRPr lang="en-IN" sz="32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99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67787"/>
            <a:ext cx="3130142" cy="881744"/>
          </a:xfrm>
        </p:spPr>
        <p:txBody>
          <a:bodyPr/>
          <a:lstStyle/>
          <a:p>
            <a:r>
              <a:rPr lang="en-IN" dirty="0">
                <a:latin typeface="Century" panose="02040604050505020304" pitchFamily="18" charset="0"/>
              </a:rPr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4640" y="1554481"/>
            <a:ext cx="4250372" cy="4236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1.Problem statement         </a:t>
            </a:r>
            <a:endParaRPr lang="en-US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entury" panose="02040604050505020304" pitchFamily="18" charset="0"/>
              </a:rPr>
              <a:t>2.Project 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overview        </a:t>
            </a:r>
            <a:endParaRPr lang="en-US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entury" panose="02040604050505020304" pitchFamily="18" charset="0"/>
              </a:rPr>
              <a:t>3.End 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user        </a:t>
            </a:r>
            <a:endParaRPr lang="en-US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entury" panose="02040604050505020304" pitchFamily="18" charset="0"/>
              </a:rPr>
              <a:t>4.Our 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solution and proposition         </a:t>
            </a:r>
            <a:endParaRPr lang="en-US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entury" panose="02040604050505020304" pitchFamily="18" charset="0"/>
              </a:rPr>
              <a:t>5.Datasey 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description         </a:t>
            </a:r>
            <a:endParaRPr lang="en-US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entury" panose="02040604050505020304" pitchFamily="18" charset="0"/>
              </a:rPr>
              <a:t>6.Modelling 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approach         </a:t>
            </a:r>
            <a:endParaRPr lang="en-US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entury" panose="02040604050505020304" pitchFamily="18" charset="0"/>
              </a:rPr>
              <a:t>7.Results 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and </a:t>
            </a:r>
            <a:r>
              <a:rPr lang="en-US" dirty="0" smtClean="0">
                <a:solidFill>
                  <a:schemeClr val="tx1"/>
                </a:solidFill>
                <a:latin typeface="Century" panose="02040604050505020304" pitchFamily="18" charset="0"/>
              </a:rPr>
              <a:t>discussion         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anose="02040604050505020304" pitchFamily="18" charset="0"/>
              </a:rPr>
              <a:t>8.Conclusion</a:t>
            </a:r>
            <a:endParaRPr lang="en-IN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65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6970623" cy="894807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entury" panose="02040604050505020304" pitchFamily="18" charset="0"/>
              </a:rPr>
              <a:t>PROBLEM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207623"/>
            <a:ext cx="7584578" cy="218149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entury" panose="02040604050505020304" pitchFamily="18" charset="0"/>
              </a:rPr>
              <a:t>A 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company wants to upgrade their manual employees management system.         </a:t>
            </a:r>
            <a:endParaRPr lang="en-US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entury" panose="02040604050505020304" pitchFamily="18" charset="0"/>
              </a:rPr>
              <a:t>In 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the current employee management system of, admin user.        </a:t>
            </a:r>
            <a:endParaRPr lang="en-US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entury" panose="02040604050505020304" pitchFamily="18" charset="0"/>
              </a:rPr>
              <a:t>Admin </a:t>
            </a:r>
            <a:r>
              <a:rPr lang="en-US" dirty="0">
                <a:solidFill>
                  <a:schemeClr val="tx1"/>
                </a:solidFill>
                <a:latin typeface="Century" panose="02040604050505020304" pitchFamily="18" charset="0"/>
              </a:rPr>
              <a:t>validate the details of the employee and then enters manually in an excel file</a:t>
            </a:r>
            <a:endParaRPr lang="en-IN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7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6212977" cy="790304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entury" panose="02040604050505020304" pitchFamily="18" charset="0"/>
              </a:rPr>
              <a:t>PROJECT OVERVIEW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3748" y="1972492"/>
            <a:ext cx="6426927" cy="427155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</a:rPr>
              <a:t>1.The objective of this project is to provide a comprehensive approach towards the management of employees information    </a:t>
            </a:r>
            <a:endParaRPr lang="en-US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    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2.Provides </a:t>
            </a: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</a:rPr>
              <a:t>full functional reports to the management of company     </a:t>
            </a:r>
            <a:endParaRPr lang="en-US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   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3.This </a:t>
            </a: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</a:rPr>
              <a:t>project aims to simplify the task of maintaining records of the employee of company</a:t>
            </a:r>
            <a:endParaRPr lang="en-IN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68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950337" cy="76417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entury" panose="02040604050505020304" pitchFamily="18" charset="0"/>
              </a:rPr>
              <a:t>WHO ARE THE END USERS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5530" y="1675433"/>
            <a:ext cx="4167053" cy="298800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entury" panose="02040604050505020304" pitchFamily="18" charset="0"/>
              </a:rPr>
              <a:t>1.Employees        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anose="02040604050505020304" pitchFamily="18" charset="0"/>
              </a:rPr>
              <a:t>2.HR Business Partner         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anose="02040604050505020304" pitchFamily="18" charset="0"/>
              </a:rPr>
              <a:t>3.Manager        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anose="02040604050505020304" pitchFamily="18" charset="0"/>
              </a:rPr>
              <a:t>4.Employee Development Team         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anose="02040604050505020304" pitchFamily="18" charset="0"/>
              </a:rPr>
              <a:t>5.Talent Acquisition Team         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anose="02040604050505020304" pitchFamily="18" charset="0"/>
              </a:rPr>
              <a:t>6.Business Analysis</a:t>
            </a:r>
            <a:endParaRPr lang="en-IN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995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178" y="326571"/>
            <a:ext cx="8812486" cy="1058092"/>
          </a:xfrm>
        </p:spPr>
        <p:txBody>
          <a:bodyPr/>
          <a:lstStyle/>
          <a:p>
            <a:r>
              <a:rPr lang="en-IN" dirty="0">
                <a:latin typeface="Century" panose="02040604050505020304" pitchFamily="18" charset="0"/>
              </a:rPr>
              <a:t>OUR SOLUTION AND PROPOSITION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3" y="1645920"/>
            <a:ext cx="2007417" cy="2769326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535197" y="1123405"/>
            <a:ext cx="4942598" cy="394909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entury" panose="02040604050505020304" pitchFamily="18" charset="0"/>
              </a:rPr>
              <a:t>Attract </a:t>
            </a:r>
            <a:r>
              <a:rPr lang="en-US" sz="2800" dirty="0">
                <a:solidFill>
                  <a:schemeClr val="tx1"/>
                </a:solidFill>
                <a:latin typeface="Century" panose="02040604050505020304" pitchFamily="18" charset="0"/>
              </a:rPr>
              <a:t>top talent        </a:t>
            </a:r>
            <a:endParaRPr lang="en-US" sz="28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entury" panose="02040604050505020304" pitchFamily="18" charset="0"/>
              </a:rPr>
              <a:t>Reduce </a:t>
            </a:r>
            <a:r>
              <a:rPr lang="en-US" sz="2800" dirty="0">
                <a:solidFill>
                  <a:schemeClr val="tx1"/>
                </a:solidFill>
                <a:latin typeface="Century" panose="02040604050505020304" pitchFamily="18" charset="0"/>
              </a:rPr>
              <a:t>employee turnover  </a:t>
            </a:r>
            <a:endParaRPr lang="en-US" sz="28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entury" panose="02040604050505020304" pitchFamily="18" charset="0"/>
              </a:rPr>
              <a:t>Reduce </a:t>
            </a:r>
            <a:r>
              <a:rPr lang="en-US" sz="2800" dirty="0">
                <a:solidFill>
                  <a:schemeClr val="tx1"/>
                </a:solidFill>
                <a:latin typeface="Century" panose="02040604050505020304" pitchFamily="18" charset="0"/>
              </a:rPr>
              <a:t>hiring cost       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Century" panose="02040604050505020304" pitchFamily="18" charset="0"/>
              </a:rPr>
              <a:t>Strong </a:t>
            </a:r>
            <a:r>
              <a:rPr lang="en-US" sz="2800" dirty="0">
                <a:solidFill>
                  <a:schemeClr val="tx1"/>
                </a:solidFill>
                <a:latin typeface="Century" panose="02040604050505020304" pitchFamily="18" charset="0"/>
              </a:rPr>
              <a:t>company culture         </a:t>
            </a:r>
            <a:endParaRPr lang="en-US" sz="28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Century" panose="02040604050505020304" pitchFamily="18" charset="0"/>
              </a:rPr>
              <a:t>Employee </a:t>
            </a:r>
            <a:r>
              <a:rPr lang="en-US" sz="2800" dirty="0">
                <a:solidFill>
                  <a:schemeClr val="tx1"/>
                </a:solidFill>
                <a:latin typeface="Century" panose="02040604050505020304" pitchFamily="18" charset="0"/>
              </a:rPr>
              <a:t>engagement</a:t>
            </a:r>
            <a:endParaRPr lang="en-IN" sz="28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48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858" y="209005"/>
            <a:ext cx="8765176" cy="992778"/>
          </a:xfrm>
        </p:spPr>
        <p:txBody>
          <a:bodyPr>
            <a:noAutofit/>
          </a:bodyPr>
          <a:lstStyle/>
          <a:p>
            <a:r>
              <a:rPr lang="en-IN" sz="4800" dirty="0">
                <a:latin typeface="Century" panose="02040604050505020304" pitchFamily="18" charset="0"/>
              </a:rPr>
              <a:t>DATA 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9086" y="1399297"/>
            <a:ext cx="10724605" cy="112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/>
                </a:solidFill>
                <a:latin typeface="Century" panose="02040604050505020304" pitchFamily="18" charset="0"/>
              </a:rPr>
              <a:t>Description: </a:t>
            </a:r>
            <a:r>
              <a:rPr lang="en-IN" sz="2400" dirty="0">
                <a:solidFill>
                  <a:schemeClr val="tx1"/>
                </a:solidFill>
                <a:latin typeface="Century" panose="02040604050505020304" pitchFamily="18" charset="0"/>
              </a:rPr>
              <a:t>This data set contains information on employee performance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12" y="2717072"/>
            <a:ext cx="2701552" cy="3399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entury" panose="02040604050505020304" pitchFamily="18" charset="0"/>
              </a:rPr>
              <a:t>Fields:           </a:t>
            </a:r>
            <a:endParaRPr lang="en-US" sz="2400" b="1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1.Name         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2.Gender         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3.Salaries         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4.Employee </a:t>
            </a: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</a:rPr>
              <a:t>ID           </a:t>
            </a:r>
            <a:endParaRPr lang="en-US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5.Department</a:t>
            </a:r>
            <a:endParaRPr lang="en-IN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2371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9245" y="365760"/>
            <a:ext cx="8117978" cy="940526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entury" panose="02040604050505020304" pitchFamily="18" charset="0"/>
              </a:rPr>
              <a:t>THE WOW IN OUR SOLUTION </a:t>
            </a:r>
            <a:endParaRPr lang="en-IN" sz="4000" dirty="0">
              <a:latin typeface="Century" panose="020406040505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1750423"/>
            <a:ext cx="3741919" cy="303058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1.Attraction       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2.Onboarding       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3.Development       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4.Employee </a:t>
            </a: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</a:rPr>
              <a:t>engagement         </a:t>
            </a:r>
            <a:endParaRPr lang="en-US" sz="2400" dirty="0" smtClean="0">
              <a:solidFill>
                <a:schemeClr val="tx1"/>
              </a:solidFill>
              <a:latin typeface="Century" panose="020406040505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entury" panose="02040604050505020304" pitchFamily="18" charset="0"/>
              </a:rPr>
              <a:t>5.Employee </a:t>
            </a: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</a:rPr>
              <a:t>retention</a:t>
            </a:r>
            <a:endParaRPr lang="en-IN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r="14115"/>
          <a:stretch>
            <a:fillRect/>
          </a:stretch>
        </p:blipFill>
        <p:spPr>
          <a:xfrm>
            <a:off x="1838097" y="1924594"/>
            <a:ext cx="1963194" cy="2286924"/>
          </a:xfrm>
        </p:spPr>
      </p:pic>
    </p:spTree>
    <p:extLst>
      <p:ext uri="{BB962C8B-B14F-4D97-AF65-F5344CB8AC3E}">
        <p14:creationId xmlns:p14="http://schemas.microsoft.com/office/powerpoint/2010/main" val="31479127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</TotalTime>
  <Words>244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</vt:lpstr>
      <vt:lpstr>Century Gothic</vt:lpstr>
      <vt:lpstr>Wingdings 3</vt:lpstr>
      <vt:lpstr>Slice</vt:lpstr>
      <vt:lpstr>Employee data analysis using excel </vt:lpstr>
      <vt:lpstr>PROJECT TITLE </vt:lpstr>
      <vt:lpstr>AGENDA</vt:lpstr>
      <vt:lpstr>PROBLEM STATEMENT</vt:lpstr>
      <vt:lpstr>PROJECT OVERVIEW </vt:lpstr>
      <vt:lpstr>WHO ARE THE END USERS</vt:lpstr>
      <vt:lpstr>OUR SOLUTION AND PROPOSITION </vt:lpstr>
      <vt:lpstr>DATA SET DESCRIPTION</vt:lpstr>
      <vt:lpstr>THE WOW IN OUR SOLUTION </vt:lpstr>
      <vt:lpstr>MODELLING APPROACH</vt:lpstr>
      <vt:lpstr>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16</cp:revision>
  <dcterms:created xsi:type="dcterms:W3CDTF">2024-09-19T18:52:47Z</dcterms:created>
  <dcterms:modified xsi:type="dcterms:W3CDTF">2024-09-19T20:03:43Z</dcterms:modified>
</cp:coreProperties>
</file>