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notesSlides/notesSlide11.xml" ContentType="application/vnd.openxmlformats-officedocument.presentationml.notesSlide+xml"/>
  <Override PartName="/ppt/slides/slide11.xml" ContentType="application/vnd.openxmlformats-officedocument.presentationml.slide+xml"/>
  <Override PartName="/ppt/notesSlides/notesSlide12.xml" ContentType="application/vnd.openxmlformats-officedocument.presentationml.notesSlide+xml"/>
  <Override PartName="/ppt/slides/slide12.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1"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Lst>
  <p:sldSz cx="12192000" cy="6858000"/>
  <p:notesSz cx="9143861" cy="6857895"/>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p:cViewPr>
        <p:scale>
          <a:sx n="84" d="100"/>
          <a:sy n="84" d="100"/>
        </p:scale>
        <p:origin x="0" y="0"/>
      </p:cViewPr>
      <p:guideLst>
        <p:guide orient="horz" pos="2880"/>
        <p:guide pos="216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17" name="文本框"/>
          <p:cNvSpPr>
            <a:spLocks noGrp="1"/>
          </p:cNvSpPr>
          <p:nvPr>
            <p:ph type="hdr"/>
          </p:nvPr>
        </p:nvSpPr>
        <p:spPr>
          <a:xfrm rot="0">
            <a:off x="0"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8" name="文本框"/>
          <p:cNvSpPr>
            <a:spLocks noGrp="1"/>
          </p:cNvSpPr>
          <p:nvPr>
            <p:ph type="dt" idx="1"/>
          </p:nvPr>
        </p:nvSpPr>
        <p:spPr>
          <a:xfrm rot="0">
            <a:off x="6905625"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9/10/2024</a:t>
            </a:fld>
            <a:endParaRPr lang="zh-CN" altLang="en-US" sz="1200">
              <a:latin typeface="Calibri" pitchFamily="0" charset="0"/>
              <a:ea typeface="等线" pitchFamily="0" charset="0"/>
              <a:cs typeface="Calibri" pitchFamily="0" charset="0"/>
            </a:endParaRPr>
          </a:p>
        </p:txBody>
      </p:sp>
      <p:sp>
        <p:nvSpPr>
          <p:cNvPr id="19" name="对象"/>
          <p:cNvSpPr>
            <a:spLocks noGrp="1" noChangeAspect="1"/>
          </p:cNvSpPr>
          <p:nvPr>
            <p:ph type="sldImg" idx="2"/>
          </p:nvPr>
        </p:nvSpPr>
        <p:spPr>
          <a:xfrm rot="0">
            <a:off x="4038600" y="857250"/>
            <a:ext cx="4114800" cy="2314575"/>
          </a:xfrm>
          <a:prstGeom prst="rect"/>
          <a:noFill/>
          <a:ln w="12700" cmpd="sng" cap="flat">
            <a:solidFill>
              <a:srgbClr val="000000"/>
            </a:solidFill>
            <a:prstDash val="solid"/>
            <a:round/>
          </a:ln>
        </p:spPr>
      </p:sp>
      <p:sp>
        <p:nvSpPr>
          <p:cNvPr id="20" name="文本框"/>
          <p:cNvSpPr>
            <a:spLocks noGrp="1"/>
          </p:cNvSpPr>
          <p:nvPr>
            <p:ph type="body" idx="3"/>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21" name="文本框"/>
          <p:cNvSpPr>
            <a:spLocks noGrp="1"/>
          </p:cNvSpPr>
          <p:nvPr>
            <p:ph type="ftr" idx="4"/>
          </p:nvPr>
        </p:nvSpPr>
        <p:spPr>
          <a:xfrm rot="0">
            <a:off x="0"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689655364"/>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
        <p:nvSpPr>
          <p:cNvPr id="47"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4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822581672"/>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347721244"/>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276205149"/>
      </p:ext>
    </p:extLst>
  </p:cSld>
  <p:clrMapOvr>
    <a:masterClrMapping/>
  </p:clrMapOvr>
</p:notes>
</file>

<file path=ppt/notesSlides/notesSlide1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736314176"/>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725003072"/>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950616188"/>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577867928"/>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218802993"/>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889587675"/>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665376158"/>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852877390"/>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3279138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2031282490"/>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375604464"/>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754295205"/>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37"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sp>
      <p:sp>
        <p:nvSpPr>
          <p:cNvPr id="36"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sp>
      <p:sp>
        <p:nvSpPr>
          <p:cNvPr id="35"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34"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33"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32"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31"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30"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29"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28"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23" name="文本框"/>
          <p:cNvSpPr>
            <a:spLocks xmlns:a="http://schemas.openxmlformats.org/drawingml/2006/main" noGrp="1"/>
          </p:cNvSpPr>
          <p:nvPr>
            <p:ph type="title"/>
          </p:nvPr>
        </p:nvSpPr>
        <p:spPr>
          <a:xfrm xmlns:a="http://schemas.openxmlformats.org/drawingml/2006/main" rot="0">
            <a:off x="3195573" y="2067305"/>
            <a:ext cx="5800851" cy="51815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a:p>
        </p:txBody>
      </p:sp>
      <p:sp>
        <p:nvSpPr>
          <p:cNvPr id="24" name="文本框"/>
          <p:cNvSpPr>
            <a:spLocks xmlns:a="http://schemas.openxmlformats.org/drawingml/2006/main" noGrp="1"/>
          </p:cNvSpPr>
          <p:nvPr>
            <p:ph type="body" idx="4"/>
          </p:nvPr>
        </p:nvSpPr>
        <p:spPr>
          <a:xfrm xmlns:a="http://schemas.openxmlformats.org/drawingml/2006/main" rot="0">
            <a:off x="1828800" y="3840480"/>
            <a:ext cx="8534401" cy="171449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a:p>
        </p:txBody>
      </p:sp>
      <p:sp>
        <p:nvSpPr>
          <p:cNvPr id="25" name="文本框"/>
          <p:cNvSpPr>
            <a:spLocks xmlns:a="http://schemas.openxmlformats.org/drawingml/2006/main" noGrp="1"/>
          </p:cNvSpPr>
          <p:nvPr>
            <p:ph type="ftr" idx="5"/>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p>
        </p:txBody>
      </p:sp>
      <p:sp>
        <p:nvSpPr>
          <p:cNvPr id="26"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27"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531302020"/>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62"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sp>
      <p:sp>
        <p:nvSpPr>
          <p:cNvPr id="61"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sp>
      <p:sp>
        <p:nvSpPr>
          <p:cNvPr id="60"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59"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58"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7"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56"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55"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54"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3"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49" name="文本框"/>
          <p:cNvSpPr>
            <a:spLocks xmlns:a="http://schemas.openxmlformats.org/drawingml/2006/main" noGrp="1"/>
          </p:cNvSpPr>
          <p:nvPr>
            <p:ph type="title"/>
          </p:nvPr>
        </p:nvSpPr>
        <p:spPr>
          <a:xfrm xmlns:a="http://schemas.openxmlformats.org/drawingml/2006/main" rot="0">
            <a:off x="755332" y="385444"/>
            <a:ext cx="10681335" cy="75819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a:p>
        </p:txBody>
      </p:sp>
      <p:sp>
        <p:nvSpPr>
          <p:cNvPr id="50" name="文本框"/>
          <p:cNvSpPr>
            <a:spLocks xmlns:a="http://schemas.openxmlformats.org/drawingml/2006/main" noGrp="1"/>
          </p:cNvSpPr>
          <p:nvPr>
            <p:ph type="ftr" idx="5"/>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p>
        </p:txBody>
      </p:sp>
      <p:sp>
        <p:nvSpPr>
          <p:cNvPr id="51"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52"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297738388"/>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964256030"/>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362328158"/>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216469766"/>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853408746"/>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07572087"/>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993965521"/>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918897498"/>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436084713"/>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3"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4"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5"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7"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8"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9"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10"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11"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1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13" name="文本框"/>
          <p:cNvSpPr>
            <a:spLocks noGrp="1"/>
          </p:cNvSpPr>
          <p:nvPr>
            <p:ph type="body" idx="1"/>
          </p:nvPr>
        </p:nvSpPr>
        <p:spPr>
          <a:xfrm rot="0">
            <a:off x="609600" y="1577340"/>
            <a:ext cx="10972800" cy="4526279"/>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14" name="文本框"/>
          <p:cNvSpPr>
            <a:spLocks noGrp="1"/>
          </p:cNvSpPr>
          <p:nvPr>
            <p:ph type="ftr" idx="5"/>
          </p:nvPr>
        </p:nvSpPr>
        <p:spPr>
          <a:xfrm rot="0">
            <a:off x="4145279" y="6377940"/>
            <a:ext cx="3901440" cy="342900"/>
          </a:xfrm>
          <a:prstGeom prst="rect"/>
          <a:noFill/>
          <a:ln w="12700" cmpd="sng" cap="flat">
            <a:noFill/>
            <a:prstDash val="solid"/>
            <a:miter/>
          </a:ln>
        </p:spPr>
        <p:txBody>
          <a:bodyPr vert="horz" wrap="square" lIns="0" tIns="0" rIns="0" bIns="0" anchor="t" anchorCtr="0">
            <a:prstTxWarp prst="textNoShape"/>
            <a:spAutoFit/>
          </a:bodyPr>
          <a:lstStyle/>
          <a:p>
            <a:pPr algn="ctr"/>
            <a:endParaRPr lang="zh-CN" altLang="en-US"/>
          </a:p>
        </p:txBody>
      </p:sp>
      <p:sp>
        <p:nvSpPr>
          <p:cNvPr id="15" name="文本框"/>
          <p:cNvSpPr>
            <a:spLocks noGrp="1"/>
          </p:cNvSpPr>
          <p:nvPr>
            <p:ph type="dt" idx="6"/>
          </p:nvPr>
        </p:nvSpPr>
        <p:spPr>
          <a:xfrm rot="0">
            <a:off x="609600" y="6377940"/>
            <a:ext cx="2804160" cy="342900"/>
          </a:xfrm>
          <a:prstGeom prst="rect"/>
          <a:noFill/>
          <a:ln w="12700" cmpd="sng" cap="flat">
            <a:noFill/>
            <a:prstDash val="solid"/>
            <a:miter/>
          </a:ln>
        </p:spPr>
        <p:txBody>
          <a:bodyPr vert="horz" wrap="square" lIns="0" tIns="0" rIns="0" bIns="0" anchor="t" anchorCtr="0">
            <a:prstTxWarp prst="textNoShape"/>
            <a:spAutoFit/>
          </a:bodyPr>
          <a:lstStyle/>
          <a:p>
            <a:pPr algn="l"/>
            <a:fld id="{CAD2D6BD-DE1B-4B5F-8B41-2702339687B9}" type="datetime1">
              <a:rPr lang="en-US" altLang="zh-CN">
                <a:solidFill>
                  <a:srgbClr val="898989"/>
                </a:solidFill>
                <a:latin typeface="Calibri" pitchFamily="0" charset="0"/>
                <a:ea typeface="宋体" pitchFamily="0" charset="0"/>
                <a:cs typeface="Calibri" pitchFamily="0" charset="0"/>
              </a:rPr>
              <a:t>9/10/2024</a:t>
            </a:fld>
            <a:endParaRPr lang="zh-CN" altLang="en-US">
              <a:solidFill>
                <a:srgbClr val="898989"/>
              </a:solidFill>
              <a:latin typeface="Calibri" pitchFamily="0" charset="0"/>
              <a:ea typeface="宋体" pitchFamily="0" charset="0"/>
              <a:cs typeface="Calibri" pitchFamily="0" charset="0"/>
            </a:endParaRPr>
          </a:p>
        </p:txBody>
      </p:sp>
      <p:sp>
        <p:nvSpPr>
          <p:cNvPr id="16" name="文本框"/>
          <p:cNvSpPr>
            <a:spLocks noGrp="1"/>
          </p:cNvSpPr>
          <p:nvPr>
            <p:ph type="sldNum" idx="7"/>
          </p:nvPr>
        </p:nvSpPr>
        <p:spPr>
          <a:xfrm rot="0">
            <a:off x="11353418" y="6473336"/>
            <a:ext cx="151129" cy="191770"/>
          </a:xfrm>
          <a:prstGeom prst="rect"/>
          <a:noFill/>
          <a:ln w="12700" cmpd="sng" cap="flat">
            <a:noFill/>
            <a:prstDash val="solid"/>
            <a:miter/>
          </a:ln>
        </p:spPr>
        <p:txBody>
          <a:bodyPr vert="horz" wrap="square" lIns="0" tIns="0" rIns="0" bIns="0" anchor="t" anchorCtr="0">
            <a:prstTxWarp prst="textNoShape"/>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617260662"/>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lvl1pPr defTabSz="914400" fontAlgn="auto" hangingPunct="1">
        <a:buNone/>
        <a:defRPr sz="1800">
          <a:latin typeface="Calibri" pitchFamily="0" charset="0"/>
          <a:ea typeface="宋体" pitchFamily="0" charset="0"/>
          <a:cs typeface="Calibri" pitchFamily="0" charset="0"/>
        </a:defRPr>
      </a:lvl1pPr>
    </p:titleStyle>
    <p:bodyStyle>
      <a:lvl1pPr marL="0" indent="0" defTabSz="914400" fontAlgn="auto" hangingPunct="1">
        <a:buNone/>
        <a:defRPr sz="1800">
          <a:latin typeface="Calibri" pitchFamily="0" charset="0"/>
          <a:ea typeface="宋体" pitchFamily="0" charset="0"/>
          <a:cs typeface="Calibri" pitchFamily="0" charset="0"/>
        </a:defRPr>
      </a:lvl1pPr>
      <a:lvl2pPr marL="457200" indent="0" defTabSz="914400" fontAlgn="auto" hangingPunct="1">
        <a:buNone/>
        <a:defRPr sz="1800">
          <a:latin typeface="Calibri" pitchFamily="0" charset="0"/>
          <a:ea typeface="宋体" pitchFamily="0" charset="0"/>
          <a:cs typeface="Calibri" pitchFamily="0" charset="0"/>
        </a:defRPr>
      </a:lvl2pPr>
      <a:lvl3pPr marL="914400" indent="0" defTabSz="914400" fontAlgn="auto" hangingPunct="1">
        <a:buNone/>
        <a:defRPr sz="1800">
          <a:latin typeface="Calibri" pitchFamily="0" charset="0"/>
          <a:ea typeface="宋体" pitchFamily="0" charset="0"/>
          <a:cs typeface="Calibri" pitchFamily="0" charset="0"/>
        </a:defRPr>
      </a:lvl3pPr>
      <a:lvl4pPr marL="1371600" indent="0" defTabSz="914400" fontAlgn="auto" hangingPunct="1">
        <a:buNone/>
        <a:defRPr sz="1800">
          <a:latin typeface="Calibri" pitchFamily="0" charset="0"/>
          <a:ea typeface="宋体" pitchFamily="0" charset="0"/>
          <a:cs typeface="Calibri" pitchFamily="0" charset="0"/>
        </a:defRPr>
      </a:lvl4pPr>
      <a:lvl5pPr marL="1828800" indent="0" defTabSz="914400" fontAlgn="auto" hangingPunct="1">
        <a:buNone/>
        <a:defRPr sz="1800">
          <a:latin typeface="Calibri" pitchFamily="0" charset="0"/>
          <a:ea typeface="宋体" pitchFamily="0" charset="0"/>
          <a:cs typeface="Calibri" pitchFamily="0" charset="0"/>
        </a:defRPr>
      </a:lvl5pPr>
      <a:lvl6pPr marL="2286000" indent="0" defTabSz="914400" fontAlgn="auto" hangingPunct="1">
        <a:buNone/>
        <a:defRPr sz="1800">
          <a:latin typeface="Calibri" pitchFamily="0" charset="0"/>
          <a:ea typeface="宋体" pitchFamily="0" charset="0"/>
          <a:cs typeface="Calibri" pitchFamily="0" charset="0"/>
        </a:defRPr>
      </a:lvl6pPr>
      <a:lvl7pPr marL="2743200" indent="0" defTabSz="914400" fontAlgn="auto" hangingPunct="1">
        <a:buNone/>
        <a:defRPr sz="1800">
          <a:latin typeface="Calibri" pitchFamily="0" charset="0"/>
          <a:ea typeface="宋体" pitchFamily="0" charset="0"/>
          <a:cs typeface="Calibri" pitchFamily="0" charset="0"/>
        </a:defRPr>
      </a:lvl7pPr>
      <a:lvl8pPr marL="3200400" indent="0" defTabSz="914400" fontAlgn="auto" hangingPunct="1">
        <a:buNone/>
        <a:defRPr sz="1800">
          <a:latin typeface="Calibri" pitchFamily="0" charset="0"/>
          <a:ea typeface="宋体" pitchFamily="0" charset="0"/>
          <a:cs typeface="Calibri" pitchFamily="0" charset="0"/>
        </a:defRPr>
      </a:lvl8pPr>
      <a:lvl9pPr marL="3200400" indent="0" defTabSz="914400" fontAlgn="auto" hangingPunct="1">
        <a:buNone/>
        <a:defRPr sz="1800">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10.png"/><Relationship Id="rId2" Type="http://schemas.openxmlformats.org/officeDocument/2006/relationships/slideLayout" Target="../slideLayouts/slideLayout12.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10.png"/><Relationship Id="rId2" Type="http://schemas.openxmlformats.org/officeDocument/2006/relationships/slideLayout" Target="../slideLayouts/slideLayout13.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2.png"/><Relationship Id="rId3" Type="http://schemas.openxmlformats.org/officeDocument/2006/relationships/slideLayout" Target="../slideLayouts/slideLayout13.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3.png"/><Relationship Id="rId2" Type="http://schemas.openxmlformats.org/officeDocument/2006/relationships/image" Target="../media/2.png"/><Relationship Id="rId3" Type="http://schemas.openxmlformats.org/officeDocument/2006/relationships/image" Target="../media/4.jpeg"/><Relationship Id="rId4" Type="http://schemas.openxmlformats.org/officeDocument/2006/relationships/slideLayout" Target="../slideLayouts/slideLayout13.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5.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6.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7.png"/><Relationship Id="rId2" Type="http://schemas.openxmlformats.org/officeDocument/2006/relationships/slideLayout" Target="../slideLayouts/slideLayout13.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8.jpe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9.jpeg"/><Relationship Id="rId2" Type="http://schemas.openxmlformats.org/officeDocument/2006/relationships/slideLayout" Target="../slideLayouts/slideLayout13.xml"/><Relationship Id="rId3"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5" cy="1333500"/>
            <a:chOff x="876298" y="990599"/>
            <a:chExt cx="1743075" cy="1333500"/>
          </a:xfrm>
        </p:grpSpPr>
        <p:sp>
          <p:nvSpPr>
            <p:cNvPr id="38" name="曲线"/>
            <p:cNvSpPr>
              <a:spLocks/>
            </p:cNvSpPr>
            <p:nvPr/>
          </p:nvSpPr>
          <p:spPr>
            <a:xfrm rot="0">
              <a:off x="876298" y="1266824"/>
              <a:ext cx="1228725" cy="1057275"/>
            </a:xfrm>
            <a:custGeom>
              <a:gdLst>
                <a:gd name="T1" fmla="*/ 0 w 21600"/>
                <a:gd name="T2" fmla="*/ 0 h 21600"/>
                <a:gd name="T3" fmla="*/ 21600 w 21600"/>
                <a:gd name="T4" fmla="*/ 21600 h 21600"/>
              </a:gd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mpd="sng" cap="flat">
              <a:noFill/>
              <a:prstDash val="solid"/>
              <a:miter/>
            </a:ln>
          </p:spPr>
        </p:sp>
        <p:sp>
          <p:nvSpPr>
            <p:cNvPr id="39" name="曲线"/>
            <p:cNvSpPr>
              <a:spLocks/>
            </p:cNvSpPr>
            <p:nvPr/>
          </p:nvSpPr>
          <p:spPr>
            <a:xfrm rot="0">
              <a:off x="1971673" y="990599"/>
              <a:ext cx="647700" cy="561974"/>
            </a:xfrm>
            <a:custGeom>
              <a:gdLst>
                <a:gd name="T1" fmla="*/ 0 w 21600"/>
                <a:gd name="T2" fmla="*/ 0 h 21600"/>
                <a:gd name="T3" fmla="*/ 21600 w 21600"/>
                <a:gd name="T4" fmla="*/ 21600 h 21600"/>
              </a:gd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mpd="sng" cap="flat">
              <a:noFill/>
              <a:prstDash val="solid"/>
              <a:miter/>
            </a:ln>
          </p:spPr>
        </p:sp>
      </p:grpSp>
      <p:sp>
        <p:nvSpPr>
          <p:cNvPr id="41" name="曲线"/>
          <p:cNvSpPr>
            <a:spLocks/>
          </p:cNvSpPr>
          <p:nvPr/>
        </p:nvSpPr>
        <p:spPr>
          <a:xfrm rot="0">
            <a:off x="3752849" y="1190625"/>
            <a:ext cx="1666875" cy="1438275"/>
          </a:xfrm>
          <a:custGeom>
            <a:gdLst>
              <a:gd name="T1" fmla="*/ 0 w 21600"/>
              <a:gd name="T2" fmla="*/ 0 h 21600"/>
              <a:gd name="T3" fmla="*/ 21600 w 21600"/>
              <a:gd name="T4" fmla="*/ 21600 h 21600"/>
            </a:gdLst>
            <a:rect l="T1" t="T2" r="T3" b="T4"/>
            <a:pathLst>
              <a:path w="21600" h="21600">
                <a:moveTo>
                  <a:pt x="16940" y="0"/>
                </a:moveTo>
                <a:lnTo>
                  <a:pt x="4659" y="0"/>
                </a:lnTo>
                <a:lnTo>
                  <a:pt x="0" y="10799"/>
                </a:lnTo>
                <a:lnTo>
                  <a:pt x="4659" y="21600"/>
                </a:lnTo>
                <a:lnTo>
                  <a:pt x="16940" y="21600"/>
                </a:lnTo>
                <a:lnTo>
                  <a:pt x="21600" y="10799"/>
                </a:lnTo>
                <a:lnTo>
                  <a:pt x="16940" y="0"/>
                </a:lnTo>
                <a:close/>
              </a:path>
            </a:pathLst>
          </a:custGeom>
          <a:solidFill>
            <a:srgbClr val="42D0A1"/>
          </a:solidFill>
          <a:ln cmpd="sng" cap="flat">
            <a:noFill/>
            <a:prstDash val="solid"/>
            <a:miter/>
          </a:ln>
        </p:spPr>
      </p:sp>
      <p:sp>
        <p:nvSpPr>
          <p:cNvPr id="42" name="曲线"/>
          <p:cNvSpPr>
            <a:spLocks/>
          </p:cNvSpPr>
          <p:nvPr/>
        </p:nvSpPr>
        <p:spPr>
          <a:xfrm rot="0">
            <a:off x="3800474" y="5229225"/>
            <a:ext cx="723900" cy="619124"/>
          </a:xfrm>
          <a:custGeom>
            <a:gdLst>
              <a:gd name="T1" fmla="*/ 0 w 21600"/>
              <a:gd name="T2" fmla="*/ 0 h 21600"/>
              <a:gd name="T3" fmla="*/ 21600 w 21600"/>
              <a:gd name="T4" fmla="*/ 21600 h 21600"/>
            </a:gdLst>
            <a:rect l="T1" t="T2" r="T3" b="T4"/>
            <a:pathLst>
              <a:path w="21600" h="21600">
                <a:moveTo>
                  <a:pt x="16980" y="0"/>
                </a:moveTo>
                <a:lnTo>
                  <a:pt x="4619" y="0"/>
                </a:lnTo>
                <a:lnTo>
                  <a:pt x="0" y="10802"/>
                </a:lnTo>
                <a:lnTo>
                  <a:pt x="4619" y="21600"/>
                </a:lnTo>
                <a:lnTo>
                  <a:pt x="16980" y="21600"/>
                </a:lnTo>
                <a:lnTo>
                  <a:pt x="21600" y="10802"/>
                </a:lnTo>
                <a:lnTo>
                  <a:pt x="16980" y="0"/>
                </a:lnTo>
                <a:close/>
              </a:path>
            </a:pathLst>
          </a:custGeom>
          <a:solidFill>
            <a:srgbClr val="42AF51"/>
          </a:solidFill>
          <a:ln cmpd="sng" cap="flat">
            <a:noFill/>
            <a:prstDash val="solid"/>
            <a:miter/>
          </a:ln>
        </p:spPr>
      </p:sp>
      <p:sp>
        <p:nvSpPr>
          <p:cNvPr id="43" name="文本框"/>
          <p:cNvSpPr>
            <a:spLocks noGrp="1"/>
          </p:cNvSpPr>
          <p:nvPr>
            <p:ph type="ctrTitle"/>
          </p:nvPr>
        </p:nvSpPr>
        <p:spPr>
          <a:xfrm rot="0">
            <a:off x="-828675" y="19665"/>
            <a:ext cx="9982200" cy="988060"/>
          </a:xfrm>
          <a:prstGeom prst="rect"/>
          <a:noFill/>
          <a:ln w="12700" cmpd="sng" cap="flat">
            <a:noFill/>
            <a:prstDash val="solid"/>
            <a:miter/>
          </a:ln>
        </p:spPr>
        <p:txBody>
          <a:bodyPr vert="horz" wrap="square" lIns="0" tIns="16510" rIns="0" bIns="0" anchor="t" anchorCtr="0">
            <a:prstTxWarp prst="textNoShape"/>
            <a:spAutoFit/>
          </a:bodyPr>
          <a:lstStyle/>
          <a:p>
            <a:pPr marL="3213735" indent="0" algn="l">
              <a:lnSpc>
                <a:spcPct val="100000"/>
              </a:lnSpc>
              <a:spcBef>
                <a:spcPts val="130"/>
              </a:spcBef>
              <a:spcAft>
                <a:spcPts val="0"/>
              </a:spcAft>
              <a:buNone/>
            </a:pP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Employee Data Analysis using Excel</a:t>
            </a: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 </a:t>
            </a:r>
            <a:br>
              <a:rPr lang="zh-CN" altLang="en-US" sz="3200" b="1" i="0" u="none" strike="noStrike" kern="0" cap="none" spc="0" baseline="0">
                <a:solidFill>
                  <a:srgbClr val="0F0F0F"/>
                </a:solidFill>
                <a:latin typeface="Roboto" pitchFamily="2" charset="0"/>
                <a:ea typeface="宋体" pitchFamily="0" charset="0"/>
                <a:cs typeface="Trebuchet MS" pitchFamily="0" charset="0"/>
              </a:rPr>
            </a:br>
            <a:endParaRPr lang="zh-CN" altLang="en-US" sz="3200" b="0" i="0" u="none" strike="noStrike" kern="0" cap="none" spc="15" baseline="0">
              <a:solidFill>
                <a:schemeClr val="tx1"/>
              </a:solidFill>
              <a:latin typeface="Trebuchet MS" pitchFamily="0" charset="0"/>
              <a:ea typeface="宋体" pitchFamily="0" charset="0"/>
              <a:cs typeface="Trebuchet MS" pitchFamily="0" charset="0"/>
            </a:endParaRPr>
          </a:p>
        </p:txBody>
      </p:sp>
      <p:pic>
        <p:nvPicPr>
          <p:cNvPr id="44" name="图片"/>
          <p:cNvPicPr>
            <a:picLocks/>
          </p:cNvPicPr>
          <p:nvPr/>
        </p:nvPicPr>
        <p:blipFill>
          <a:blip r:embed="rId1" cstate="print"/>
          <a:stretch>
            <a:fillRect/>
          </a:stretch>
        </p:blipFill>
        <p:spPr>
          <a:xfrm rot="0">
            <a:off x="676275" y="6467475"/>
            <a:ext cx="2143125" cy="200024"/>
          </a:xfrm>
          <a:prstGeom prst="rect"/>
          <a:noFill/>
          <a:ln w="12700" cmpd="sng" cap="flat">
            <a:noFill/>
            <a:prstDash val="solid"/>
            <a:miter/>
          </a:ln>
        </p:spPr>
      </p:pic>
      <p:sp>
        <p:nvSpPr>
          <p:cNvPr id="45"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46" name="矩形"/>
          <p:cNvSpPr>
            <a:spLocks/>
          </p:cNvSpPr>
          <p:nvPr/>
        </p:nvSpPr>
        <p:spPr>
          <a:xfrm rot="21564774">
            <a:off x="1059139" y="2999830"/>
            <a:ext cx="8610599" cy="19011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STUDENT NAME:</a:t>
            </a: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r>
              <a:rPr lang="en-US" altLang="zh-CN" sz="2400" b="0" i="0" u="none" strike="noStrike" kern="1200" cap="none" spc="0" baseline="0">
                <a:solidFill>
                  <a:schemeClr val="tx1"/>
                </a:solidFill>
                <a:latin typeface="Calibri" pitchFamily="0" charset="0"/>
                <a:ea typeface="宋体" pitchFamily="0" charset="0"/>
                <a:cs typeface="Calibri" pitchFamily="0" charset="0"/>
              </a:rPr>
              <a:t>B.Swetha</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REGISTER NO:</a:t>
            </a:r>
            <a:r>
              <a:rPr lang="en-US" altLang="zh-CN" sz="2400" b="0" i="0" u="none" strike="noStrike" kern="1200" cap="none" spc="0" baseline="0">
                <a:solidFill>
                  <a:schemeClr val="tx1"/>
                </a:solidFill>
                <a:latin typeface="Calibri" pitchFamily="0" charset="0"/>
                <a:ea typeface="宋体" pitchFamily="0" charset="0"/>
                <a:cs typeface="Calibri" pitchFamily="0" charset="0"/>
              </a:rPr>
              <a:t>asunm1485422200</a:t>
            </a:r>
            <a:r>
              <a:rPr lang="en-US" altLang="zh-CN" sz="2400" b="0" i="0" u="none" strike="noStrike" kern="1200" cap="none" spc="0" baseline="0">
                <a:solidFill>
                  <a:schemeClr val="tx1"/>
                </a:solidFill>
                <a:latin typeface="Calibri" pitchFamily="0" charset="0"/>
                <a:ea typeface="宋体" pitchFamily="0" charset="0"/>
                <a:cs typeface="Calibri" pitchFamily="0" charset="0"/>
              </a:rPr>
              <a:t>809</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DEPARTMENT:</a:t>
            </a: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r>
              <a:rPr lang="en-US" altLang="zh-CN" sz="2400" b="0" i="0" u="none" strike="noStrike" kern="1200" cap="none" spc="0" baseline="0">
                <a:solidFill>
                  <a:schemeClr val="tx1"/>
                </a:solidFill>
                <a:latin typeface="Calibri" pitchFamily="0" charset="0"/>
                <a:ea typeface="宋体" pitchFamily="0" charset="0"/>
                <a:cs typeface="Calibri" pitchFamily="0" charset="0"/>
              </a:rPr>
              <a:t>B</a:t>
            </a:r>
            <a:r>
              <a:rPr lang="en-US" altLang="zh-CN" sz="2400" b="0" i="0" u="none" strike="noStrike" kern="1200" cap="none" spc="0" baseline="0">
                <a:solidFill>
                  <a:schemeClr val="tx1"/>
                </a:solidFill>
                <a:latin typeface="Calibri" pitchFamily="0" charset="0"/>
                <a:ea typeface="宋体" pitchFamily="0" charset="0"/>
                <a:cs typeface="Calibri" pitchFamily="0" charset="0"/>
              </a:rPr>
              <a:t>.</a:t>
            </a:r>
            <a:r>
              <a:rPr lang="en-US" altLang="zh-CN" sz="2400" b="0" i="0" u="none" strike="noStrike" kern="1200" cap="none" spc="0" baseline="0">
                <a:solidFill>
                  <a:schemeClr val="tx1"/>
                </a:solidFill>
                <a:latin typeface="Calibri" pitchFamily="0" charset="0"/>
                <a:ea typeface="宋体" pitchFamily="0" charset="0"/>
                <a:cs typeface="Calibri" pitchFamily="0" charset="0"/>
              </a:rPr>
              <a:t>c</a:t>
            </a:r>
            <a:r>
              <a:rPr lang="en-US" altLang="zh-CN" sz="2400" b="0" i="0" u="none" strike="noStrike" kern="1200" cap="none" spc="0" baseline="0">
                <a:solidFill>
                  <a:schemeClr val="tx1"/>
                </a:solidFill>
                <a:latin typeface="Calibri" pitchFamily="0" charset="0"/>
                <a:ea typeface="宋体" pitchFamily="0" charset="0"/>
                <a:cs typeface="Calibri" pitchFamily="0" charset="0"/>
              </a:rPr>
              <a:t>o</a:t>
            </a:r>
            <a:r>
              <a:rPr lang="en-US" altLang="zh-CN" sz="2400" b="0" i="0" u="none" strike="noStrike" kern="1200" cap="none" spc="0" baseline="0">
                <a:solidFill>
                  <a:schemeClr val="tx1"/>
                </a:solidFill>
                <a:latin typeface="Calibri" pitchFamily="0" charset="0"/>
                <a:ea typeface="宋体" pitchFamily="0" charset="0"/>
                <a:cs typeface="Calibri" pitchFamily="0" charset="0"/>
              </a:rPr>
              <a:t>m</a:t>
            </a: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r>
              <a:rPr lang="en-US" altLang="zh-CN" sz="2400" b="0" i="0" u="none" strike="noStrike" kern="1200" cap="none" spc="0" baseline="0">
                <a:solidFill>
                  <a:schemeClr val="tx1"/>
                </a:solidFill>
                <a:latin typeface="Calibri" pitchFamily="0" charset="0"/>
                <a:ea typeface="宋体" pitchFamily="0" charset="0"/>
                <a:cs typeface="Calibri" pitchFamily="0" charset="0"/>
              </a:rPr>
              <a:t>(</a:t>
            </a: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r>
              <a:rPr lang="en-US" altLang="zh-CN" sz="2400" b="0" i="0" u="none" strike="noStrike" kern="1200" cap="none" spc="0" baseline="0">
                <a:solidFill>
                  <a:schemeClr val="tx1"/>
                </a:solidFill>
                <a:latin typeface="Calibri" pitchFamily="0" charset="0"/>
                <a:ea typeface="宋体" pitchFamily="0" charset="0"/>
                <a:cs typeface="Calibri" pitchFamily="0" charset="0"/>
              </a:rPr>
              <a:t>i</a:t>
            </a:r>
            <a:r>
              <a:rPr lang="en-US" altLang="zh-CN" sz="2400" b="0" i="0" u="none" strike="noStrike" kern="1200" cap="none" spc="0" baseline="0">
                <a:solidFill>
                  <a:schemeClr val="tx1"/>
                </a:solidFill>
                <a:latin typeface="Calibri" pitchFamily="0" charset="0"/>
                <a:ea typeface="宋体" pitchFamily="0" charset="0"/>
                <a:cs typeface="Calibri" pitchFamily="0" charset="0"/>
              </a:rPr>
              <a:t>s</a:t>
            </a:r>
            <a:r>
              <a:rPr lang="en-US" altLang="zh-CN" sz="2400" b="0" i="0" u="none" strike="noStrike" kern="1200" cap="none" spc="0" baseline="0">
                <a:solidFill>
                  <a:schemeClr val="tx1"/>
                </a:solidFill>
                <a:latin typeface="Calibri" pitchFamily="0" charset="0"/>
                <a:ea typeface="宋体" pitchFamily="0" charset="0"/>
                <a:cs typeface="Calibri" pitchFamily="0" charset="0"/>
              </a:rPr>
              <a:t>m</a:t>
            </a: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r>
              <a:rPr lang="en-US" altLang="zh-CN" sz="2400" b="0" i="0" u="none" strike="noStrike" kern="1200" cap="none" spc="0" baseline="0">
                <a:solidFill>
                  <a:schemeClr val="tx1"/>
                </a:solidFill>
                <a:latin typeface="Calibri" pitchFamily="0" charset="0"/>
                <a:ea typeface="宋体" pitchFamily="0" charset="0"/>
                <a:cs typeface="Calibri" pitchFamily="0" charset="0"/>
              </a:rPr>
              <a:t>)</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COLLEGE</a:t>
            </a: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r>
              <a:rPr lang="en-US" altLang="zh-CN" sz="2400" b="0" i="0" u="none" strike="noStrike" kern="1200" cap="none" spc="0" baseline="0">
                <a:solidFill>
                  <a:schemeClr val="tx1"/>
                </a:solidFill>
                <a:latin typeface="Calibri" pitchFamily="0" charset="0"/>
                <a:ea typeface="宋体" pitchFamily="0" charset="0"/>
                <a:cs typeface="Calibri" pitchFamily="0" charset="0"/>
              </a:rPr>
              <a:t>:</a:t>
            </a: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r>
              <a:rPr lang="en-US" altLang="zh-CN" sz="2400" b="0" i="0" u="none" strike="noStrike" kern="1200" cap="none" spc="0" baseline="0">
                <a:solidFill>
                  <a:schemeClr val="tx1"/>
                </a:solidFill>
                <a:latin typeface="Calibri" pitchFamily="0" charset="0"/>
                <a:ea typeface="宋体" pitchFamily="0" charset="0"/>
                <a:cs typeface="Calibri" pitchFamily="0" charset="0"/>
              </a:rPr>
              <a:t>s</a:t>
            </a:r>
            <a:r>
              <a:rPr lang="en-US" altLang="zh-CN" sz="2400" b="0" i="0" u="none" strike="noStrike" kern="1200" cap="none" spc="0" baseline="0">
                <a:solidFill>
                  <a:schemeClr val="tx1"/>
                </a:solidFill>
                <a:latin typeface="Calibri" pitchFamily="0" charset="0"/>
                <a:ea typeface="宋体" pitchFamily="0" charset="0"/>
                <a:cs typeface="Calibri" pitchFamily="0" charset="0"/>
              </a:rPr>
              <a:t>o</a:t>
            </a:r>
            <a:r>
              <a:rPr lang="en-US" altLang="zh-CN" sz="2400" b="0" i="0" u="none" strike="noStrike" kern="1200" cap="none" spc="0" baseline="0">
                <a:solidFill>
                  <a:schemeClr val="tx1"/>
                </a:solidFill>
                <a:latin typeface="Calibri" pitchFamily="0" charset="0"/>
                <a:ea typeface="宋体" pitchFamily="0" charset="0"/>
                <a:cs typeface="Calibri" pitchFamily="0" charset="0"/>
              </a:rPr>
              <a:t>k</a:t>
            </a:r>
            <a:r>
              <a:rPr lang="en-US" altLang="zh-CN" sz="2400" b="0" i="0" u="none" strike="noStrike" kern="1200" cap="none" spc="0" baseline="0">
                <a:solidFill>
                  <a:schemeClr val="tx1"/>
                </a:solidFill>
                <a:latin typeface="Calibri" pitchFamily="0" charset="0"/>
                <a:ea typeface="宋体" pitchFamily="0" charset="0"/>
                <a:cs typeface="Calibri" pitchFamily="0" charset="0"/>
              </a:rPr>
              <a:t>a</a:t>
            </a: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r>
              <a:rPr lang="en-US" altLang="zh-CN" sz="2400" b="0" i="0" u="none" strike="noStrike" kern="1200" cap="none" spc="0" baseline="0">
                <a:solidFill>
                  <a:schemeClr val="tx1"/>
                </a:solidFill>
                <a:latin typeface="Calibri" pitchFamily="0" charset="0"/>
                <a:ea typeface="宋体" pitchFamily="0" charset="0"/>
                <a:cs typeface="Calibri" pitchFamily="0" charset="0"/>
              </a:rPr>
              <a:t>ikeda </a:t>
            </a:r>
            <a:r>
              <a:rPr lang="en-US" altLang="zh-CN" sz="2400" b="0" i="0" u="none" strike="noStrike" kern="1200" cap="none" spc="0" baseline="0">
                <a:solidFill>
                  <a:schemeClr val="tx1"/>
                </a:solidFill>
                <a:latin typeface="Calibri" pitchFamily="0" charset="0"/>
                <a:ea typeface="宋体" pitchFamily="0" charset="0"/>
                <a:cs typeface="Calibri" pitchFamily="0" charset="0"/>
              </a:rPr>
              <a:t>college </a:t>
            </a:r>
            <a:r>
              <a:rPr lang="en-US" altLang="zh-CN" sz="2400" b="0" i="0" u="none" strike="noStrike" kern="1200" cap="none" spc="0" baseline="0">
                <a:solidFill>
                  <a:schemeClr val="tx1"/>
                </a:solidFill>
                <a:latin typeface="Calibri" pitchFamily="0" charset="0"/>
                <a:ea typeface="宋体" pitchFamily="0" charset="0"/>
                <a:cs typeface="Calibri" pitchFamily="0" charset="0"/>
              </a:rPr>
              <a:t>of </a:t>
            </a:r>
            <a:r>
              <a:rPr lang="en-US" altLang="zh-CN" sz="2400" b="0" i="0" u="none" strike="noStrike" kern="1200" cap="none" spc="0" baseline="0">
                <a:solidFill>
                  <a:schemeClr val="tx1"/>
                </a:solidFill>
                <a:latin typeface="Calibri" pitchFamily="0" charset="0"/>
                <a:ea typeface="宋体" pitchFamily="0" charset="0"/>
                <a:cs typeface="Calibri" pitchFamily="0" charset="0"/>
              </a:rPr>
              <a:t>arts </a:t>
            </a:r>
            <a:r>
              <a:rPr lang="en-US" altLang="zh-CN" sz="2400" b="0" i="0" u="none" strike="noStrike" kern="1200" cap="none" spc="0" baseline="0">
                <a:solidFill>
                  <a:schemeClr val="tx1"/>
                </a:solidFill>
                <a:latin typeface="Calibri" pitchFamily="0" charset="0"/>
                <a:ea typeface="宋体" pitchFamily="0" charset="0"/>
                <a:cs typeface="Calibri" pitchFamily="0" charset="0"/>
              </a:rPr>
              <a:t>and </a:t>
            </a:r>
            <a:r>
              <a:rPr lang="en-US" altLang="zh-CN" sz="2400" b="0" i="0" u="none" strike="noStrike" kern="1200" cap="none" spc="0" baseline="0">
                <a:solidFill>
                  <a:schemeClr val="tx1"/>
                </a:solidFill>
                <a:latin typeface="Calibri" pitchFamily="0" charset="0"/>
                <a:ea typeface="宋体" pitchFamily="0" charset="0"/>
                <a:cs typeface="Calibri" pitchFamily="0" charset="0"/>
              </a:rPr>
              <a:t>science </a:t>
            </a:r>
            <a:r>
              <a:rPr lang="en-US" altLang="zh-CN" sz="2400" b="0" i="0" u="none" strike="noStrike" kern="1200" cap="none" spc="0" baseline="0">
                <a:solidFill>
                  <a:schemeClr val="tx1"/>
                </a:solidFill>
                <a:latin typeface="Calibri" pitchFamily="0" charset="0"/>
                <a:ea typeface="宋体" pitchFamily="0" charset="0"/>
                <a:cs typeface="Calibri" pitchFamily="0" charset="0"/>
              </a:rPr>
              <a:t>for </a:t>
            </a:r>
            <a:r>
              <a:rPr lang="en-US" altLang="zh-CN" sz="2400" b="0" i="0" u="none" strike="noStrike" kern="1200" cap="none" spc="0" baseline="0">
                <a:solidFill>
                  <a:schemeClr val="tx1"/>
                </a:solidFill>
                <a:latin typeface="Calibri" pitchFamily="0" charset="0"/>
                <a:ea typeface="宋体" pitchFamily="0" charset="0"/>
                <a:cs typeface="Calibri" pitchFamily="0" charset="0"/>
              </a:rPr>
              <a:t>women's </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2086794544"/>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0"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51"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52"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10</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3" name="矩形"/>
          <p:cNvSpPr>
            <a:spLocks/>
          </p:cNvSpPr>
          <p:nvPr/>
        </p:nvSpPr>
        <p:spPr>
          <a:xfrm rot="0">
            <a:off x="739774" y="291147"/>
            <a:ext cx="3303904" cy="75819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M</a:t>
            </a:r>
            <a:r>
              <a:rPr lang="en-US" altLang="zh-CN" sz="4800" b="1" i="0" u="none" strike="noStrike" kern="1200" cap="none" spc="0" baseline="0">
                <a:solidFill>
                  <a:schemeClr val="tx1"/>
                </a:solidFill>
                <a:latin typeface="Trebuchet MS" pitchFamily="0" charset="0"/>
                <a:ea typeface="宋体" pitchFamily="0" charset="0"/>
                <a:cs typeface="Trebuchet MS" pitchFamily="0" charset="0"/>
              </a:rPr>
              <a:t>O</a:t>
            </a: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D</a:t>
            </a:r>
            <a:r>
              <a:rPr lang="en-US" altLang="zh-CN" sz="4800" b="1" i="0" u="none" strike="noStrike" kern="120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LL</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I</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N</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G</a:t>
            </a:r>
            <a:endParaRPr lang="zh-CN" altLang="en-US" sz="48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4" name="曲线"/>
          <p:cNvSpPr>
            <a:spLocks/>
          </p:cNvSpPr>
          <p:nvPr/>
        </p:nvSpPr>
        <p:spPr>
          <a:xfrm rot="0">
            <a:off x="10058401" y="525141"/>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55" name="矩形"/>
          <p:cNvSpPr>
            <a:spLocks/>
          </p:cNvSpPr>
          <p:nvPr/>
        </p:nvSpPr>
        <p:spPr>
          <a:xfrm rot="0">
            <a:off x="1162014" y="1194435"/>
            <a:ext cx="6517691" cy="34442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0" i="0" u="none" strike="noStrike" kern="1200" cap="none" spc="0" baseline="0">
                <a:solidFill>
                  <a:srgbClr val="000000"/>
                </a:solidFill>
                <a:latin typeface="Calibri" pitchFamily="0" charset="0"/>
                <a:ea typeface="宋体" pitchFamily="0" charset="0"/>
                <a:cs typeface="Calibri" pitchFamily="0" charset="0"/>
              </a:rPr>
              <a:t>I have been scouring the Internet looking for a suitable dataset to model employee performance. I have been asking friends and scouring websites from Google to Kaggle, but I could not find anything. Luckily, I stumbled upon a GitHub article, written by Akshay Dusad, where the author uses an example dataset to model employee performance analysis.</a:t>
            </a:r>
            <a:endParaRPr lang="zh-CN" altLang="en-US" sz="2800" b="0" i="0" u="none" strike="noStrike" kern="1200" cap="none" spc="0" baseline="0">
              <a:solidFill>
                <a:srgbClr val="000000"/>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98750475"/>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6"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57"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58"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59"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60" name="文本框"/>
          <p:cNvSpPr>
            <a:spLocks noGrp="1"/>
          </p:cNvSpPr>
          <p:nvPr>
            <p:ph type="title"/>
          </p:nvPr>
        </p:nvSpPr>
        <p:spPr>
          <a:xfrm rot="0">
            <a:off x="755332" y="385444"/>
            <a:ext cx="2437130" cy="75819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4800" b="1" i="0" u="none" strike="noStrike" kern="0" cap="none" spc="-40"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S</a:t>
            </a:r>
            <a:r>
              <a:rPr lang="en-US" altLang="zh-CN" sz="4800" b="1" i="0" u="none" strike="noStrike" kern="0" cap="none" spc="-30" baseline="0">
                <a:solidFill>
                  <a:schemeClr val="tx1"/>
                </a:solidFill>
                <a:latin typeface="Trebuchet MS" pitchFamily="0" charset="0"/>
                <a:ea typeface="宋体" pitchFamily="0" charset="0"/>
                <a:cs typeface="Trebuchet MS" pitchFamily="0" charset="0"/>
              </a:rPr>
              <a:t>U</a:t>
            </a:r>
            <a:r>
              <a:rPr lang="en-US" altLang="zh-CN" sz="4800" b="1" i="0" u="none" strike="noStrike" kern="0" cap="none" spc="-405" baseline="0">
                <a:solidFill>
                  <a:schemeClr val="tx1"/>
                </a:solidFill>
                <a:latin typeface="Trebuchet MS" pitchFamily="0" charset="0"/>
                <a:ea typeface="宋体" pitchFamily="0" charset="0"/>
                <a:cs typeface="Trebuchet MS" pitchFamily="0" charset="0"/>
              </a:rPr>
              <a:t>L</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TS</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61"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11</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62" name="矩形"/>
          <p:cNvSpPr>
            <a:spLocks/>
          </p:cNvSpPr>
          <p:nvPr/>
        </p:nvSpPr>
        <p:spPr>
          <a:xfrm rot="0">
            <a:off x="755332" y="1388605"/>
            <a:ext cx="5147648" cy="21869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0" i="0" u="none" strike="noStrike" kern="1200" cap="none" spc="0" baseline="0">
                <a:solidFill>
                  <a:srgbClr val="000000"/>
                </a:solidFill>
                <a:latin typeface="Calibri" pitchFamily="0" charset="0"/>
                <a:ea typeface="宋体" pitchFamily="0" charset="0"/>
                <a:cs typeface="Calibri" pitchFamily="0" charset="0"/>
              </a:rPr>
              <a:t> So, it can be concluded that, from the simple regression test results, the discipline variable on employee performance only contributes to an increase of 0,270 units. </a:t>
            </a:r>
            <a:endParaRPr lang="zh-CN" altLang="en-US" sz="2800" b="0" i="0" u="none" strike="noStrike" kern="1200" cap="none" spc="0" baseline="0">
              <a:solidFill>
                <a:srgbClr val="000000"/>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140765996"/>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63" name="文本框"/>
          <p:cNvSpPr>
            <a:spLocks noGrp="1"/>
          </p:cNvSpPr>
          <p:nvPr>
            <p:ph type="title"/>
          </p:nvPr>
        </p:nvSpPr>
        <p:spPr>
          <a:xfrm rot="0">
            <a:off x="755332" y="385444"/>
            <a:ext cx="10681335" cy="723901"/>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imes New Roman" pitchFamily="18" charset="0"/>
                <a:ea typeface="宋体" pitchFamily="0" charset="0"/>
                <a:cs typeface="Times New Roman" pitchFamily="18" charset="0"/>
              </a:rPr>
              <a:t>conclusion</a:t>
            </a:r>
            <a:endParaRPr lang="zh-CN" altLang="en-US" sz="4800" b="1" i="0" u="none" strike="noStrike" kern="0" cap="none" spc="0" baseline="0">
              <a:solidFill>
                <a:schemeClr val="tx1"/>
              </a:solidFill>
              <a:latin typeface="Times New Roman" pitchFamily="18" charset="0"/>
              <a:ea typeface="宋体" pitchFamily="0" charset="0"/>
              <a:cs typeface="Times New Roman" pitchFamily="18" charset="0"/>
            </a:endParaRPr>
          </a:p>
        </p:txBody>
      </p:sp>
      <p:sp>
        <p:nvSpPr>
          <p:cNvPr id="164" name="矩形"/>
          <p:cNvSpPr>
            <a:spLocks/>
          </p:cNvSpPr>
          <p:nvPr/>
        </p:nvSpPr>
        <p:spPr>
          <a:xfrm rot="0">
            <a:off x="1265632" y="1330761"/>
            <a:ext cx="6160790" cy="38633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0" i="0" u="none" strike="noStrike" kern="1200" cap="none" spc="0" baseline="0">
                <a:solidFill>
                  <a:srgbClr val="000000"/>
                </a:solidFill>
                <a:latin typeface="Calibri" pitchFamily="0" charset="0"/>
                <a:ea typeface="宋体" pitchFamily="0" charset="0"/>
                <a:cs typeface="Calibri" pitchFamily="0" charset="0"/>
              </a:rPr>
              <a:t>Employee performance metrics are key to tracking how well employees are carrying out their job. HR must have methods to measure the productivity and efficiency of employees. Tracking employee performance metrics benefits both the organization and the employee.  We’ve listed 21 key performance indicators for employees that you should track, with examples.</a:t>
            </a:r>
            <a:endParaRPr lang="zh-CN" altLang="en-US" sz="2800" b="0" i="0" u="none" strike="noStrike" kern="1200" cap="none" spc="0" baseline="0">
              <a:solidFill>
                <a:srgbClr val="000000"/>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013809303"/>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63" name="曲线"/>
          <p:cNvSpPr>
            <a:spLocks/>
          </p:cNvSpPr>
          <p:nvPr/>
        </p:nvSpPr>
        <p:spPr>
          <a:xfrm rot="0">
            <a:off x="0" y="0"/>
            <a:ext cx="12192000" cy="68580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F1F1F1"/>
          </a:solidFill>
          <a:ln cmpd="sng" cap="flat">
            <a:noFill/>
            <a:prstDash val="solid"/>
            <a:miter/>
          </a:ln>
        </p:spPr>
      </p:sp>
      <p:grpSp>
        <p:nvGrpSpPr>
          <p:cNvPr id="73" name="组合"/>
          <p:cNvGrpSpPr>
            <a:grpSpLocks/>
          </p:cNvGrpSpPr>
          <p:nvPr/>
        </p:nvGrpSpPr>
        <p:grpSpPr>
          <a:xfrm>
            <a:off x="7448612" y="0"/>
            <a:ext cx="4743795" cy="6858466"/>
            <a:chOff x="7448612" y="0"/>
            <a:chExt cx="4743795" cy="6858466"/>
          </a:xfrm>
        </p:grpSpPr>
        <p:sp>
          <p:nvSpPr>
            <p:cNvPr id="64"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65"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66"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67"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8"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69"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70"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71"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72"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74"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7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7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7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78" name="文本框"/>
          <p:cNvSpPr>
            <a:spLocks noGrp="1"/>
          </p:cNvSpPr>
          <p:nvPr>
            <p:ph type="title"/>
          </p:nvPr>
        </p:nvSpPr>
        <p:spPr>
          <a:xfrm rot="0">
            <a:off x="739774" y="829626"/>
            <a:ext cx="390969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5" baseline="0">
                <a:solidFill>
                  <a:schemeClr val="tx1"/>
                </a:solidFill>
                <a:latin typeface="Trebuchet MS" pitchFamily="0" charset="0"/>
                <a:ea typeface="宋体" pitchFamily="0" charset="0"/>
                <a:cs typeface="Trebuchet MS" pitchFamily="0" charset="0"/>
              </a:rPr>
              <a:t>TITLE</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grpSp>
        <p:nvGrpSpPr>
          <p:cNvPr id="81" name="组合"/>
          <p:cNvGrpSpPr>
            <a:grpSpLocks/>
          </p:cNvGrpSpPr>
          <p:nvPr/>
        </p:nvGrpSpPr>
        <p:grpSpPr>
          <a:xfrm>
            <a:off x="466725" y="6410325"/>
            <a:ext cx="3705224" cy="295275"/>
            <a:chOff x="466725" y="6410325"/>
            <a:chExt cx="3705224" cy="295275"/>
          </a:xfrm>
        </p:grpSpPr>
        <p:pic>
          <p:nvPicPr>
            <p:cNvPr id="79" name="图片"/>
            <p:cNvPicPr>
              <a:picLocks/>
            </p:cNvPicPr>
            <p:nvPr/>
          </p:nvPicPr>
          <p:blipFill>
            <a:blip r:embed="rId1" cstate="print"/>
            <a:stretch>
              <a:fillRect/>
            </a:stretch>
          </p:blipFill>
          <p:spPr>
            <a:xfrm rot="0">
              <a:off x="676275" y="6467475"/>
              <a:ext cx="2143125" cy="200024"/>
            </a:xfrm>
            <a:prstGeom prst="rect"/>
            <a:noFill/>
            <a:ln w="12700" cmpd="sng" cap="flat">
              <a:noFill/>
              <a:prstDash val="solid"/>
              <a:miter/>
            </a:ln>
          </p:spPr>
        </p:pic>
        <p:pic>
          <p:nvPicPr>
            <p:cNvPr id="8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grpSp>
      <p:sp>
        <p:nvSpPr>
          <p:cNvPr id="82"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2</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83" name="矩形"/>
          <p:cNvSpPr>
            <a:spLocks/>
          </p:cNvSpPr>
          <p:nvPr/>
        </p:nvSpPr>
        <p:spPr>
          <a:xfrm rot="0">
            <a:off x="1217522" y="2123271"/>
            <a:ext cx="8593228" cy="7581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4400" b="1" i="0" u="none" strike="noStrike" kern="1200" cap="none" spc="0" baseline="0">
                <a:solidFill>
                  <a:srgbClr val="0F0F0F"/>
                </a:solidFill>
                <a:latin typeface="Times New Roman" pitchFamily="18" charset="0"/>
                <a:ea typeface="宋体" pitchFamily="0" charset="0"/>
                <a:cs typeface="Times New Roman" pitchFamily="18" charset="0"/>
              </a:rPr>
              <a:t>Employee Performance Analysis using Excel</a:t>
            </a:r>
            <a:endParaRPr lang="zh-CN" altLang="en-US" sz="2800" b="0" i="0" u="none" strike="noStrike" kern="1200" cap="none" spc="0" baseline="0">
              <a:solidFill>
                <a:srgbClr val="7030A0"/>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263270037"/>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84" name="曲线"/>
          <p:cNvSpPr>
            <a:spLocks/>
          </p:cNvSpPr>
          <p:nvPr/>
        </p:nvSpPr>
        <p:spPr>
          <a:xfrm rot="0">
            <a:off x="-76200" y="28579"/>
            <a:ext cx="12481713" cy="6858000"/>
          </a:xfrm>
          <a:custGeom>
            <a:gdLst>
              <a:gd name="T1" fmla="*/ 0 w 21600"/>
              <a:gd name="T2" fmla="*/ 0 h 21600"/>
              <a:gd name="T3" fmla="*/ 21600 w 21600"/>
              <a:gd name="T4" fmla="*/ 21600 h 21600"/>
            </a:gdLst>
            <a:rect l="T1" t="T2" r="T3" b="T4"/>
            <a:pathLst>
              <a:path w="21600" h="21600">
                <a:moveTo>
                  <a:pt x="21600" y="0"/>
                </a:moveTo>
                <a:lnTo>
                  <a:pt x="0" y="0"/>
                </a:lnTo>
                <a:lnTo>
                  <a:pt x="0" y="21599"/>
                </a:lnTo>
                <a:lnTo>
                  <a:pt x="21600" y="21599"/>
                </a:lnTo>
                <a:lnTo>
                  <a:pt x="21600" y="0"/>
                </a:lnTo>
                <a:close/>
              </a:path>
            </a:pathLst>
          </a:custGeom>
          <a:solidFill>
            <a:srgbClr val="F1F1F1"/>
          </a:solidFill>
          <a:ln cmpd="sng" cap="flat">
            <a:noFill/>
            <a:prstDash val="solid"/>
            <a:miter/>
          </a:ln>
        </p:spPr>
      </p:sp>
      <p:grpSp>
        <p:nvGrpSpPr>
          <p:cNvPr id="94" name="组合"/>
          <p:cNvGrpSpPr>
            <a:grpSpLocks/>
          </p:cNvGrpSpPr>
          <p:nvPr/>
        </p:nvGrpSpPr>
        <p:grpSpPr>
          <a:xfrm>
            <a:off x="7448612" y="0"/>
            <a:ext cx="4743795" cy="6858466"/>
            <a:chOff x="7448612" y="0"/>
            <a:chExt cx="4743795" cy="6858466"/>
          </a:xfrm>
        </p:grpSpPr>
        <p:sp>
          <p:nvSpPr>
            <p:cNvPr id="85"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86"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87"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88"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89"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90"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91"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92"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93"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95"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96" name="矩形"/>
          <p:cNvSpPr>
            <a:spLocks/>
          </p:cNvSpPr>
          <p:nvPr/>
        </p:nvSpPr>
        <p:spPr>
          <a:xfrm rot="0">
            <a:off x="752474" y="6486037"/>
            <a:ext cx="1773555" cy="166369"/>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97" name="曲线"/>
          <p:cNvSpPr>
            <a:spLocks/>
          </p:cNvSpPr>
          <p:nvPr/>
        </p:nvSpPr>
        <p:spPr>
          <a:xfrm rot="0">
            <a:off x="7362825" y="447674"/>
            <a:ext cx="361950" cy="361950"/>
          </a:xfrm>
          <a:custGeom>
            <a:gdLst>
              <a:gd name="T1" fmla="*/ 0 w 21600"/>
              <a:gd name="T2" fmla="*/ 0 h 21600"/>
              <a:gd name="T3" fmla="*/ 21600 w 21600"/>
              <a:gd name="T4" fmla="*/ 21600 h 21600"/>
            </a:gdLst>
            <a:rect l="T1" t="T2" r="T3" b="T4"/>
            <a:pathLst>
              <a:path w="21600" h="21600">
                <a:moveTo>
                  <a:pt x="10800" y="0"/>
                </a:moveTo>
                <a:lnTo>
                  <a:pt x="7928" y="385"/>
                </a:lnTo>
                <a:lnTo>
                  <a:pt x="5349" y="1474"/>
                </a:lnTo>
                <a:lnTo>
                  <a:pt x="3163" y="3163"/>
                </a:lnTo>
                <a:lnTo>
                  <a:pt x="1474" y="5349"/>
                </a:lnTo>
                <a:lnTo>
                  <a:pt x="385" y="7928"/>
                </a:lnTo>
                <a:lnTo>
                  <a:pt x="0" y="10800"/>
                </a:lnTo>
                <a:lnTo>
                  <a:pt x="385" y="13671"/>
                </a:lnTo>
                <a:lnTo>
                  <a:pt x="1474" y="16250"/>
                </a:lnTo>
                <a:lnTo>
                  <a:pt x="3163" y="18436"/>
                </a:lnTo>
                <a:lnTo>
                  <a:pt x="5349" y="20125"/>
                </a:lnTo>
                <a:lnTo>
                  <a:pt x="7928" y="21214"/>
                </a:lnTo>
                <a:lnTo>
                  <a:pt x="10800" y="21600"/>
                </a:lnTo>
                <a:lnTo>
                  <a:pt x="13671" y="21214"/>
                </a:lnTo>
                <a:lnTo>
                  <a:pt x="16250" y="20125"/>
                </a:lnTo>
                <a:lnTo>
                  <a:pt x="18436" y="18436"/>
                </a:lnTo>
                <a:lnTo>
                  <a:pt x="20125" y="16250"/>
                </a:lnTo>
                <a:lnTo>
                  <a:pt x="21214" y="13671"/>
                </a:lnTo>
                <a:lnTo>
                  <a:pt x="21600" y="10800"/>
                </a:lnTo>
                <a:lnTo>
                  <a:pt x="21214" y="7928"/>
                </a:lnTo>
                <a:lnTo>
                  <a:pt x="20125" y="5349"/>
                </a:lnTo>
                <a:lnTo>
                  <a:pt x="18436" y="3163"/>
                </a:lnTo>
                <a:lnTo>
                  <a:pt x="16250" y="1474"/>
                </a:lnTo>
                <a:lnTo>
                  <a:pt x="13671" y="385"/>
                </a:lnTo>
                <a:lnTo>
                  <a:pt x="10800" y="0"/>
                </a:lnTo>
                <a:close/>
              </a:path>
            </a:pathLst>
          </a:custGeom>
          <a:solidFill>
            <a:srgbClr val="EBEBEB"/>
          </a:solidFill>
          <a:ln cmpd="sng" cap="flat">
            <a:noFill/>
            <a:prstDash val="solid"/>
            <a:miter/>
          </a:ln>
        </p:spPr>
      </p:sp>
      <p:sp>
        <p:nvSpPr>
          <p:cNvPr id="98" name="曲线"/>
          <p:cNvSpPr>
            <a:spLocks/>
          </p:cNvSpPr>
          <p:nvPr/>
        </p:nvSpPr>
        <p:spPr>
          <a:xfrm rot="0">
            <a:off x="11010900" y="5610225"/>
            <a:ext cx="647699" cy="647700"/>
          </a:xfrm>
          <a:custGeom>
            <a:gdLst>
              <a:gd name="T1" fmla="*/ 0 w 21600"/>
              <a:gd name="T2" fmla="*/ 0 h 21600"/>
              <a:gd name="T3" fmla="*/ 21600 w 21600"/>
              <a:gd name="T4" fmla="*/ 21600 h 21600"/>
            </a:gdLst>
            <a:rect l="T1" t="T2" r="T3" b="T4"/>
            <a:pathLst>
              <a:path w="21600" h="21600">
                <a:moveTo>
                  <a:pt x="10800" y="0"/>
                </a:moveTo>
                <a:lnTo>
                  <a:pt x="9204" y="117"/>
                </a:lnTo>
                <a:lnTo>
                  <a:pt x="7681" y="457"/>
                </a:lnTo>
                <a:lnTo>
                  <a:pt x="6247" y="1003"/>
                </a:lnTo>
                <a:lnTo>
                  <a:pt x="4919" y="1739"/>
                </a:lnTo>
                <a:lnTo>
                  <a:pt x="3714" y="2649"/>
                </a:lnTo>
                <a:lnTo>
                  <a:pt x="2649" y="3714"/>
                </a:lnTo>
                <a:lnTo>
                  <a:pt x="1740" y="4919"/>
                </a:lnTo>
                <a:lnTo>
                  <a:pt x="1003" y="6247"/>
                </a:lnTo>
                <a:lnTo>
                  <a:pt x="457" y="7680"/>
                </a:lnTo>
                <a:lnTo>
                  <a:pt x="117" y="9204"/>
                </a:lnTo>
                <a:lnTo>
                  <a:pt x="0" y="10800"/>
                </a:lnTo>
                <a:lnTo>
                  <a:pt x="117" y="12395"/>
                </a:lnTo>
                <a:lnTo>
                  <a:pt x="457" y="13919"/>
                </a:lnTo>
                <a:lnTo>
                  <a:pt x="1003" y="15352"/>
                </a:lnTo>
                <a:lnTo>
                  <a:pt x="1740" y="16680"/>
                </a:lnTo>
                <a:lnTo>
                  <a:pt x="2649" y="17885"/>
                </a:lnTo>
                <a:lnTo>
                  <a:pt x="3714" y="18950"/>
                </a:lnTo>
                <a:lnTo>
                  <a:pt x="4919" y="19859"/>
                </a:lnTo>
                <a:lnTo>
                  <a:pt x="6247" y="20596"/>
                </a:lnTo>
                <a:lnTo>
                  <a:pt x="7681" y="21142"/>
                </a:lnTo>
                <a:lnTo>
                  <a:pt x="9204" y="21482"/>
                </a:lnTo>
                <a:lnTo>
                  <a:pt x="10800" y="21600"/>
                </a:lnTo>
                <a:lnTo>
                  <a:pt x="12395" y="21482"/>
                </a:lnTo>
                <a:lnTo>
                  <a:pt x="13918" y="21142"/>
                </a:lnTo>
                <a:lnTo>
                  <a:pt x="15352" y="20596"/>
                </a:lnTo>
                <a:lnTo>
                  <a:pt x="16680" y="19859"/>
                </a:lnTo>
                <a:lnTo>
                  <a:pt x="17885" y="18950"/>
                </a:lnTo>
                <a:lnTo>
                  <a:pt x="18950" y="17885"/>
                </a:lnTo>
                <a:lnTo>
                  <a:pt x="19859" y="16680"/>
                </a:lnTo>
                <a:lnTo>
                  <a:pt x="20595" y="15352"/>
                </a:lnTo>
                <a:lnTo>
                  <a:pt x="21142" y="13919"/>
                </a:lnTo>
                <a:lnTo>
                  <a:pt x="21482" y="12395"/>
                </a:lnTo>
                <a:lnTo>
                  <a:pt x="21600" y="10800"/>
                </a:lnTo>
                <a:lnTo>
                  <a:pt x="21482" y="9204"/>
                </a:lnTo>
                <a:lnTo>
                  <a:pt x="21142" y="7680"/>
                </a:lnTo>
                <a:lnTo>
                  <a:pt x="20595" y="6247"/>
                </a:lnTo>
                <a:lnTo>
                  <a:pt x="19859" y="4919"/>
                </a:lnTo>
                <a:lnTo>
                  <a:pt x="18950" y="3714"/>
                </a:lnTo>
                <a:lnTo>
                  <a:pt x="17885" y="2649"/>
                </a:lnTo>
                <a:lnTo>
                  <a:pt x="16680" y="1739"/>
                </a:lnTo>
                <a:lnTo>
                  <a:pt x="15352" y="1003"/>
                </a:lnTo>
                <a:lnTo>
                  <a:pt x="13918" y="457"/>
                </a:lnTo>
                <a:lnTo>
                  <a:pt x="12395" y="117"/>
                </a:lnTo>
                <a:lnTo>
                  <a:pt x="10800" y="0"/>
                </a:lnTo>
                <a:close/>
              </a:path>
            </a:pathLst>
          </a:custGeom>
          <a:solidFill>
            <a:srgbClr val="2D83C3"/>
          </a:solidFill>
          <a:ln cmpd="sng" cap="flat">
            <a:noFill/>
            <a:prstDash val="solid"/>
            <a:miter/>
          </a:ln>
        </p:spPr>
      </p:sp>
      <p:pic>
        <p:nvPicPr>
          <p:cNvPr id="99" name="图片"/>
          <p:cNvPicPr>
            <a:picLocks/>
          </p:cNvPicPr>
          <p:nvPr/>
        </p:nvPicPr>
        <p:blipFill>
          <a:blip r:embed="rId1" cstate="print"/>
          <a:stretch>
            <a:fillRect/>
          </a:stretch>
        </p:blipFill>
        <p:spPr>
          <a:xfrm rot="0">
            <a:off x="10687050" y="6134100"/>
            <a:ext cx="247649" cy="247650"/>
          </a:xfrm>
          <a:prstGeom prst="rect"/>
          <a:noFill/>
          <a:ln w="12700" cmpd="sng" cap="flat">
            <a:noFill/>
            <a:prstDash val="solid"/>
            <a:miter/>
          </a:ln>
        </p:spPr>
      </p:pic>
      <p:grpSp>
        <p:nvGrpSpPr>
          <p:cNvPr id="102" name="组合"/>
          <p:cNvGrpSpPr>
            <a:grpSpLocks/>
          </p:cNvGrpSpPr>
          <p:nvPr/>
        </p:nvGrpSpPr>
        <p:grpSpPr>
          <a:xfrm>
            <a:off x="47625" y="3819523"/>
            <a:ext cx="4124324" cy="3009897"/>
            <a:chOff x="47625" y="3819523"/>
            <a:chExt cx="4124324" cy="3009897"/>
          </a:xfrm>
        </p:grpSpPr>
        <p:pic>
          <p:nvPicPr>
            <p:cNvPr id="10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pic>
          <p:nvPicPr>
            <p:cNvPr id="101" name="图片"/>
            <p:cNvPicPr>
              <a:picLocks/>
            </p:cNvPicPr>
            <p:nvPr/>
          </p:nvPicPr>
          <p:blipFill>
            <a:blip r:embed="rId3" cstate="print"/>
            <a:stretch>
              <a:fillRect/>
            </a:stretch>
          </p:blipFill>
          <p:spPr>
            <a:xfrm rot="0">
              <a:off x="47625" y="3819523"/>
              <a:ext cx="1733550" cy="3009897"/>
            </a:xfrm>
            <a:prstGeom prst="rect"/>
            <a:noFill/>
            <a:ln w="12700" cmpd="sng" cap="flat">
              <a:noFill/>
              <a:prstDash val="solid"/>
              <a:miter/>
            </a:ln>
          </p:spPr>
        </p:pic>
      </p:grpSp>
      <p:sp>
        <p:nvSpPr>
          <p:cNvPr id="103" name="文本框"/>
          <p:cNvSpPr>
            <a:spLocks noGrp="1"/>
          </p:cNvSpPr>
          <p:nvPr>
            <p:ph type="title"/>
          </p:nvPr>
        </p:nvSpPr>
        <p:spPr>
          <a:xfrm rot="0">
            <a:off x="739774" y="445387"/>
            <a:ext cx="2357120"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pitchFamily="0" charset="0"/>
                <a:ea typeface="宋体" pitchFamily="0" charset="0"/>
                <a:cs typeface="Trebuchet MS" pitchFamily="0" charset="0"/>
              </a:rPr>
              <a:t>A</a:t>
            </a:r>
            <a:r>
              <a:rPr lang="en-US" altLang="zh-CN" sz="4800" b="1" i="0" u="none" strike="noStrike" kern="0" cap="none" spc="-5" baseline="0">
                <a:solidFill>
                  <a:schemeClr val="tx1"/>
                </a:solidFill>
                <a:latin typeface="Trebuchet MS" pitchFamily="0" charset="0"/>
                <a:ea typeface="宋体" pitchFamily="0" charset="0"/>
                <a:cs typeface="Trebuchet MS" pitchFamily="0" charset="0"/>
              </a:rPr>
              <a:t>G</a:t>
            </a:r>
            <a:r>
              <a:rPr lang="en-US" altLang="zh-CN" sz="4800" b="1" i="0" u="none" strike="noStrike" kern="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N</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04"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3</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05" name="矩形"/>
          <p:cNvSpPr>
            <a:spLocks/>
          </p:cNvSpPr>
          <p:nvPr/>
        </p:nvSpPr>
        <p:spPr>
          <a:xfrm rot="0">
            <a:off x="2509806" y="1041533"/>
            <a:ext cx="5029200" cy="43776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Problem Statement</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Project Overview</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End Users</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Our Solution and Proposition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Dataset Description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Modelling Approach</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Results and </a:t>
            </a: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Discussion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Conclusion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768327137"/>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09" name="组合"/>
          <p:cNvGrpSpPr>
            <a:grpSpLocks/>
          </p:cNvGrpSpPr>
          <p:nvPr/>
        </p:nvGrpSpPr>
        <p:grpSpPr>
          <a:xfrm>
            <a:off x="7991475" y="2933700"/>
            <a:ext cx="2762249" cy="3257550"/>
            <a:chOff x="7991475" y="2933700"/>
            <a:chExt cx="2762249" cy="3257550"/>
          </a:xfrm>
        </p:grpSpPr>
        <p:sp>
          <p:nvSpPr>
            <p:cNvPr id="106"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0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08" name="图片"/>
            <p:cNvPicPr>
              <a:picLocks/>
            </p:cNvPicPr>
            <p:nvPr/>
          </p:nvPicPr>
          <p:blipFill>
            <a:blip r:embed="rId1" cstate="print"/>
            <a:stretch>
              <a:fillRect/>
            </a:stretch>
          </p:blipFill>
          <p:spPr>
            <a:xfrm rot="0">
              <a:off x="7991475" y="2933700"/>
              <a:ext cx="2762249" cy="3257550"/>
            </a:xfrm>
            <a:prstGeom prst="rect"/>
            <a:noFill/>
            <a:ln w="12700" cmpd="sng" cap="flat">
              <a:noFill/>
              <a:prstDash val="solid"/>
              <a:miter/>
            </a:ln>
          </p:spPr>
        </p:pic>
      </p:grpSp>
      <p:sp>
        <p:nvSpPr>
          <p:cNvPr id="110"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11" name="文本框"/>
          <p:cNvSpPr>
            <a:spLocks noGrp="1"/>
          </p:cNvSpPr>
          <p:nvPr>
            <p:ph type="title"/>
          </p:nvPr>
        </p:nvSpPr>
        <p:spPr>
          <a:xfrm rot="0">
            <a:off x="834071" y="575055"/>
            <a:ext cx="5636895" cy="66421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P</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ROB</a:t>
            </a:r>
            <a:r>
              <a:rPr lang="en-US" altLang="zh-CN" sz="4250" b="1" i="0" u="none" strike="noStrike" kern="0" cap="none" spc="55" baseline="0">
                <a:solidFill>
                  <a:schemeClr val="tx1"/>
                </a:solidFill>
                <a:latin typeface="Trebuchet MS" pitchFamily="0" charset="0"/>
                <a:ea typeface="宋体" pitchFamily="0" charset="0"/>
                <a:cs typeface="Trebuchet MS" pitchFamily="0" charset="0"/>
              </a:rPr>
              <a:t>L</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a:t>
            </a:r>
            <a:r>
              <a:rPr lang="en-US" altLang="zh-CN" sz="4250" b="1" i="0" u="none" strike="noStrike" kern="0" cap="none" spc="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4250" b="1" i="0" u="none" strike="noStrike" kern="0" cap="none" spc="-370"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375" baseline="0">
                <a:solidFill>
                  <a:schemeClr val="tx1"/>
                </a:solidFill>
                <a:latin typeface="Trebuchet MS" pitchFamily="0" charset="0"/>
                <a:ea typeface="宋体" pitchFamily="0" charset="0"/>
                <a:cs typeface="Trebuchet MS" pitchFamily="0" charset="0"/>
              </a:rPr>
              <a:t>A</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ME</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NT</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12"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13"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4</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14" name="矩形"/>
          <p:cNvSpPr>
            <a:spLocks/>
          </p:cNvSpPr>
          <p:nvPr/>
        </p:nvSpPr>
        <p:spPr>
          <a:xfrm rot="0">
            <a:off x="1143000" y="1706880"/>
            <a:ext cx="5493038" cy="35204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0" i="0" u="none" strike="noStrike" kern="1200" cap="none" spc="0" baseline="0">
                <a:solidFill>
                  <a:srgbClr val="000000"/>
                </a:solidFill>
                <a:latin typeface="Calibri" pitchFamily="0" charset="0"/>
                <a:ea typeface="宋体" pitchFamily="0" charset="0"/>
                <a:cs typeface="Calibri" pitchFamily="0" charset="0"/>
              </a:rPr>
              <a:t>Lack of study in this area
Studies were carried out elsewhere but not done locally
Studies were carried out using a particular type of sample but mine will use a different type of sample
Studies have found some factors but I want to find more factors</a:t>
            </a:r>
            <a:endParaRPr lang="zh-CN" altLang="en-US" sz="2800" b="0" i="0" u="none" strike="noStrike" kern="1200" cap="none" spc="0" baseline="0">
              <a:solidFill>
                <a:srgbClr val="000000"/>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671351721"/>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18" name="组合"/>
          <p:cNvGrpSpPr>
            <a:grpSpLocks/>
          </p:cNvGrpSpPr>
          <p:nvPr/>
        </p:nvGrpSpPr>
        <p:grpSpPr>
          <a:xfrm>
            <a:off x="8658225" y="2647950"/>
            <a:ext cx="3533775" cy="3810000"/>
            <a:chOff x="8658225" y="2647950"/>
            <a:chExt cx="3533775" cy="3810000"/>
          </a:xfrm>
        </p:grpSpPr>
        <p:sp>
          <p:nvSpPr>
            <p:cNvPr id="11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16"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17" name="图片"/>
            <p:cNvPicPr>
              <a:picLocks/>
            </p:cNvPicPr>
            <p:nvPr/>
          </p:nvPicPr>
          <p:blipFill>
            <a:blip r:embed="rId1" cstate="print"/>
            <a:stretch>
              <a:fillRect/>
            </a:stretch>
          </p:blipFill>
          <p:spPr>
            <a:xfrm rot="0">
              <a:off x="8658225" y="2647950"/>
              <a:ext cx="3533775" cy="3810000"/>
            </a:xfrm>
            <a:prstGeom prst="rect"/>
            <a:noFill/>
            <a:ln w="12700" cmpd="sng" cap="flat">
              <a:noFill/>
              <a:prstDash val="solid"/>
              <a:miter/>
            </a:ln>
          </p:spPr>
        </p:pic>
      </p:grpSp>
      <p:sp>
        <p:nvSpPr>
          <p:cNvPr id="119"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20" name="文本框"/>
          <p:cNvSpPr>
            <a:spLocks noGrp="1"/>
          </p:cNvSpPr>
          <p:nvPr>
            <p:ph type="title"/>
          </p:nvPr>
        </p:nvSpPr>
        <p:spPr>
          <a:xfrm rot="0">
            <a:off x="739774" y="829626"/>
            <a:ext cx="5263514"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OVERVIEW</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21"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22"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5</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23" name="矩形"/>
          <p:cNvSpPr>
            <a:spLocks/>
          </p:cNvSpPr>
          <p:nvPr/>
        </p:nvSpPr>
        <p:spPr>
          <a:xfrm rot="0">
            <a:off x="990600" y="2133600"/>
            <a:ext cx="7924800" cy="8153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r>
              <a:rPr lang="en-US" altLang="zh-CN" sz="2400" b="0" i="0" u="none" strike="noStrike" kern="1200" cap="none" spc="0" baseline="0">
                <a:solidFill>
                  <a:srgbClr val="0D0D0D"/>
                </a:solidFill>
                <a:latin typeface="Times New Roman" pitchFamily="18" charset="0"/>
                <a:ea typeface="宋体" pitchFamily="0" charset="0"/>
                <a:cs typeface="Times New Roman" pitchFamily="18" charset="0"/>
              </a:rPr>
              <a:t>.</a:t>
            </a:r>
            <a:endParaRPr lang="en-US" altLang="zh-CN" sz="24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400" b="0" i="0" u="none" strike="noStrike" kern="1200" cap="none" spc="0" baseline="0">
              <a:solidFill>
                <a:schemeClr val="tx1"/>
              </a:solidFill>
              <a:latin typeface="Times New Roman" pitchFamily="18" charset="0"/>
              <a:ea typeface="宋体" pitchFamily="0" charset="0"/>
              <a:cs typeface="Times New Roman" pitchFamily="18" charset="0"/>
            </a:endParaRPr>
          </a:p>
        </p:txBody>
      </p:sp>
      <p:sp>
        <p:nvSpPr>
          <p:cNvPr id="124" name="矩形"/>
          <p:cNvSpPr>
            <a:spLocks/>
          </p:cNvSpPr>
          <p:nvPr/>
        </p:nvSpPr>
        <p:spPr>
          <a:xfrm rot="0">
            <a:off x="1085532" y="2133599"/>
            <a:ext cx="5642705" cy="18059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0" i="0" u="none" strike="noStrike" kern="1200" cap="none" spc="0" baseline="0">
                <a:solidFill>
                  <a:srgbClr val="000000"/>
                </a:solidFill>
                <a:latin typeface="Calibri" pitchFamily="0" charset="0"/>
                <a:ea typeface="宋体" pitchFamily="0" charset="0"/>
                <a:cs typeface="Calibri" pitchFamily="0" charset="0"/>
              </a:rPr>
              <a:t>A project overview is a detailed description of a project's goals and objectives, the steps to achieve these goals, and the expected outcomes</a:t>
            </a:r>
            <a:endParaRPr lang="zh-CN" altLang="en-US" sz="2800" b="0" i="0" u="none" strike="noStrike" kern="1200" cap="none" spc="0" baseline="0">
              <a:solidFill>
                <a:srgbClr val="000000"/>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196006648"/>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2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2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2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28" name="文本框"/>
          <p:cNvSpPr>
            <a:spLocks noGrp="1"/>
          </p:cNvSpPr>
          <p:nvPr>
            <p:ph type="title"/>
          </p:nvPr>
        </p:nvSpPr>
        <p:spPr>
          <a:xfrm rot="0">
            <a:off x="699452" y="891793"/>
            <a:ext cx="5014595" cy="502284"/>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W</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O</a:t>
            </a:r>
            <a:r>
              <a:rPr lang="en-US" altLang="zh-CN" sz="3200" b="1" i="0" u="none" strike="noStrike" kern="0" cap="none" spc="-2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AR</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T</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0" baseline="0">
                <a:solidFill>
                  <a:schemeClr val="tx1"/>
                </a:solidFill>
                <a:latin typeface="Trebuchet MS" pitchFamily="0" charset="0"/>
                <a:ea typeface="宋体" pitchFamily="0" charset="0"/>
                <a:cs typeface="Trebuchet MS" pitchFamily="0" charset="0"/>
              </a:rPr>
              <a:t>N</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D</a:t>
            </a:r>
            <a:r>
              <a:rPr lang="en-US" altLang="zh-CN" sz="3200" b="1" i="0" u="none" strike="noStrike" kern="0" cap="none" spc="-4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0" baseline="0">
                <a:solidFill>
                  <a:schemeClr val="tx1"/>
                </a:solidFill>
                <a:latin typeface="Trebuchet MS" pitchFamily="0" charset="0"/>
                <a:ea typeface="宋体" pitchFamily="0" charset="0"/>
                <a:cs typeface="Trebuchet MS" pitchFamily="0" charset="0"/>
              </a:rPr>
              <a:t>U</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R</a:t>
            </a:r>
            <a:r>
              <a:rPr lang="en-US" altLang="zh-CN" sz="3200" b="1" i="0" u="none" strike="noStrike" kern="0" cap="none" spc="5" baseline="0">
                <a:solidFill>
                  <a:schemeClr val="tx1"/>
                </a:solidFill>
                <a:latin typeface="Trebuchet MS" pitchFamily="0" charset="0"/>
                <a:ea typeface="宋体" pitchFamily="0" charset="0"/>
                <a:cs typeface="Trebuchet MS" pitchFamily="0" charset="0"/>
              </a:rPr>
              <a:t>S?</a:t>
            </a:r>
            <a:endParaRPr lang="zh-CN" altLang="en-US" sz="32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29" name="图片"/>
          <p:cNvPicPr>
            <a:picLocks/>
          </p:cNvPicPr>
          <p:nvPr/>
        </p:nvPicPr>
        <p:blipFill>
          <a:blip r:embed="rId1" cstate="print"/>
          <a:stretch>
            <a:fillRect/>
          </a:stretch>
        </p:blipFill>
        <p:spPr>
          <a:xfrm rot="0">
            <a:off x="723900" y="6172200"/>
            <a:ext cx="2181225" cy="485775"/>
          </a:xfrm>
          <a:prstGeom prst="rect"/>
          <a:noFill/>
          <a:ln w="12700" cmpd="sng" cap="flat">
            <a:noFill/>
            <a:prstDash val="solid"/>
            <a:miter/>
          </a:ln>
        </p:spPr>
      </p:pic>
      <p:sp>
        <p:nvSpPr>
          <p:cNvPr id="130"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6</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31" name="矩形"/>
          <p:cNvSpPr>
            <a:spLocks/>
          </p:cNvSpPr>
          <p:nvPr/>
        </p:nvSpPr>
        <p:spPr>
          <a:xfrm rot="0">
            <a:off x="723900" y="1704022"/>
            <a:ext cx="5607622" cy="35204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0" i="0" u="none" strike="noStrike" kern="1200" cap="none" spc="0" baseline="0">
                <a:solidFill>
                  <a:srgbClr val="000000"/>
                </a:solidFill>
                <a:latin typeface="Calibri" pitchFamily="0" charset="0"/>
                <a:ea typeface="宋体" pitchFamily="0" charset="0"/>
                <a:cs typeface="Calibri" pitchFamily="0" charset="0"/>
              </a:rPr>
              <a:t>End users are consumers. They do not produce, sell, support, or maintain the product. These people often do not have the same technical understanding as the product's designers and developers. It's critical for a business to consider the end-user experience while developing products and services.</a:t>
            </a:r>
            <a:endParaRPr lang="zh-CN" altLang="en-US" sz="2800" b="0" i="0" u="none" strike="noStrike" kern="1200" cap="none" spc="0" baseline="0">
              <a:solidFill>
                <a:srgbClr val="000000"/>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596817485"/>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32" name="图片"/>
          <p:cNvPicPr>
            <a:picLocks/>
          </p:cNvPicPr>
          <p:nvPr/>
        </p:nvPicPr>
        <p:blipFill>
          <a:blip r:embed="rId1" cstate="print"/>
          <a:stretch>
            <a:fillRect/>
          </a:stretch>
        </p:blipFill>
        <p:spPr>
          <a:xfrm rot="0">
            <a:off x="0" y="1476375"/>
            <a:ext cx="2695574" cy="3248025"/>
          </a:xfrm>
          <a:prstGeom prst="rect"/>
          <a:noFill/>
          <a:ln w="12700" cmpd="sng" cap="flat">
            <a:noFill/>
            <a:prstDash val="solid"/>
            <a:miter/>
          </a:ln>
        </p:spPr>
      </p:pic>
      <p:sp>
        <p:nvSpPr>
          <p:cNvPr id="133"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34"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35"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36" name="文本框"/>
          <p:cNvSpPr>
            <a:spLocks noGrp="1"/>
          </p:cNvSpPr>
          <p:nvPr>
            <p:ph type="title"/>
          </p:nvPr>
        </p:nvSpPr>
        <p:spPr>
          <a:xfrm rot="0">
            <a:off x="558165" y="857885"/>
            <a:ext cx="9763125" cy="55626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34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D</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60"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95" baseline="0">
                <a:solidFill>
                  <a:schemeClr val="tx1"/>
                </a:solidFill>
                <a:latin typeface="Trebuchet MS" pitchFamily="0" charset="0"/>
                <a:ea typeface="宋体" pitchFamily="0" charset="0"/>
                <a:cs typeface="Trebuchet MS" pitchFamily="0" charset="0"/>
              </a:rPr>
              <a:t>V</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E</a:t>
            </a:r>
            <a:r>
              <a:rPr lang="en-US" altLang="zh-CN" sz="3600" b="1" i="0" u="none" strike="noStrike" kern="0" cap="none" spc="-6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endParaRPr lang="zh-CN" altLang="en-US" sz="36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37"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38"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7</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39" name="矩形"/>
          <p:cNvSpPr>
            <a:spLocks/>
          </p:cNvSpPr>
          <p:nvPr/>
        </p:nvSpPr>
        <p:spPr>
          <a:xfrm rot="0">
            <a:off x="2819400" y="2004376"/>
            <a:ext cx="5607937" cy="30918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0" i="0" u="none" strike="noStrike" kern="1200" cap="none" spc="0" baseline="0">
                <a:solidFill>
                  <a:srgbClr val="000000"/>
                </a:solidFill>
                <a:latin typeface="Calibri" pitchFamily="0" charset="0"/>
                <a:ea typeface="宋体" pitchFamily="0" charset="0"/>
                <a:cs typeface="Calibri" pitchFamily="0" charset="0"/>
              </a:rPr>
              <a:t>A value proposition is a statement that explains the benefits of a product or service, how it solves a customer's problem, and why customers should buy it. It's a customer-focused statement that's usually a sentence or phrase that can be used as a slogan or headline.</a:t>
            </a:r>
            <a:endParaRPr lang="zh-CN" altLang="en-US" sz="2800" b="0" i="0" u="none" strike="noStrike" kern="1200" cap="none" spc="0" baseline="0">
              <a:solidFill>
                <a:srgbClr val="000000"/>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2017555751"/>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40" name="文本框"/>
          <p:cNvSpPr>
            <a:spLocks noGrp="1"/>
          </p:cNvSpPr>
          <p:nvPr>
            <p:ph type="title"/>
          </p:nvPr>
        </p:nvSpPr>
        <p:spPr>
          <a:xfrm rot="0">
            <a:off x="755332" y="385444"/>
            <a:ext cx="10681335" cy="723901"/>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Dataset Description</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41" name="矩形"/>
          <p:cNvSpPr>
            <a:spLocks/>
          </p:cNvSpPr>
          <p:nvPr/>
        </p:nvSpPr>
        <p:spPr>
          <a:xfrm rot="0">
            <a:off x="1023860" y="1661160"/>
            <a:ext cx="5792375" cy="17678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0" i="0" u="none" strike="noStrike" kern="1200" cap="none" spc="0" baseline="0">
                <a:solidFill>
                  <a:srgbClr val="000000"/>
                </a:solidFill>
                <a:latin typeface="Calibri" pitchFamily="0" charset="0"/>
                <a:ea typeface="宋体" pitchFamily="0" charset="0"/>
                <a:cs typeface="Calibri" pitchFamily="0" charset="0"/>
              </a:rPr>
              <a:t>A dataset, or data set, is a structured collection of data that is organized and stored together for a specific purpose and is related to the same subject.</a:t>
            </a:r>
            <a:endParaRPr lang="zh-CN" altLang="en-US" sz="2800" b="0" i="0" u="none" strike="noStrike" kern="1200" cap="none" spc="0" baseline="0">
              <a:solidFill>
                <a:srgbClr val="000000"/>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546521261"/>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42" name="矩形"/>
          <p:cNvSpPr>
            <a:spLocks/>
          </p:cNvSpPr>
          <p:nvPr/>
        </p:nvSpPr>
        <p:spPr>
          <a:xfrm rot="0">
            <a:off x="752474" y="6486037"/>
            <a:ext cx="1773555" cy="166369"/>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43"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44"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45"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46" name="图片"/>
          <p:cNvPicPr>
            <a:picLocks/>
          </p:cNvPicPr>
          <p:nvPr/>
        </p:nvPicPr>
        <p:blipFill>
          <a:blip r:embed="rId1" cstate="print"/>
          <a:stretch>
            <a:fillRect/>
          </a:stretch>
        </p:blipFill>
        <p:spPr>
          <a:xfrm rot="0">
            <a:off x="66675" y="3381373"/>
            <a:ext cx="2466975" cy="3419474"/>
          </a:xfrm>
          <a:prstGeom prst="rect"/>
          <a:noFill/>
          <a:ln w="12700" cmpd="sng" cap="flat">
            <a:noFill/>
            <a:prstDash val="solid"/>
            <a:miter/>
          </a:ln>
        </p:spPr>
      </p:pic>
      <p:sp>
        <p:nvSpPr>
          <p:cNvPr id="147" name="文本框"/>
          <p:cNvSpPr>
            <a:spLocks noGrp="1"/>
          </p:cNvSpPr>
          <p:nvPr>
            <p:ph type="title"/>
          </p:nvPr>
        </p:nvSpPr>
        <p:spPr>
          <a:xfrm rot="0">
            <a:off x="739774" y="654938"/>
            <a:ext cx="8480425" cy="63881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THE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WOW</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IN</a:t>
            </a:r>
            <a:r>
              <a:rPr lang="en-US" altLang="zh-CN" sz="425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OUR</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SOLUTION</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48"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9</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49" name="矩形"/>
          <p:cNvSpPr>
            <a:spLocks/>
          </p:cNvSpPr>
          <p:nvPr/>
        </p:nvSpPr>
        <p:spPr>
          <a:xfrm rot="0">
            <a:off x="2167550" y="2353437"/>
            <a:ext cx="8534019" cy="17678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Times New Roman" pitchFamily="18" charset="0"/>
                <a:ea typeface="宋体" pitchFamily="0" charset="0"/>
                <a:cs typeface="Times New Roman" pitchFamily="18" charset="0"/>
              </a:rPr>
              <a:t>When someone makes us feel appreciated, respected and heard, we are impressed. 'Wow' is down to how you make your customers feel. That is what they'll remember.</a:t>
            </a: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306955544"/>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2</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root</cp:lastModifiedBy>
  <cp:revision>0</cp:revision>
  <dcterms:created xsi:type="dcterms:W3CDTF">2024-03-28T06:07:22Z</dcterms:created>
  <dcterms:modified xsi:type="dcterms:W3CDTF">2024-09-10T05:11:25Z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reated">
    <vt:filetime>2024-03-20T16:00:00Z</vt:filetime>
  </property>
  <property fmtid="{D5CDD505-2E9C-101B-9397-08002B2CF9AE}" pid="3" name="LastSaved">
    <vt:filetime>2024-03-28T16:00:00Z</vt:filetime>
  </property>
  <property fmtid="{D5CDD505-2E9C-101B-9397-08002B2CF9AE}" pid="4" name="ICV">
    <vt:lpwstr>03e012099bd04f27ab0e73219ccc3d1c</vt:lpwstr>
  </property>
</Properties>
</file>