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 id="269" r:id="rId15"/>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91915\Desktop\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autoTitleDeleted val="1"/>
    <c:plotArea>
      <c:layout/>
      <c:barChart>
        <c:barDir val="col"/>
        <c:grouping val="clustered"/>
        <c:varyColors val="0"/>
        <c:ser>
          <c:idx val="0"/>
          <c:order val="0"/>
          <c:tx>
            <c:strRef>
              <c:f>[employee_data.csv]Sheet1!$B$3:$B$4</c:f>
              <c:strCache>
                <c:ptCount val="1"/>
                <c:pt idx="0">
                  <c:v>1</c:v>
                </c:pt>
              </c:strCache>
            </c:strRef>
          </c:tx>
          <c:spPr>
            <a:solidFill>
              <a:schemeClr val="accent1"/>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ser>
        <c:ser>
          <c:idx val="1"/>
          <c:order val="1"/>
          <c:tx>
            <c:strRef>
              <c:f>[employee_data.csv]Sheet1!$C$3:$C$4</c:f>
              <c:strCache>
                <c:ptCount val="1"/>
                <c:pt idx="0">
                  <c:v>2</c:v>
                </c:pt>
              </c:strCache>
            </c:strRef>
          </c:tx>
          <c:spPr>
            <a:solidFill>
              <a:schemeClr val="accent2"/>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ser>
        <c:ser>
          <c:idx val="2"/>
          <c:order val="2"/>
          <c:tx>
            <c:strRef>
              <c:f>[employee_data.csv]Sheet1!$D$3:$D$4</c:f>
              <c:strCache>
                <c:ptCount val="1"/>
                <c:pt idx="0">
                  <c:v>3</c:v>
                </c:pt>
              </c:strCache>
            </c:strRef>
          </c:tx>
          <c:spPr>
            <a:solidFill>
              <a:schemeClr val="accent3"/>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ser>
        <c:ser>
          <c:idx val="3"/>
          <c:order val="3"/>
          <c:tx>
            <c:strRef>
              <c:f>[employee_data.csv]Sheet1!$E$3:$E$4</c:f>
              <c:strCache>
                <c:ptCount val="1"/>
                <c:pt idx="0">
                  <c:v>4</c:v>
                </c:pt>
              </c:strCache>
            </c:strRef>
          </c:tx>
          <c:spPr>
            <a:solidFill>
              <a:schemeClr val="accent4"/>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ser>
        <c:ser>
          <c:idx val="4"/>
          <c:order val="4"/>
          <c:tx>
            <c:strRef>
              <c:f>[employee_data.csv]Sheet1!$F$3:$F$4</c:f>
              <c:strCache>
                <c:ptCount val="1"/>
                <c:pt idx="0">
                  <c:v>5</c:v>
                </c:pt>
              </c:strCache>
            </c:strRef>
          </c:tx>
          <c:spPr>
            <a:solidFill>
              <a:schemeClr val="accent5"/>
            </a:solidFill>
            <a:ln>
              <a:noFill/>
            </a:ln>
            <a:effectLst/>
          </c:spPr>
          <c:invertIfNegative val="0"/>
          <c:dLbls>
            <c:delete val="1"/>
          </c:dLbls>
          <c:cat>
            <c:strRef>
              <c:f>[employee_data.csv]Sheet1!$A$5:$A$15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ser>
        <c:dLbls>
          <c:showLegendKey val="0"/>
          <c:showVal val="0"/>
          <c:showCatName val="0"/>
          <c:showSerName val="0"/>
          <c:showPercent val="0"/>
          <c:showBubbleSize val="0"/>
        </c:dLbls>
        <c:gapWidth val="246"/>
        <c:overlap val="-28"/>
        <c:axId val="892969942"/>
        <c:axId val="241445465"/>
      </c:barChart>
      <c:catAx>
        <c:axId val="89296994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41445465"/>
        <c:crosses val="autoZero"/>
        <c:auto val="1"/>
        <c:lblAlgn val="ctr"/>
        <c:lblOffset val="100"/>
        <c:noMultiLvlLbl val="0"/>
      </c:catAx>
      <c:valAx>
        <c:axId val="241445465"/>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96994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p>
            <a:endParaRPr lang="en-IN" dirty="0"/>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45" name="Holder 3"/>
          <p:cNvSpPr>
            <a:spLocks noGrp="1"/>
          </p:cNvSpPr>
          <p:nvPr>
            <p:ph type="body" idx="1"/>
          </p:nvPr>
        </p:nvSpPr>
        <p:spPr/>
        <p:txBody>
          <a:bodyPr lIns="0" tIns="0" rIns="0" bIns="0"/>
          <a:p/>
        </p:txBody>
      </p:sp>
      <p:sp>
        <p:nvSpPr>
          <p:cNvPr id="1048646"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48"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6"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7"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00000000000000000" pitchFamily="2" charset="0"/>
              </a:rPr>
            </a:br>
            <a:endParaRPr spc="15" dirty="0"/>
          </a:p>
        </p:txBody>
      </p:sp>
      <p:pic>
        <p:nvPicPr>
          <p:cNvPr id="2097152" name="object 9"/>
          <p:cNvPicPr/>
          <p:nvPr/>
        </p:nvPicPr>
        <p:blipFill>
          <a:blip r:embed="rId1"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02" name="TextBox 13"/>
          <p:cNvSpPr txBox="1"/>
          <p:nvPr/>
        </p:nvSpPr>
        <p:spPr>
          <a:xfrm>
            <a:off x="2554542" y="3314150"/>
            <a:ext cx="8610600" cy="1938020"/>
          </a:xfrm>
          <a:prstGeom prst="rect">
            <a:avLst/>
          </a:prstGeom>
          <a:noFill/>
        </p:spPr>
        <p:txBody>
          <a:bodyPr wrap="square" rtlCol="0">
            <a:spAutoFit/>
          </a:bodyPr>
          <a:p>
            <a:r>
              <a:rPr lang="en-US" sz="2400"/>
              <a:t>STUDENT NAME:</a:t>
            </a:r>
            <a:r>
              <a:rPr lang="en-US" sz="2400"/>
              <a:t> MITHUSHA GOPINATH</a:t>
            </a:r>
            <a:endParaRPr lang="en-US" sz="2400"/>
          </a:p>
          <a:p>
            <a:r>
              <a:rPr lang="en-US" sz="2400" dirty="0"/>
              <a:t>REGISTER NO:asunm1611d22cm109</a:t>
            </a:r>
            <a:endParaRPr lang="en-US" sz="2400" dirty="0"/>
          </a:p>
          <a:p>
            <a:r>
              <a:rPr lang="en-US" sz="2400" dirty="0"/>
              <a:t>DEPARTMENT:B COM [ COMMERCE]</a:t>
            </a:r>
            <a:endParaRPr lang="en-US" sz="2400" dirty="0"/>
          </a:p>
          <a:p>
            <a:r>
              <a:rPr lang="en-US" sz="2400" dirty="0"/>
              <a:t>COLLEGE : PATRICIAN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Title 9"/>
          <p:cNvSpPr>
            <a:spLocks noGrp="1"/>
          </p:cNvSpPr>
          <p:nvPr>
            <p:ph type="ctrTitle"/>
          </p:nvPr>
        </p:nvSpPr>
        <p:spPr>
          <a:xfrm>
            <a:off x="522859" y="426465"/>
            <a:ext cx="5800851" cy="800100"/>
          </a:xfrm>
        </p:spPr>
        <p:txBody>
          <a:bodyPr/>
          <a:p>
            <a:r>
              <a:rPr lang="en-US" sz="5400" b="1"/>
              <a:t>MODELLING</a:t>
            </a:r>
            <a:endParaRPr lang="en-US" sz="5400" b="1"/>
          </a:p>
        </p:txBody>
      </p:sp>
      <p:sp>
        <p:nvSpPr>
          <p:cNvPr id="1048684" name="Subtitle 10"/>
          <p:cNvSpPr>
            <a:spLocks noGrp="1"/>
          </p:cNvSpPr>
          <p:nvPr>
            <p:ph type="subTitle" idx="4"/>
          </p:nvPr>
        </p:nvSpPr>
        <p:spPr>
          <a:xfrm>
            <a:off x="472440" y="1929130"/>
            <a:ext cx="9890760" cy="2188210"/>
          </a:xfrm>
        </p:spPr>
        <p:txBody>
          <a:bodyPr>
            <a:noAutofit/>
          </a:bodyPr>
          <a:p>
            <a:r>
              <a:rPr lang="en-US" sz="3200"/>
              <a:t>THE DATA GIVEN WAS USED TO MAKE A PIVOT TABLE AND A CHART WHICH REPRESENTS THE EMPLOYEE ANALYSIS . IT IS USEFUL IN AN ORGANIZATION FOR VARIOUS PURPOSES .</a:t>
            </a:r>
            <a:endParaRPr lang="en-US" sz="3200"/>
          </a:p>
          <a:p>
            <a:r>
              <a:rPr lang="en-US" sz="3200"/>
              <a:t>FURTHER THESE PROVIDE AS A TOOL FOR DEVELOPMENT IN AN ORGANIZATION</a:t>
            </a:r>
            <a:endParaRPr lang="en-US" sz="3200"/>
          </a:p>
          <a:p>
            <a:endParaRPr lang="en-US" sz="3200"/>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6"/>
          <p:cNvPicPr/>
          <p:nvPr/>
        </p:nvPicPr>
        <p:blipFill>
          <a:blip r:embed="rId1"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7" name="object 6"/>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1048692" name="object 9"/>
          <p:cNvSpPr txBox="1"/>
          <p:nvPr/>
        </p:nvSpPr>
        <p:spPr>
          <a:xfrm>
            <a:off x="11277218" y="6473337"/>
            <a:ext cx="228600"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4194304" name="Chart 7"/>
          <p:cNvGraphicFramePr/>
          <p:nvPr/>
        </p:nvGraphicFramePr>
        <p:xfrm>
          <a:off x="2737485" y="1550670"/>
          <a:ext cx="6129655" cy="4140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3" name="Title 1"/>
          <p:cNvSpPr>
            <a:spLocks noGrp="1"/>
          </p:cNvSpPr>
          <p:nvPr>
            <p:ph type="title"/>
          </p:nvPr>
        </p:nvSpPr>
        <p:spPr>
          <a:xfrm>
            <a:off x="755332" y="385444"/>
            <a:ext cx="10681335" cy="738505"/>
          </a:xfrm>
        </p:spPr>
        <p:txBody>
          <a:bodyPr/>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 Placeholder 4"/>
          <p:cNvSpPr>
            <a:spLocks noGrp="1"/>
          </p:cNvSpPr>
          <p:nvPr>
            <p:ph type="body" idx="1"/>
          </p:nvPr>
        </p:nvSpPr>
        <p:spPr>
          <a:xfrm>
            <a:off x="609600" y="1577340"/>
            <a:ext cx="8727440" cy="1472565"/>
          </a:xfrm>
        </p:spPr>
        <p:txBody>
          <a:bodyPr wrap="square">
            <a:noAutofit/>
          </a:bodyPr>
          <a:p>
            <a:r>
              <a:rPr lang="en-US" sz="3200"/>
              <a:t>BY USING THESE ABOVE INFORMATION WE ARE ABLE TO CONCLUDE THAT THE EMPLOYEES DATA CAN BE ANALYSED IN AN EFFECTIVE AND PRODUCTIVE WAY </a:t>
            </a:r>
            <a:endParaRPr lang="en-US"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p:nvPr/>
          </p:nvPicPr>
          <p:blipFill>
            <a:blip r:embed="rId1" cstate="print"/>
            <a:stretch>
              <a:fillRect/>
            </a:stretch>
          </p:blipFill>
          <p:spPr>
            <a:xfrm>
              <a:off x="676275" y="6467475"/>
              <a:ext cx="2143125" cy="200025"/>
            </a:xfrm>
            <a:prstGeom prst="rect">
              <a:avLst/>
            </a:prstGeom>
          </p:spPr>
        </p:pic>
        <p:pic>
          <p:nvPicPr>
            <p:cNvPr id="2097154" name="object 20"/>
            <p:cNvPicPr/>
            <p:nvPr/>
          </p:nvPicPr>
          <p:blipFill>
            <a:blip r:embed="rId2"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6" name="TextBox 22"/>
          <p:cNvSpPr txBox="1"/>
          <p:nvPr/>
        </p:nvSpPr>
        <p:spPr>
          <a:xfrm>
            <a:off x="1217522" y="2123271"/>
            <a:ext cx="8593228" cy="1412241"/>
          </a:xfrm>
          <a:prstGeom prst="rect">
            <a:avLst/>
          </a:prstGeom>
          <a:noFill/>
        </p:spPr>
        <p:txBody>
          <a:bodyPr wrap="square" rtlCol="0">
            <a:spAutoFit/>
          </a:bodyPr>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55" name="object 17"/>
          <p:cNvPicPr/>
          <p:nvPr/>
        </p:nvPicPr>
        <p:blipFill>
          <a:blip r:embed="rId1"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p:nvPr/>
          </p:nvPicPr>
          <p:blipFill>
            <a:blip r:embed="rId2" cstate="print"/>
            <a:stretch>
              <a:fillRect/>
            </a:stretch>
          </p:blipFill>
          <p:spPr>
            <a:xfrm>
              <a:off x="466725" y="6410325"/>
              <a:ext cx="3705225" cy="295275"/>
            </a:xfrm>
            <a:prstGeom prst="rect">
              <a:avLst/>
            </a:prstGeom>
          </p:spPr>
        </p:pic>
        <p:pic>
          <p:nvPicPr>
            <p:cNvPr id="2097157" name="object 20"/>
            <p:cNvPicPr/>
            <p:nvPr/>
          </p:nvPicPr>
          <p:blipFill>
            <a:blip r:embed="rId3"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9525000" y="4343400"/>
            <a:ext cx="2560320" cy="2513330"/>
            <a:chOff x="7991475" y="2933700"/>
            <a:chExt cx="2762250" cy="325755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8" name="object 5"/>
            <p:cNvPicPr/>
            <p:nvPr/>
          </p:nvPicPr>
          <p:blipFill>
            <a:blip r:embed="rId1" cstate="print"/>
            <a:stretch>
              <a:fillRect/>
            </a:stretch>
          </p:blipFill>
          <p:spPr>
            <a:xfrm>
              <a:off x="7991475" y="2933700"/>
              <a:ext cx="2762250" cy="3257550"/>
            </a:xfrm>
            <a:prstGeom prst="rect">
              <a:avLst/>
            </a:prstGeom>
          </p:spPr>
        </p:pic>
      </p:grpSp>
      <p:sp>
        <p:nvSpPr>
          <p:cNvPr id="1048651" name="Text Placeholder 8"/>
          <p:cNvSpPr>
            <a:spLocks noGrp="1"/>
          </p:cNvSpPr>
          <p:nvPr>
            <p:ph type="body" idx="1"/>
          </p:nvPr>
        </p:nvSpPr>
        <p:spPr>
          <a:xfrm>
            <a:off x="609600" y="1577340"/>
            <a:ext cx="10972800" cy="4343399"/>
          </a:xfrm>
        </p:spPr>
        <p:txBody>
          <a:bodyPr/>
          <a:p>
            <a:r>
              <a:rPr lang="en-US" sz="3200"/>
              <a:t>One of the primary reasons why performance analytics is so important is that it provides a clear understanding of how a business or organisation is performing.Creating data reports with performance analysis is crucial as it helps those outside the organization understand the business's progress. Investors and lenders can reference data reports to see how the company performs. Reporting this data is especially important for businesses looking to grow or expand in other areas.</a:t>
            </a:r>
            <a:endParaRPr lang="en-US" sz="3200"/>
          </a:p>
        </p:txBody>
      </p:sp>
      <p:sp>
        <p:nvSpPr>
          <p:cNvPr id="1048652" name="object 6"/>
          <p:cNvSpPr/>
          <p:nvPr/>
        </p:nvSpPr>
        <p:spPr>
          <a:xfrm rot="10980000">
            <a:off x="11438255" y="32550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p:nvPr/>
        </p:nvPicPr>
        <p:blipFill>
          <a:blip r:embed="rId2"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9601200" y="4114800"/>
            <a:ext cx="2392045" cy="2649220"/>
            <a:chOff x="8658225" y="2647950"/>
            <a:chExt cx="3533775" cy="3810000"/>
          </a:xfrm>
        </p:grpSpPr>
        <p:sp>
          <p:nvSpPr>
            <p:cNvPr id="104865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5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0" name="object 5"/>
            <p:cNvPicPr/>
            <p:nvPr/>
          </p:nvPicPr>
          <p:blipFill>
            <a:blip r:embed="rId1" cstate="print"/>
            <a:stretch>
              <a:fillRect/>
            </a:stretch>
          </p:blipFill>
          <p:spPr>
            <a:xfrm>
              <a:off x="8658225" y="2647950"/>
              <a:ext cx="3533775" cy="3810000"/>
            </a:xfrm>
            <a:prstGeom prst="rect">
              <a:avLst/>
            </a:prstGeom>
          </p:spPr>
        </p:pic>
      </p:grpSp>
      <p:sp>
        <p:nvSpPr>
          <p:cNvPr id="1048657" name="Text Placeholder 8"/>
          <p:cNvSpPr>
            <a:spLocks noGrp="1"/>
          </p:cNvSpPr>
          <p:nvPr>
            <p:ph type="body" idx="1"/>
          </p:nvPr>
        </p:nvSpPr>
        <p:spPr>
          <a:xfrm>
            <a:off x="609600" y="1577340"/>
            <a:ext cx="10972800" cy="3200400"/>
          </a:xfrm>
        </p:spPr>
        <p:txBody>
          <a:bodyPr/>
          <a:p>
            <a:r>
              <a:rPr lang="en-US" sz="3600"/>
              <a:t>As the name suggests, employee analytics is the data collected and analyzed to understand an employee's behavior, engagement level, and performance. These valuable insights go beyond the traditional human resource metrics. It helps an organization gain a holistic view of its workforce.</a:t>
            </a:r>
            <a:endParaRPr lang="en-US" sz="3600"/>
          </a:p>
        </p:txBody>
      </p:sp>
      <p:sp>
        <p:nvSpPr>
          <p:cNvPr id="1048658" name="object 6"/>
          <p:cNvSpPr/>
          <p:nvPr/>
        </p:nvSpPr>
        <p:spPr>
          <a:xfrm>
            <a:off x="11811000" y="2895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59"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p:nvPr/>
        </p:nvPicPr>
        <p:blipFill>
          <a:blip r:embed="rId2" cstate="print"/>
          <a:stretch>
            <a:fillRect/>
          </a:stretch>
        </p:blipFill>
        <p:spPr>
          <a:xfrm>
            <a:off x="676275" y="6467475"/>
            <a:ext cx="2143125" cy="200025"/>
          </a:xfrm>
          <a:prstGeom prst="rect">
            <a:avLst/>
          </a:prstGeom>
        </p:spPr>
      </p:pic>
      <p:sp>
        <p:nvSpPr>
          <p:cNvPr id="104866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1" name="TextBox 10"/>
          <p:cNvSpPr txBox="1"/>
          <p:nvPr/>
        </p:nvSpPr>
        <p:spPr>
          <a:xfrm>
            <a:off x="1447800" y="2133600"/>
            <a:ext cx="7924800" cy="802640"/>
          </a:xfrm>
          <a:prstGeom prst="rect">
            <a:avLst/>
          </a:prstGeom>
          <a:noFill/>
        </p:spPr>
        <p:txBody>
          <a:bodyPr wrap="square" rtlCol="0">
            <a:spAutoFit/>
          </a:bodyPr>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63" name="Text Placeholder 6"/>
          <p:cNvSpPr>
            <a:spLocks noGrp="1"/>
          </p:cNvSpPr>
          <p:nvPr>
            <p:ph type="body" idx="1"/>
          </p:nvPr>
        </p:nvSpPr>
        <p:spPr>
          <a:xfrm>
            <a:off x="609600" y="1577340"/>
            <a:ext cx="10972800" cy="2895600"/>
          </a:xfrm>
        </p:spPr>
        <p:txBody>
          <a:bodyPr/>
          <a:p>
            <a:pPr marL="457200" indent="-457200">
              <a:buFont typeface="Wingdings" panose="05000000000000000000" charset="0"/>
              <a:buChar char="o"/>
            </a:pPr>
            <a:r>
              <a:rPr lang="en-US" sz="3200"/>
              <a:t>Employee</a:t>
            </a:r>
            <a:endParaRPr lang="en-US" sz="3200"/>
          </a:p>
          <a:p>
            <a:pPr marL="457200" indent="-457200">
              <a:buFont typeface="Wingdings" panose="05000000000000000000" charset="0"/>
              <a:buChar char="o"/>
            </a:pPr>
            <a:r>
              <a:rPr lang="en-US" sz="3200"/>
              <a:t>Employer</a:t>
            </a:r>
            <a:endParaRPr lang="en-US" sz="3200"/>
          </a:p>
          <a:p>
            <a:pPr marL="457200" indent="-457200">
              <a:buFont typeface="Wingdings" panose="05000000000000000000" charset="0"/>
              <a:buChar char="o"/>
            </a:pPr>
            <a:r>
              <a:rPr lang="en-US" sz="3200"/>
              <a:t>Organizations</a:t>
            </a:r>
            <a:endParaRPr lang="en-US" sz="3200"/>
          </a:p>
          <a:p>
            <a:pPr marL="457200" indent="-457200">
              <a:buFont typeface="Wingdings" panose="05000000000000000000" charset="0"/>
              <a:buChar char="o"/>
            </a:pPr>
            <a:r>
              <a:rPr lang="en-US" sz="3200"/>
              <a:t>Industries</a:t>
            </a:r>
            <a:endParaRPr lang="en-US" sz="3200"/>
          </a:p>
          <a:p>
            <a:pPr marL="457200" indent="-457200">
              <a:buFont typeface="Wingdings" panose="05000000000000000000" charset="0"/>
              <a:buChar char="o"/>
            </a:pPr>
            <a:r>
              <a:rPr lang="en-US" sz="3200"/>
              <a:t>Stakeholders</a:t>
            </a:r>
            <a:endParaRPr lang="en-US" sz="3200"/>
          </a:p>
          <a:p>
            <a:pPr marL="457200" indent="-457200">
              <a:buFont typeface="Wingdings" panose="05000000000000000000" charset="0"/>
              <a:buChar char="o"/>
            </a:pPr>
            <a:r>
              <a:rPr lang="en-US" sz="3200"/>
              <a:t>Shareholders</a:t>
            </a:r>
            <a:endParaRPr lang="en-US" sz="3200"/>
          </a:p>
        </p:txBody>
      </p:sp>
      <p:sp>
        <p:nvSpPr>
          <p:cNvPr id="104866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66"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p:nvPr/>
        </p:nvPicPr>
        <p:blipFill>
          <a:blip r:embed="rId1" cstate="print"/>
          <a:stretch>
            <a:fillRect/>
          </a:stretch>
        </p:blipFill>
        <p:spPr>
          <a:xfrm>
            <a:off x="723900" y="6172200"/>
            <a:ext cx="2181225" cy="485775"/>
          </a:xfrm>
          <a:prstGeom prst="rect">
            <a:avLst/>
          </a:prstGeom>
        </p:spPr>
      </p:pic>
      <p:sp>
        <p:nvSpPr>
          <p:cNvPr id="1048667"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p:nvPr/>
        </p:nvPicPr>
        <p:blipFill>
          <a:blip r:embed="rId1" cstate="print"/>
          <a:stretch>
            <a:fillRect/>
          </a:stretch>
        </p:blipFill>
        <p:spPr>
          <a:xfrm>
            <a:off x="0" y="1476375"/>
            <a:ext cx="2695574" cy="3248025"/>
          </a:xfrm>
          <a:prstGeom prst="rect">
            <a:avLst/>
          </a:prstGeom>
        </p:spPr>
      </p:pic>
      <p:sp>
        <p:nvSpPr>
          <p:cNvPr id="1048668" name="Text Placeholder 7"/>
          <p:cNvSpPr>
            <a:spLocks noGrp="1"/>
          </p:cNvSpPr>
          <p:nvPr>
            <p:ph type="body" idx="1"/>
          </p:nvPr>
        </p:nvSpPr>
        <p:spPr>
          <a:xfrm>
            <a:off x="3226435" y="1577340"/>
            <a:ext cx="6584315" cy="2413000"/>
          </a:xfrm>
        </p:spPr>
        <p:txBody>
          <a:bodyPr wrap="square"/>
          <a:p>
            <a:r>
              <a:rPr lang="en-US" sz="3200"/>
              <a:t>Filtering - missing values</a:t>
            </a:r>
            <a:endParaRPr lang="en-US" sz="3200"/>
          </a:p>
          <a:p>
            <a:r>
              <a:rPr lang="en-US" sz="3200"/>
              <a:t>Conditional formatting - blank values</a:t>
            </a:r>
            <a:endParaRPr lang="en-US" sz="3200"/>
          </a:p>
          <a:p>
            <a:r>
              <a:rPr lang="en-US" sz="3200"/>
              <a:t>Pivot table</a:t>
            </a:r>
            <a:endParaRPr lang="en-US" sz="3200"/>
          </a:p>
          <a:p>
            <a:r>
              <a:rPr lang="en-US" sz="3200"/>
              <a:t>Chart </a:t>
            </a:r>
            <a:endParaRPr lang="en-US" sz="3200"/>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10820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72"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2097164" name="object 7"/>
          <p:cNvPicPr/>
          <p:nvPr/>
        </p:nvPicPr>
        <p:blipFill>
          <a:blip r:embed="rId2" cstate="print"/>
          <a:stretch>
            <a:fillRect/>
          </a:stretch>
        </p:blipFill>
        <p:spPr>
          <a:xfrm>
            <a:off x="676275" y="6467475"/>
            <a:ext cx="2143125" cy="200025"/>
          </a:xfrm>
          <a:prstGeom prst="rect">
            <a:avLst/>
          </a:prstGeom>
        </p:spPr>
      </p:pic>
      <p:sp>
        <p:nvSpPr>
          <p:cNvPr id="1048673"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ctrTitle"/>
          </p:nvPr>
        </p:nvSpPr>
        <p:spPr>
          <a:xfrm>
            <a:off x="1295654" y="761745"/>
            <a:ext cx="5800851" cy="492125"/>
          </a:xfrm>
        </p:spPr>
        <p:txBody>
          <a:bodyPr/>
          <a:p>
            <a:r>
              <a:rPr lang="en-IN" dirty="0"/>
              <a:t>Dataset Description</a:t>
            </a:r>
            <a:endParaRPr lang="en-IN" dirty="0"/>
          </a:p>
        </p:txBody>
      </p:sp>
      <p:sp>
        <p:nvSpPr>
          <p:cNvPr id="1048675" name="Subtitle 4"/>
          <p:cNvSpPr>
            <a:spLocks noGrp="1"/>
          </p:cNvSpPr>
          <p:nvPr>
            <p:ph type="subTitle" idx="4"/>
          </p:nvPr>
        </p:nvSpPr>
        <p:spPr>
          <a:xfrm>
            <a:off x="838200" y="1752600"/>
            <a:ext cx="8534400" cy="3556001"/>
          </a:xfrm>
        </p:spPr>
        <p:txBody>
          <a:bodyPr/>
          <a:p>
            <a:r>
              <a:rPr lang="en-US" sz="2400"/>
              <a:t>eEmployee data set - kaggle</a:t>
            </a:r>
            <a:endParaRPr lang="en-US" sz="2400"/>
          </a:p>
          <a:p>
            <a:r>
              <a:rPr lang="en-US" sz="2400"/>
              <a:t>26 features</a:t>
            </a:r>
            <a:endParaRPr lang="en-US" sz="2400"/>
          </a:p>
          <a:p>
            <a:r>
              <a:rPr lang="en-US" sz="2400"/>
              <a:t>Features - 9 features</a:t>
            </a:r>
            <a:endParaRPr lang="en-US" sz="2400"/>
          </a:p>
          <a:p>
            <a:r>
              <a:rPr lang="en-US" sz="2400"/>
              <a:t>employee id</a:t>
            </a:r>
            <a:endParaRPr lang="en-US" sz="2400"/>
          </a:p>
          <a:p>
            <a:r>
              <a:rPr lang="en-US" sz="2400"/>
              <a:t>gender </a:t>
            </a:r>
            <a:endParaRPr lang="en-US" sz="2400"/>
          </a:p>
          <a:p>
            <a:r>
              <a:rPr lang="en-US" sz="2400"/>
              <a:t>performance</a:t>
            </a:r>
            <a:endParaRPr lang="en-US" sz="2400"/>
          </a:p>
          <a:p>
            <a:r>
              <a:rPr lang="en-US" sz="2400"/>
              <a:t>business type</a:t>
            </a:r>
            <a:endParaRPr lang="en-US" sz="2400"/>
          </a:p>
          <a:p>
            <a:r>
              <a:rPr lang="en-US" sz="2400"/>
              <a:t>business unit</a:t>
            </a:r>
            <a:endParaRPr lang="en-US" sz="2400"/>
          </a:p>
          <a:p>
            <a:r>
              <a:rPr lang="en-US" sz="2400"/>
              <a:t>first name </a:t>
            </a:r>
            <a:endParaRPr lang="en-US" sz="2400"/>
          </a:p>
          <a:p>
            <a:r>
              <a:rPr lang="en-US" sz="2400"/>
              <a:t>last name </a:t>
            </a:r>
            <a:endParaRPr 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8" name="object 4"/>
          <p:cNvSpPr/>
          <p:nvPr/>
        </p:nvSpPr>
        <p:spPr>
          <a:xfrm>
            <a:off x="10896600" y="2209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5" name="object 6"/>
          <p:cNvPicPr/>
          <p:nvPr/>
        </p:nvPicPr>
        <p:blipFill>
          <a:blip r:embed="rId1" cstate="print"/>
          <a:stretch>
            <a:fillRect/>
          </a:stretch>
        </p:blipFill>
        <p:spPr>
          <a:xfrm>
            <a:off x="66675" y="3381373"/>
            <a:ext cx="2466975" cy="3419475"/>
          </a:xfrm>
          <a:prstGeom prst="rect">
            <a:avLst/>
          </a:prstGeom>
        </p:spPr>
      </p:pic>
      <p:sp>
        <p:nvSpPr>
          <p:cNvPr id="1048680"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81" name="object 8"/>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82" name="TextBox 8"/>
          <p:cNvSpPr txBox="1"/>
          <p:nvPr/>
        </p:nvSpPr>
        <p:spPr>
          <a:xfrm>
            <a:off x="1752600" y="1752723"/>
            <a:ext cx="8534018" cy="1348740"/>
          </a:xfrm>
          <a:prstGeom prst="rect">
            <a:avLst/>
          </a:prstGeom>
          <a:noFill/>
        </p:spPr>
        <p:txBody>
          <a:bodyPr wrap="square" rtlCol="0">
            <a:spAutoFit/>
          </a:bodyPr>
          <a:p>
            <a:pPr indent="0" algn="l">
              <a:buNone/>
            </a:pPr>
            <a:r>
              <a:rPr lang="en-US" sz="2800" b="0" i="0" dirty="0">
                <a:solidFill>
                  <a:srgbClr val="0D0D0D"/>
                </a:solidFill>
                <a:effectLst/>
                <a:latin typeface="Times New Roman" panose="02020603050405020304" pitchFamily="18" charset="0"/>
                <a:cs typeface="Times New Roman" panose="02020603050405020304" pitchFamily="18" charset="0"/>
              </a:rPr>
              <a:t>THERE ARE VARIOUS FEATURES INCORPORATED IN THE PROJECT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2052</Words>
  <Application>WPS Presentation</Application>
  <PresentationFormat/>
  <Paragraphs>105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Konduru Narasimha</dc:creator>
  <cp:lastModifiedBy>​Yamuna P</cp:lastModifiedBy>
  <cp:revision>3</cp:revision>
  <dcterms:created xsi:type="dcterms:W3CDTF">2024-09-09T07:04:22Z</dcterms:created>
  <dcterms:modified xsi:type="dcterms:W3CDTF">2024-09-09T07:06:03Z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3CE8B838B99B4534851D2A9121244ED5_13</vt:lpwstr>
  </property>
  <property fmtid="{D5CDD505-2E9C-101B-9397-08002B2CF9AE}" pid="5" name="KSOProductBuildVer">
    <vt:lpwstr>1033-12.2.0.18165</vt:lpwstr>
  </property>
</Properties>
</file>