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854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b="1" dirty="0"/>
              <a:t> PRATHIKSHA U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312215855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(Accounting and Finance)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</a:t>
            </a:r>
            <a:r>
              <a:rPr lang="en-IN" sz="2400" dirty="0" err="1"/>
              <a:t>Shankarlal</a:t>
            </a:r>
            <a:r>
              <a:rPr lang="en-IN" sz="2400" dirty="0"/>
              <a:t> </a:t>
            </a:r>
            <a:r>
              <a:rPr lang="en-IN" sz="2400" dirty="0" err="1"/>
              <a:t>Sundarbai</a:t>
            </a:r>
            <a:r>
              <a:rPr lang="en-IN" sz="2400" dirty="0"/>
              <a:t> </a:t>
            </a:r>
            <a:r>
              <a:rPr lang="en-IN" sz="2400" dirty="0" err="1"/>
              <a:t>Shasun</a:t>
            </a:r>
            <a:r>
              <a:rPr lang="en-IN" sz="2400" dirty="0"/>
              <a:t> Jain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4070F-F688-92DA-6856-71A800FD0DBC}"/>
              </a:ext>
            </a:extLst>
          </p:cNvPr>
          <p:cNvSpPr txBox="1"/>
          <p:nvPr/>
        </p:nvSpPr>
        <p:spPr>
          <a:xfrm>
            <a:off x="921544" y="1797844"/>
            <a:ext cx="7912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Modelling Approach:</a:t>
            </a:r>
            <a:br>
              <a:rPr lang="en-IN" dirty="0"/>
            </a:br>
            <a:br>
              <a:rPr lang="en-IN" dirty="0"/>
            </a:br>
            <a:r>
              <a:rPr lang="en-IN" b="1" dirty="0">
                <a:effectLst/>
              </a:rPr>
              <a:t>1.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Descriptive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 - Data cleaning and pre-processing</a:t>
            </a:r>
            <a:br>
              <a:rPr lang="en-IN" dirty="0"/>
            </a:br>
            <a:r>
              <a:rPr lang="en-IN" dirty="0">
                <a:effectLst/>
              </a:rPr>
              <a:t>    - Data visualization (charts, tables, etc.)</a:t>
            </a:r>
            <a:br>
              <a:rPr lang="en-IN" dirty="0"/>
            </a:br>
            <a:r>
              <a:rPr lang="en-IN" dirty="0">
                <a:effectLst/>
              </a:rPr>
              <a:t>    - Summary statistics (means, medians, etc.)</a:t>
            </a:r>
            <a:br>
              <a:rPr lang="en-IN" dirty="0"/>
            </a:br>
            <a:r>
              <a:rPr lang="en-IN" b="1" dirty="0">
                <a:effectLst/>
              </a:rPr>
              <a:t>2.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Inferential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 - Correlation analysis (relationships between variables)</a:t>
            </a:r>
            <a:br>
              <a:rPr lang="en-IN" dirty="0"/>
            </a:br>
            <a:r>
              <a:rPr lang="en-IN" dirty="0">
                <a:effectLst/>
              </a:rPr>
              <a:t>    - Regression analysis (predicting performance ratings)</a:t>
            </a:r>
            <a:br>
              <a:rPr lang="en-IN" dirty="0"/>
            </a:br>
            <a:r>
              <a:rPr lang="en-IN" dirty="0">
                <a:effectLst/>
              </a:rPr>
              <a:t>    - Hypothesis testing (identifying significant differences)</a:t>
            </a:r>
            <a:br>
              <a:rPr lang="en-IN" dirty="0"/>
            </a:br>
            <a:r>
              <a:rPr lang="en-IN" b="1" dirty="0">
                <a:effectLst/>
              </a:rPr>
              <a:t>3</a:t>
            </a:r>
            <a:r>
              <a:rPr lang="en-IN" dirty="0">
                <a:effectLst/>
              </a:rPr>
              <a:t>. </a:t>
            </a:r>
            <a:r>
              <a:rPr lang="en-IN" b="1" dirty="0">
                <a:effectLst/>
              </a:rPr>
              <a:t>Predictive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    - Machine learning algorithms (e.g., decision trees, clustering)</a:t>
            </a:r>
            <a:br>
              <a:rPr lang="en-IN" dirty="0"/>
            </a:br>
            <a:r>
              <a:rPr lang="en-IN" dirty="0">
                <a:effectLst/>
              </a:rPr>
              <a:t>    - Predictive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(forecasting future performance)</a:t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Prescriptive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    - Optimization techniques (identifying best courses of action)</a:t>
            </a:r>
            <a:br>
              <a:rPr lang="en-IN" dirty="0"/>
            </a:br>
            <a:r>
              <a:rPr lang="en-IN" dirty="0">
                <a:effectLst/>
              </a:rPr>
              <a:t>    - Simulation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(evaluating different scenarios)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ED83D-60FE-E7CF-CABA-C33EFD975E10}"/>
              </a:ext>
            </a:extLst>
          </p:cNvPr>
          <p:cNvSpPr txBox="1"/>
          <p:nvPr/>
        </p:nvSpPr>
        <p:spPr>
          <a:xfrm rot="10800000" flipV="1">
            <a:off x="755332" y="1326118"/>
            <a:ext cx="11872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FORMULA=IFS(Z8&gt;=5,"VERY HIGH",Z8&gt;=4,"HIGH",Z8&gt;=3,"MED",TRUE,"LOW")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B8AF7B-DBFB-F7B0-47EE-C4CF78E4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6" y="2131219"/>
            <a:ext cx="7073618" cy="3764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990AA-2D03-3307-0C9F-EBC89FC0260E}"/>
              </a:ext>
            </a:extLst>
          </p:cNvPr>
          <p:cNvSpPr txBox="1"/>
          <p:nvPr/>
        </p:nvSpPr>
        <p:spPr>
          <a:xfrm>
            <a:off x="464344" y="1720840"/>
            <a:ext cx="8682632" cy="26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Conclusion: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The employee performance analysis using Excel has provided valuable insights into the organization's talent landscape. By leveraging data analytics and visualization, we have: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1. Identified top performers and underperforming employees</a:t>
            </a:r>
            <a:br>
              <a:rPr lang="en-IN" dirty="0"/>
            </a:br>
            <a:r>
              <a:rPr lang="en-IN" dirty="0">
                <a:effectLst/>
              </a:rPr>
              <a:t>2. Uncovered departmental and demographic trends influencing performance</a:t>
            </a:r>
            <a:br>
              <a:rPr lang="en-IN" dirty="0"/>
            </a:br>
            <a:r>
              <a:rPr lang="en-IN" dirty="0">
                <a:effectLst/>
              </a:rPr>
              <a:t>3. Developed targeted recommendations for talent development and improvement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3F1C-C178-513A-530A-AC828B1292B9}"/>
              </a:ext>
            </a:extLst>
          </p:cNvPr>
          <p:cNvSpPr txBox="1"/>
          <p:nvPr/>
        </p:nvSpPr>
        <p:spPr>
          <a:xfrm flipH="1">
            <a:off x="676272" y="2520553"/>
            <a:ext cx="7015165" cy="376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A33DC-6ED0-8248-7D19-40BF1B79E99A}"/>
              </a:ext>
            </a:extLst>
          </p:cNvPr>
          <p:cNvSpPr txBox="1"/>
          <p:nvPr/>
        </p:nvSpPr>
        <p:spPr>
          <a:xfrm>
            <a:off x="1379458" y="2520553"/>
            <a:ext cx="5636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>
                <a:effectLst/>
              </a:rPr>
              <a:t>As an HR Analyst, you have been tasked with evaluating the performance of employees in a large organization. You have access to a dataset containing employee information, including:</a:t>
            </a:r>
            <a:r>
              <a:rPr lang="en-IN"/>
              <a:t> </a:t>
            </a:r>
            <a:br>
              <a:rPr lang="en-IN"/>
            </a:br>
            <a:br>
              <a:rPr lang="en-IN"/>
            </a:br>
            <a:r>
              <a:rPr lang="en-IN">
                <a:effectLst/>
              </a:rPr>
              <a:t>- Employee ID</a:t>
            </a:r>
            <a:br>
              <a:rPr lang="en-IN"/>
            </a:br>
            <a:r>
              <a:rPr lang="en-IN">
                <a:effectLst/>
              </a:rPr>
              <a:t>- Name</a:t>
            </a:r>
            <a:br>
              <a:rPr lang="en-IN"/>
            </a:br>
            <a:r>
              <a:rPr lang="en-IN">
                <a:effectLst/>
              </a:rPr>
              <a:t>- Department</a:t>
            </a:r>
            <a:br>
              <a:rPr lang="en-IN"/>
            </a:br>
            <a:r>
              <a:rPr lang="en-IN">
                <a:effectLst/>
              </a:rPr>
              <a:t>- Job Title</a:t>
            </a:r>
            <a:br>
              <a:rPr lang="en-IN"/>
            </a:br>
            <a:r>
              <a:rPr lang="en-IN">
                <a:effectLst/>
              </a:rPr>
              <a:t>- Performance ratings (1-5) for the past 3 years</a:t>
            </a:r>
            <a:br>
              <a:rPr lang="en-IN"/>
            </a:br>
            <a:r>
              <a:rPr lang="en-IN">
                <a:effectLst/>
              </a:rPr>
              <a:t>- Salary</a:t>
            </a:r>
            <a:br>
              <a:rPr lang="en-IN"/>
            </a:br>
            <a:r>
              <a:rPr lang="en-IN">
                <a:effectLst/>
              </a:rPr>
              <a:t>- Years of service</a:t>
            </a:r>
            <a:br>
              <a:rPr lang="en-IN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68B22-9B43-51D6-4E7F-094CD03280A2}"/>
              </a:ext>
            </a:extLst>
          </p:cNvPr>
          <p:cNvSpPr txBox="1"/>
          <p:nvPr/>
        </p:nvSpPr>
        <p:spPr>
          <a:xfrm flipH="1">
            <a:off x="928687" y="25205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8E281-0158-B8F5-64DB-C1662FFDCEF7}"/>
              </a:ext>
            </a:extLst>
          </p:cNvPr>
          <p:cNvSpPr txBox="1"/>
          <p:nvPr/>
        </p:nvSpPr>
        <p:spPr>
          <a:xfrm flipH="1">
            <a:off x="1081087" y="26729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C34A8-036B-D103-F35A-0EB5C87FB860}"/>
              </a:ext>
            </a:extLst>
          </p:cNvPr>
          <p:cNvSpPr txBox="1"/>
          <p:nvPr/>
        </p:nvSpPr>
        <p:spPr>
          <a:xfrm flipH="1">
            <a:off x="1233487" y="2825352"/>
            <a:ext cx="5348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400" dirty="0"/>
          </a:p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F15FE-7E73-AD61-E94F-709E65F5DC31}"/>
              </a:ext>
            </a:extLst>
          </p:cNvPr>
          <p:cNvSpPr txBox="1"/>
          <p:nvPr/>
        </p:nvSpPr>
        <p:spPr>
          <a:xfrm>
            <a:off x="1169193" y="22562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BF5A02-C406-7F32-4092-D5330C182A3D}"/>
              </a:ext>
            </a:extLst>
          </p:cNvPr>
          <p:cNvSpPr txBox="1"/>
          <p:nvPr/>
        </p:nvSpPr>
        <p:spPr>
          <a:xfrm>
            <a:off x="1321592" y="2408632"/>
            <a:ext cx="684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dirty="0">
                <a:effectLst/>
              </a:rPr>
              <a:t>1. Identify top-performing employees across departments</a:t>
            </a:r>
            <a:br>
              <a:rPr lang="en-IN" dirty="0"/>
            </a:br>
            <a:r>
              <a:rPr lang="en-IN" dirty="0">
                <a:effectLst/>
              </a:rPr>
              <a:t>2. Determine the relationship between performance ratings and salary</a:t>
            </a:r>
            <a:br>
              <a:rPr lang="en-IN" dirty="0"/>
            </a:br>
            <a:r>
              <a:rPr lang="en-IN" dirty="0">
                <a:effectLst/>
              </a:rPr>
              <a:t>3. Examine the impact of years of service on performance ratings</a:t>
            </a:r>
            <a:br>
              <a:rPr lang="en-IN" dirty="0"/>
            </a:br>
            <a:r>
              <a:rPr lang="en-IN" dirty="0">
                <a:effectLst/>
              </a:rPr>
              <a:t>4. Develop a dashboard to visualize key performance metrics</a:t>
            </a:r>
            <a:br>
              <a:rPr lang="en-IN" dirty="0"/>
            </a:br>
            <a:r>
              <a:rPr lang="en-IN" dirty="0">
                <a:effectLst/>
              </a:rPr>
              <a:t>5. Provide recommendations for talent development and retention strategies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3383C-4F3D-FF42-9F5A-39E7ADD61B5D}"/>
              </a:ext>
            </a:extLst>
          </p:cNvPr>
          <p:cNvSpPr txBox="1"/>
          <p:nvPr/>
        </p:nvSpPr>
        <p:spPr>
          <a:xfrm>
            <a:off x="734853" y="2019300"/>
            <a:ext cx="7539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 </a:t>
            </a:r>
            <a:r>
              <a:rPr lang="en-IN" b="1" dirty="0"/>
              <a:t>HR Managers</a:t>
            </a:r>
            <a:r>
              <a:rPr lang="en-IN" dirty="0"/>
              <a:t>: Responsible for talent development, performance management, and employee engagement.
2. </a:t>
            </a:r>
            <a:r>
              <a:rPr lang="en-IN" b="1" dirty="0"/>
              <a:t>Department Heads: </a:t>
            </a:r>
            <a:r>
              <a:rPr lang="en-IN" dirty="0"/>
              <a:t>Leaders of various departments who need to understand their team’s performance and identify areas for improvement.
3. </a:t>
            </a:r>
            <a:r>
              <a:rPr lang="en-IN" b="1" dirty="0"/>
              <a:t>Senior Management</a:t>
            </a:r>
            <a:r>
              <a:rPr lang="en-IN" dirty="0"/>
              <a:t>: Executives who require insights to inform strategic decisions on talent development, resource allocation, and performance improvement initiatives.
4. </a:t>
            </a:r>
            <a:r>
              <a:rPr lang="en-IN" b="1" dirty="0"/>
              <a:t>Team Leads:</a:t>
            </a:r>
            <a:r>
              <a:rPr lang="en-IN" dirty="0"/>
              <a:t> Supervisors who need to understand their team members’ strengths and weaknesses to provide targeted coaching and development opportunities.
5. </a:t>
            </a:r>
            <a:r>
              <a:rPr lang="en-IN" b="1" dirty="0"/>
              <a:t>Employees</a:t>
            </a:r>
            <a:r>
              <a:rPr lang="en-IN" dirty="0"/>
              <a:t>: Individuals who want to understand their own performance, set goals, and track progress.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AE63F-4BEA-1A7E-F4B7-43B6DF8AF844}"/>
              </a:ext>
            </a:extLst>
          </p:cNvPr>
          <p:cNvSpPr txBox="1"/>
          <p:nvPr/>
        </p:nvSpPr>
        <p:spPr>
          <a:xfrm>
            <a:off x="3045024" y="2413337"/>
            <a:ext cx="610195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</a:t>
            </a:r>
            <a:r>
              <a:rPr lang="en-IN" sz="2000" b="1" dirty="0"/>
              <a:t>S</a:t>
            </a:r>
            <a:r>
              <a:rPr lang="en-IN" sz="2000" b="1" dirty="0">
                <a:effectLst/>
              </a:rPr>
              <a:t>olution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- Comprehensive Excel-based employee performance analysis and visualization tool</a:t>
            </a:r>
            <a:br>
              <a:rPr lang="en-IN" dirty="0"/>
            </a:br>
            <a:r>
              <a:rPr lang="en-IN" dirty="0">
                <a:effectLst/>
              </a:rPr>
              <a:t>- Automated data cleaning, processing, and analysis</a:t>
            </a:r>
            <a:br>
              <a:rPr lang="en-IN" dirty="0"/>
            </a:br>
            <a:r>
              <a:rPr lang="en-IN" dirty="0">
                <a:effectLst/>
              </a:rPr>
              <a:t>- Interactive dashboard with customizable charts, tables, and filters.</a:t>
            </a:r>
            <a:br>
              <a:rPr lang="en-IN" dirty="0"/>
            </a:br>
            <a:r>
              <a:rPr lang="en-IN" sz="2000" dirty="0"/>
              <a:t> </a:t>
            </a:r>
            <a:r>
              <a:rPr lang="en-IN" sz="2000" b="1" dirty="0"/>
              <a:t> Value Propositions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- Data-driven insights: Make informed decisions about talent development, performance management, and resource allocation</a:t>
            </a:r>
            <a:br>
              <a:rPr lang="en-IN" dirty="0"/>
            </a:br>
            <a:r>
              <a:rPr lang="en-IN" dirty="0">
                <a:effectLst/>
              </a:rPr>
              <a:t>- Improved performance management: Identify areas for improvement, set targeted goals, and track progress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7BC8C-804A-0E98-AAC2-53549816EE05}"/>
              </a:ext>
            </a:extLst>
          </p:cNvPr>
          <p:cNvSpPr txBox="1"/>
          <p:nvPr/>
        </p:nvSpPr>
        <p:spPr>
          <a:xfrm>
            <a:off x="755332" y="1476374"/>
            <a:ext cx="9269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Description</a:t>
            </a:r>
            <a:r>
              <a:rPr lang="en-IN" dirty="0">
                <a:effectLst/>
              </a:rPr>
              <a:t>: This dataset contains employee performance data for a large organization, including: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1. </a:t>
            </a:r>
            <a:r>
              <a:rPr lang="en-IN" b="1" dirty="0">
                <a:effectLst/>
              </a:rPr>
              <a:t>Employee ID</a:t>
            </a:r>
            <a:r>
              <a:rPr lang="en-IN" dirty="0">
                <a:effectLst/>
              </a:rPr>
              <a:t> (Unique identifier for each employee)</a:t>
            </a:r>
            <a:br>
              <a:rPr lang="en-IN" dirty="0"/>
            </a:br>
            <a:r>
              <a:rPr lang="en-IN" dirty="0">
                <a:effectLst/>
              </a:rPr>
              <a:t>2. </a:t>
            </a:r>
            <a:r>
              <a:rPr lang="en-IN" b="1" dirty="0">
                <a:effectLst/>
              </a:rPr>
              <a:t>Name</a:t>
            </a:r>
            <a:r>
              <a:rPr lang="en-IN" dirty="0">
                <a:effectLst/>
              </a:rPr>
              <a:t> (Employee name)</a:t>
            </a:r>
            <a:br>
              <a:rPr lang="en-IN" dirty="0"/>
            </a:br>
            <a:r>
              <a:rPr lang="en-IN" dirty="0">
                <a:effectLst/>
              </a:rPr>
              <a:t>3. </a:t>
            </a:r>
            <a:r>
              <a:rPr lang="en-IN" b="1" dirty="0">
                <a:effectLst/>
              </a:rPr>
              <a:t>Department</a:t>
            </a:r>
            <a:r>
              <a:rPr lang="en-IN" dirty="0"/>
              <a:t> </a:t>
            </a:r>
            <a:r>
              <a:rPr lang="en-IN" dirty="0">
                <a:effectLst/>
              </a:rPr>
              <a:t>(Department or team the employee belongs to)</a:t>
            </a:r>
            <a:br>
              <a:rPr lang="en-IN" dirty="0"/>
            </a:br>
            <a:r>
              <a:rPr lang="en-IN" dirty="0">
                <a:effectLst/>
              </a:rPr>
              <a:t>4. </a:t>
            </a:r>
            <a:r>
              <a:rPr lang="en-IN" b="1" dirty="0">
                <a:effectLst/>
              </a:rPr>
              <a:t>Job Title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(Employee's job title)</a:t>
            </a:r>
            <a:br>
              <a:rPr lang="en-IN" dirty="0"/>
            </a:br>
            <a:r>
              <a:rPr lang="en-IN" dirty="0">
                <a:effectLst/>
              </a:rPr>
              <a:t>5. </a:t>
            </a:r>
            <a:r>
              <a:rPr lang="en-IN" b="1" dirty="0">
                <a:effectLst/>
              </a:rPr>
              <a:t>Performance Rating</a:t>
            </a:r>
            <a:r>
              <a:rPr lang="en-IN" b="1" dirty="0"/>
              <a:t> </a:t>
            </a:r>
            <a:r>
              <a:rPr lang="en-IN" dirty="0">
                <a:effectLst/>
              </a:rPr>
              <a:t>(Annual performance rating, 1-5)</a:t>
            </a:r>
            <a:br>
              <a:rPr lang="en-IN" dirty="0"/>
            </a:br>
            <a:r>
              <a:rPr lang="en-IN" dirty="0">
                <a:effectLst/>
              </a:rPr>
              <a:t>6. </a:t>
            </a:r>
            <a:r>
              <a:rPr lang="en-IN" b="1" dirty="0">
                <a:effectLst/>
              </a:rPr>
              <a:t>Salary</a:t>
            </a:r>
            <a:r>
              <a:rPr lang="en-IN" dirty="0">
                <a:effectLst/>
              </a:rPr>
              <a:t> (Annual salary)</a:t>
            </a:r>
            <a:br>
              <a:rPr lang="en-IN" dirty="0"/>
            </a:br>
            <a:r>
              <a:rPr lang="en-IN" dirty="0">
                <a:effectLst/>
              </a:rPr>
              <a:t>7. </a:t>
            </a:r>
            <a:r>
              <a:rPr lang="en-IN" b="1" dirty="0">
                <a:effectLst/>
              </a:rPr>
              <a:t>Years of Service</a:t>
            </a:r>
            <a:r>
              <a:rPr lang="en-IN" dirty="0">
                <a:effectLst/>
              </a:rPr>
              <a:t> (Number of years with the organization)</a:t>
            </a:r>
            <a:br>
              <a:rPr lang="en-IN" dirty="0"/>
            </a:br>
            <a:r>
              <a:rPr lang="en-IN" dirty="0">
                <a:effectLst/>
              </a:rPr>
              <a:t>8. </a:t>
            </a:r>
            <a:r>
              <a:rPr lang="en-IN" b="1" dirty="0">
                <a:effectLst/>
              </a:rPr>
              <a:t>Age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 age)</a:t>
            </a:r>
            <a:br>
              <a:rPr lang="en-IN" dirty="0"/>
            </a:br>
            <a:r>
              <a:rPr lang="en-IN" dirty="0">
                <a:effectLst/>
              </a:rPr>
              <a:t>9. </a:t>
            </a:r>
            <a:r>
              <a:rPr lang="en-IN" b="1" dirty="0">
                <a:effectLst/>
              </a:rPr>
              <a:t>Gender</a:t>
            </a:r>
            <a:r>
              <a:rPr lang="en-IN" dirty="0">
                <a:effectLst/>
              </a:rPr>
              <a:t> (Employee gender)</a:t>
            </a:r>
            <a:br>
              <a:rPr lang="en-IN" dirty="0"/>
            </a:br>
            <a:r>
              <a:rPr lang="en-IN" dirty="0">
                <a:effectLst/>
              </a:rPr>
              <a:t>10. </a:t>
            </a:r>
            <a:r>
              <a:rPr lang="en-IN" b="1" dirty="0">
                <a:effectLst/>
              </a:rPr>
              <a:t>Education Level</a:t>
            </a:r>
            <a:r>
              <a:rPr lang="en-IN" dirty="0">
                <a:effectLst/>
              </a:rPr>
              <a:t> (Highest level of education completed)</a:t>
            </a:r>
            <a:br>
              <a:rPr lang="en-IN" dirty="0"/>
            </a:br>
            <a:r>
              <a:rPr lang="en-IN" dirty="0">
                <a:effectLst/>
              </a:rPr>
              <a:t>11. </a:t>
            </a:r>
            <a:r>
              <a:rPr lang="en-IN" b="1" dirty="0">
                <a:effectLst/>
              </a:rPr>
              <a:t>Training Hours</a:t>
            </a:r>
            <a:r>
              <a:rPr lang="en-IN" dirty="0"/>
              <a:t> </a:t>
            </a:r>
            <a:r>
              <a:rPr lang="en-IN" dirty="0">
                <a:effectLst/>
              </a:rPr>
              <a:t>(Number of training hours completed in the past year)</a:t>
            </a:r>
            <a:br>
              <a:rPr lang="en-IN" dirty="0"/>
            </a:br>
            <a:r>
              <a:rPr lang="en-IN" dirty="0">
                <a:effectLst/>
              </a:rPr>
              <a:t>12. </a:t>
            </a:r>
            <a:r>
              <a:rPr lang="en-IN" b="1" dirty="0">
                <a:effectLst/>
              </a:rPr>
              <a:t>Absenteeism</a:t>
            </a:r>
            <a:r>
              <a:rPr lang="en-IN" dirty="0">
                <a:effectLst/>
              </a:rPr>
              <a:t> (Number of absences in the past year)</a:t>
            </a:r>
            <a:br>
              <a:rPr lang="en-IN" dirty="0"/>
            </a:br>
            <a:r>
              <a:rPr lang="en-IN" dirty="0">
                <a:effectLst/>
              </a:rPr>
              <a:t>13. </a:t>
            </a:r>
            <a:r>
              <a:rPr lang="en-IN" b="1" dirty="0">
                <a:effectLst/>
              </a:rPr>
              <a:t>Sales Performance </a:t>
            </a:r>
            <a:r>
              <a:rPr lang="en-IN" dirty="0">
                <a:effectLst/>
              </a:rPr>
              <a:t>(Sales revenue generated, for sales roles only)</a:t>
            </a:r>
            <a:br>
              <a:rPr lang="en-IN" dirty="0"/>
            </a:br>
            <a:r>
              <a:rPr lang="en-IN" dirty="0">
                <a:effectLst/>
              </a:rPr>
              <a:t>14. </a:t>
            </a:r>
            <a:r>
              <a:rPr lang="en-IN" b="1" dirty="0">
                <a:effectLst/>
              </a:rPr>
              <a:t>Customer Satisfaction</a:t>
            </a:r>
            <a:r>
              <a:rPr lang="en-IN" dirty="0">
                <a:effectLst/>
              </a:rPr>
              <a:t> (Average customer satisfaction rating, for customer-facing roles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D0CBB-A689-C06F-2097-53793BB1E25C}"/>
              </a:ext>
            </a:extLst>
          </p:cNvPr>
          <p:cNvSpPr txBox="1"/>
          <p:nvPr/>
        </p:nvSpPr>
        <p:spPr>
          <a:xfrm>
            <a:off x="2743201" y="1672023"/>
            <a:ext cx="6610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The</a:t>
            </a:r>
            <a:r>
              <a:rPr lang="en-IN" dirty="0">
                <a:effectLst/>
              </a:rPr>
              <a:t> "</a:t>
            </a:r>
            <a:r>
              <a:rPr lang="en-IN" b="1" dirty="0">
                <a:effectLst/>
              </a:rPr>
              <a:t>Wow</a:t>
            </a:r>
            <a:r>
              <a:rPr lang="en-IN" dirty="0">
                <a:effectLst/>
              </a:rPr>
              <a:t>" </a:t>
            </a:r>
            <a:r>
              <a:rPr lang="en-IN" b="1" dirty="0">
                <a:effectLst/>
              </a:rPr>
              <a:t>Factor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Predictive Analytics and Personalized Development Plans</a:t>
            </a:r>
          </a:p>
          <a:p>
            <a:br>
              <a:rPr lang="en-IN" dirty="0"/>
            </a:br>
            <a:r>
              <a:rPr lang="en-IN" dirty="0">
                <a:effectLst/>
              </a:rPr>
              <a:t>Our solution goes beyond traditional employee performance analysis by incorporating predictive analytics and machine learning algorithms to: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effectLst/>
              </a:rPr>
              <a:t>1. Forecast future performance: </a:t>
            </a:r>
            <a:r>
              <a:rPr lang="en-IN" dirty="0">
                <a:effectLst/>
              </a:rPr>
              <a:t>Identify high-potential employees and predict future performance based on historical data and trends.</a:t>
            </a:r>
            <a:br>
              <a:rPr lang="en-IN" dirty="0"/>
            </a:br>
            <a:r>
              <a:rPr lang="en-IN" b="1" dirty="0">
                <a:effectLst/>
              </a:rPr>
              <a:t>2. Detect early warning signs: </a:t>
            </a:r>
            <a:r>
              <a:rPr lang="en-IN" dirty="0">
                <a:effectLst/>
              </a:rPr>
              <a:t>Flag employees at risk of underperforming or leaving the organization, enabling proactive interventions.</a:t>
            </a:r>
            <a:br>
              <a:rPr lang="en-IN" dirty="0"/>
            </a:br>
            <a:r>
              <a:rPr lang="en-IN" b="1" dirty="0">
                <a:effectLst/>
              </a:rPr>
              <a:t>3. Personalized development plans: </a:t>
            </a:r>
            <a:r>
              <a:rPr lang="en-IN" dirty="0">
                <a:effectLst/>
              </a:rPr>
              <a:t>Generate tailored development recommendations for each employee, aligning with their strengths, weaknesses, and career goals.</a:t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Automated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coaching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insights:</a:t>
            </a:r>
            <a:r>
              <a:rPr lang="en-IN" dirty="0">
                <a:effectLst/>
              </a:rPr>
              <a:t> Provide managers with data-driven coaching suggestions to improve employee performance and address skill gaps.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prathikshaudhayakumar65@gmail.com</cp:lastModifiedBy>
  <cp:revision>15</cp:revision>
  <dcterms:created xsi:type="dcterms:W3CDTF">2024-03-29T15:07:22Z</dcterms:created>
  <dcterms:modified xsi:type="dcterms:W3CDTF">2024-08-31T04:31:38Z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