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baby\Desktop\Book1%2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3"/>
  </c:pivotSource>
  <c:chart>
    <c:title>
      <c:tx>
        <c:rich>
          <a:bodyPr/>
          <a:lstStyle/>
          <a:p>
            <a:pPr>
              <a:defRPr/>
            </a:pPr>
            <a:r>
              <a:rPr lang="en-IN">
                <a:latin typeface="Times New Roman" pitchFamily="18" charset="0"/>
                <a:cs typeface="Times New Roman" pitchFamily="18" charset="0"/>
              </a:rPr>
              <a:t>Employee</a:t>
            </a:r>
            <a:r>
              <a:rPr lang="en-IN" baseline="0">
                <a:latin typeface="Times New Roman" pitchFamily="18" charset="0"/>
                <a:cs typeface="Times New Roman" pitchFamily="18" charset="0"/>
              </a:rPr>
              <a:t> performance analysis</a:t>
            </a:r>
            <a:endParaRPr lang="en-IN">
              <a:latin typeface="Times New Roman" pitchFamily="18" charset="0"/>
              <a:cs typeface="Times New Roman" pitchFamily="18" charset="0"/>
            </a:endParaRPr>
          </a:p>
        </c:rich>
      </c:tx>
      <c:layout>
        <c:manualLayout>
          <c:xMode val="edge"/>
          <c:yMode val="edge"/>
          <c:x val="0.06412489063867016"/>
          <c:y val="0.09722222222222224"/>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dLbl>
          <c:idx val="0"/>
          <c:delete val="1"/>
          <c:extLst>
            <c:ext xmlns:c15="http://schemas.microsoft.com/office/drawing/2012/chart" uri="{CE6537A1-D6FC-4f65-9D91-7224C49458BB}"/>
          </c:extLst>
        </c:dLbl>
      </c:pivotFmt>
      <c:pivotFmt>
        <c:idx val="5"/>
        <c:marker>
          <c:symbol val="none"/>
        </c:marker>
        <c:dLbl>
          <c:idx val="0"/>
          <c:delete val="1"/>
          <c:extLst>
            <c:ext xmlns:c15="http://schemas.microsoft.com/office/drawing/2012/chart" uri="{CE6537A1-D6FC-4f65-9D91-7224C49458BB}"/>
          </c:extLst>
        </c:dLbl>
      </c:pivotFmt>
      <c:pivotFmt>
        <c:idx val="6"/>
        <c:marker>
          <c:symbol val="none"/>
        </c:marker>
        <c:dLbl>
          <c:idx val="0"/>
          <c:delete val="1"/>
          <c:extLst>
            <c:ext xmlns:c15="http://schemas.microsoft.com/office/drawing/2012/chart" uri="{CE6537A1-D6FC-4f65-9D91-7224C49458BB}"/>
          </c:extLst>
        </c:dLbl>
      </c:pivotFmt>
      <c:pivotFmt>
        <c:idx val="7"/>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0.08607174103237095"/>
          <c:y val="0.46332203266258387"/>
          <c:w val="0.9063191163604549"/>
          <c:h val="0.42069808982210566"/>
        </c:manualLayout>
      </c:layout>
      <c:barChart>
        <c:barDir val="col"/>
        <c:grouping val="clustered"/>
        <c:varyColors val="0"/>
        <c:ser>
          <c:idx val="0"/>
          <c:order val="0"/>
          <c:tx>
            <c:strRef>
              <c:f>Sheet2!$B$4:$B$5</c:f>
              <c:strCache>
                <c:ptCount val="1"/>
                <c:pt idx="0">
                  <c:v>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Sheet2!$C$4:$C$5</c:f>
              <c:strCache>
                <c:ptCount val="1"/>
                <c:pt idx="0">
                  <c:v>LOW</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Sheet2!$D$4:$D$5</c:f>
              <c:strCache>
                <c:ptCount val="1"/>
                <c:pt idx="0">
                  <c:v>MED</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Sheet2!$E$4:$E$5</c:f>
              <c:strCache>
                <c:ptCount val="1"/>
                <c:pt idx="0">
                  <c:v>VERY HIGH</c:v>
                </c:pt>
              </c:strCache>
            </c:strRef>
          </c:tx>
          <c:invertIfNegative val="0"/>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150"/>
        <c:axId val="89127552"/>
        <c:axId val="80589184"/>
      </c:barChart>
      <c:catAx>
        <c:axId val="89127552"/>
        <c:scaling>
          <c:orientation val="minMax"/>
        </c:scaling>
        <c:delete val="0"/>
        <c:axPos val="b"/>
        <c:numFmt formatCode="General" sourceLinked="0"/>
        <c:majorTickMark val="none"/>
        <c:minorTickMark val="none"/>
        <c:tickLblPos val="nextTo"/>
        <c:crossAx val="80589184"/>
        <c:crosses val="autoZero"/>
        <c:auto val="1"/>
        <c:lblAlgn val="ctr"/>
        <c:lblOffset val="100"/>
        <c:noMultiLvlLbl val="0"/>
      </c:catAx>
      <c:valAx>
        <c:axId val="80589184"/>
        <c:scaling>
          <c:orientation val="minMax"/>
        </c:scaling>
        <c:delete val="0"/>
        <c:axPos val="l"/>
        <c:majorGridlines/>
        <c:numFmt formatCode="General" sourceLinked="1"/>
        <c:majorTickMark val="none"/>
        <c:minorTickMark val="none"/>
        <c:tickLblPos val="nextTo"/>
        <c:crossAx val="89127552"/>
        <c:crosses val="autoZero"/>
        <c:crossBetween val="between"/>
      </c:valAx>
    </c:plotArea>
    <c:legend>
      <c:legendPos val="r"/>
      <c:layout>
        <c:manualLayout>
          <c:xMode val="edge"/>
          <c:yMode val="edge"/>
          <c:x val="0.785001312335958"/>
          <c:y val="0.05241506270049581"/>
          <c:w val="0.14515254742093409"/>
          <c:h val="0.24792340546120692"/>
        </c:manualLayout>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[Book1 (1).xlsx]Sheet2!PivotTable1</c:name>
    <c:fmtId val="6"/>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view3D>
      <c:rotX val="30"/>
      <c:rotY val="0"/>
      <c:rAngAx val="0"/>
    </c:view3D>
    <c:floor>
      <c:thickness val="0"/>
    </c:floor>
    <c:sideWall>
      <c:thickness val="0"/>
    </c:sideWall>
    <c:backWall>
      <c:thickness val="0"/>
    </c:backWall>
    <c:plotArea>
      <c:layout/>
      <c:pie3DChart>
        <c:varyColors val="1"/>
        <c:ser>
          <c:idx val="0"/>
          <c:order val="0"/>
          <c:tx>
            <c:strRef>
              <c:f>Sheet2!$B$4:$B$5</c:f>
              <c:strCache>
                <c:ptCount val="1"/>
                <c:pt idx="0">
                  <c:v>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Sheet2!$B$6:$B$16</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1"/>
          <c:order val="1"/>
          <c:tx>
            <c:strRef>
              <c:f>Sheet2!$C$4:$C$5</c:f>
              <c:strCache>
                <c:ptCount val="1"/>
                <c:pt idx="0">
                  <c:v>LOW</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Sheet2!$C$6:$C$16</c:f>
              <c:numCache>
                <c:formatCode>General</c:formatCode>
                <c:ptCount val="10"/>
                <c:pt idx="0">
                  <c:v>34.0</c:v>
                </c:pt>
                <c:pt idx="1">
                  <c:v>47.0</c:v>
                </c:pt>
                <c:pt idx="2">
                  <c:v>41.0</c:v>
                </c:pt>
                <c:pt idx="3">
                  <c:v>39.0</c:v>
                </c:pt>
                <c:pt idx="4">
                  <c:v>41.0</c:v>
                </c:pt>
                <c:pt idx="5">
                  <c:v>33.0</c:v>
                </c:pt>
                <c:pt idx="6">
                  <c:v>41.0</c:v>
                </c:pt>
                <c:pt idx="7">
                  <c:v>43.0</c:v>
                </c:pt>
                <c:pt idx="8">
                  <c:v>45.0</c:v>
                </c:pt>
                <c:pt idx="9">
                  <c:v>34.0</c:v>
                </c:pt>
              </c:numCache>
            </c:numRef>
          </c:val>
        </c:ser>
        <c:ser>
          <c:idx val="2"/>
          <c:order val="2"/>
          <c:tx>
            <c:strRef>
              <c:f>Sheet2!$D$4:$D$5</c:f>
              <c:strCache>
                <c:ptCount val="1"/>
                <c:pt idx="0">
                  <c:v>MED</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Sheet2!$D$6:$D$16</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Sheet2!$E$4:$E$5</c:f>
              <c:strCache>
                <c:ptCount val="1"/>
                <c:pt idx="0">
                  <c:v>VERY HIGH</c:v>
                </c:pt>
              </c:strCache>
            </c:strRef>
          </c:tx>
          <c:cat>
            <c:strRef>
              <c:f>Sheet2!$A$6:$A$16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Sheet2!$E$6:$E$16</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showLeaderLines val="1"/>
        </c:dLbls>
      </c:pie3DChart>
    </c:plotArea>
    <c:legend>
      <c:legendPos val="r"/>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pPr marL="38100">
                <a:lnSpc>
                  <a:spcPct val="100000"/>
                </a:lnSpc>
                <a:spcBef>
                  <a:spcPts val="55"/>
                </a:spcBef>
              </a:pPr>
              <a:t>‹#›</a:t>
            </a:fld>
            <a:endParaRPr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chart" Target="../charts/chart2.xml"/><Relationship Id="rId3" Type="http://schemas.openxmlformats.org/officeDocument/2006/relationships/image" Target="../media/image10.pn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609600" y="304800"/>
            <a:ext cx="9982200" cy="1591310"/>
          </a:xfrm>
          <a:prstGeom prst="rect"/>
        </p:spPr>
        <p:txBody>
          <a:bodyPr bIns="0" lIns="0" rIns="0" rtlCol="0" tIns="16510" vert="horz" wrap="square">
            <a:spAutoFit/>
          </a:bodyPr>
          <a:p>
            <a:pPr marL="3213735">
              <a:spcBef>
                <a:spcPts val="130"/>
              </a:spcBef>
            </a:pPr>
            <a:r>
              <a:rPr b="1" lang="en-US">
                <a:solidFill>
                  <a:srgbClr val="0F0F0F"/>
                </a:solidFill>
                <a:latin typeface="Times New Roman" panose="02020603050405020304" pitchFamily="18" charset="0"/>
                <a:cs typeface="Times New Roman" panose="02020603050405020304" pitchFamily="18" charset="0"/>
              </a:rPr>
              <a:t>Employee Data Analysis using Excel</a:t>
            </a:r>
            <a:r>
              <a:rPr b="1" i="0" lang="en-US">
                <a:solidFill>
                  <a:srgbClr val="0F0F0F"/>
                </a:solidFill>
                <a:effectLst/>
                <a:latin typeface="Times New Roman" panose="02020603050405020304" pitchFamily="18" charset="0"/>
                <a:cs typeface="Times New Roman" panose="02020603050405020304" pitchFamily="18" charset="0"/>
              </a:rPr>
              <a:t> </a:t>
            </a:r>
            <a:br>
              <a:rPr b="1" i="0" lang="en-US">
                <a:solidFill>
                  <a:srgbClr val="0F0F0F"/>
                </a:solidFill>
                <a:effectLst/>
                <a:latin typeface="Roboto" panose="020F0502020204030204" pitchFamily="2" charset="0"/>
              </a:rPr>
            </a:br>
            <a:endParaRPr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1</a:t>
            </a:fld>
            <a:endParaRPr spc="10"/>
          </a:p>
        </p:txBody>
      </p:sp>
      <p:sp>
        <p:nvSpPr>
          <p:cNvPr id="1048602" name="TextBox 13"/>
          <p:cNvSpPr txBox="1"/>
          <p:nvPr/>
        </p:nvSpPr>
        <p:spPr>
          <a:xfrm>
            <a:off x="1981200" y="3048000"/>
            <a:ext cx="8610600" cy="3380740"/>
          </a:xfrm>
          <a:prstGeom prst="rect"/>
          <a:noFill/>
        </p:spPr>
        <p:txBody>
          <a:bodyPr anchor="t" bIns="45720" lIns="91440" rIns="91440" rtlCol="0" tIns="45720" wrap="square">
            <a:spAutoFit/>
          </a:bodyPr>
          <a:p>
            <a:r>
              <a:rPr sz="2800" lang="en-US"/>
              <a:t>STUDENT NAME:  </a:t>
            </a:r>
            <a:r>
              <a:rPr sz="2800" lang="en-US">
                <a:solidFill>
                  <a:srgbClr val="0070C0"/>
                </a:solidFill>
              </a:rPr>
              <a:t>Sneha.S</a:t>
            </a:r>
          </a:p>
          <a:p>
            <a:r>
              <a:rPr sz="2800" lang="en-US"/>
              <a:t>REGISTER NO:  </a:t>
            </a:r>
            <a:r>
              <a:rPr sz="2800" lang="en-US">
                <a:solidFill>
                  <a:srgbClr val="0070C0"/>
                </a:solidFill>
              </a:rPr>
              <a:t>312215878</a:t>
            </a:r>
          </a:p>
          <a:p>
            <a:r>
              <a:rPr sz="2800" lang="en-US"/>
              <a:t>DEPARTMENT:</a:t>
            </a:r>
            <a:r>
              <a:rPr sz="2800" lang="en-US">
                <a:solidFill>
                  <a:srgbClr val="0070C0"/>
                </a:solidFill>
              </a:rPr>
              <a:t> 3</a:t>
            </a:r>
            <a:r>
              <a:rPr baseline="30000" sz="2800" lang="en-US">
                <a:solidFill>
                  <a:srgbClr val="0070C0"/>
                </a:solidFill>
              </a:rPr>
              <a:t>rd</a:t>
            </a:r>
            <a:r>
              <a:rPr sz="2800" lang="en-US">
                <a:solidFill>
                  <a:srgbClr val="0070C0"/>
                </a:solidFill>
              </a:rPr>
              <a:t>  B.com(A&amp;F) </a:t>
            </a:r>
          </a:p>
          <a:p>
            <a:r>
              <a:rPr sz="2800" lang="en-US"/>
              <a:t>COLLEGE: </a:t>
            </a:r>
            <a:r>
              <a:rPr sz="2800" lang="en-US">
                <a:solidFill>
                  <a:srgbClr val="0070C0"/>
                </a:solidFill>
              </a:rPr>
              <a:t> Shri shankarla sundarbai shasun jain college for                             </a:t>
            </a:r>
          </a:p>
          <a:p>
            <a:r>
              <a:rPr sz="2800" lang="en-US">
                <a:solidFill>
                  <a:srgbClr val="0070C0"/>
                </a:solidFill>
              </a:rPr>
              <a:t>                   women </a:t>
            </a:r>
          </a:p>
          <a:p>
            <a:r>
              <a:rPr sz="2800" lang="en-US">
                <a:solidFill>
                  <a:srgbClr val="0070C0"/>
                </a:solidFill>
              </a:rPr>
              <a:t>           </a:t>
            </a:r>
            <a:endParaRPr sz="2800" lang="en-IN">
              <a:solidFill>
                <a:srgbClr val="0070C0"/>
              </a:solidFill>
            </a:endParaRPr>
          </a:p>
        </p:txBody>
      </p:sp>
    </p:spTree>
  </p:cSld>
  <p:clrMapOvr>
    <a:masterClrMapping/>
  </p:clrMapOvr>
  <p:transition>
    <p:strips dir="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048682" name="object 8"/>
          <p:cNvSpPr txBox="1"/>
          <p:nvPr/>
        </p:nvSpPr>
        <p:spPr>
          <a:xfrm>
            <a:off x="739775" y="291147"/>
            <a:ext cx="3303904" cy="758190"/>
          </a:xfrm>
          <a:prstGeom prst="rect"/>
        </p:spPr>
        <p:txBody>
          <a:bodyPr bIns="0" lIns="0" rIns="0" rtlCol="0" tIns="13335" vert="horz" wrap="square">
            <a:spAutoFit/>
          </a:bodyPr>
          <a:p>
            <a:pPr marL="12700">
              <a:lnSpc>
                <a:spcPct val="100000"/>
              </a:lnSpc>
              <a:spcBef>
                <a:spcPts val="105"/>
              </a:spcBef>
            </a:pPr>
            <a:r>
              <a:rPr b="1" sz="4800" spc="15">
                <a:latin typeface="Trebuchet MS"/>
                <a:cs typeface="Trebuchet MS"/>
              </a:rPr>
              <a:t>M</a:t>
            </a:r>
            <a:r>
              <a:rPr b="1" sz="4800">
                <a:latin typeface="Trebuchet MS"/>
                <a:cs typeface="Trebuchet MS"/>
              </a:rPr>
              <a:t>O</a:t>
            </a:r>
            <a:r>
              <a:rPr b="1" sz="4800" spc="-15">
                <a:latin typeface="Trebuchet MS"/>
                <a:cs typeface="Trebuchet MS"/>
              </a:rPr>
              <a:t>D</a:t>
            </a:r>
            <a:r>
              <a:rPr b="1" sz="4800" spc="-35">
                <a:latin typeface="Trebuchet MS"/>
                <a:cs typeface="Trebuchet MS"/>
              </a:rPr>
              <a:t>E</a:t>
            </a:r>
            <a:r>
              <a:rPr b="1" sz="4800" spc="-30">
                <a:latin typeface="Trebuchet MS"/>
                <a:cs typeface="Trebuchet MS"/>
              </a:rPr>
              <a:t>LL</a:t>
            </a:r>
            <a:r>
              <a:rPr b="1" sz="4800" spc="-5">
                <a:latin typeface="Trebuchet MS"/>
                <a:cs typeface="Trebuchet MS"/>
              </a:rPr>
              <a:t>I</a:t>
            </a:r>
            <a:r>
              <a:rPr b="1" sz="4800" spc="30">
                <a:latin typeface="Trebuchet MS"/>
                <a:cs typeface="Trebuchet MS"/>
              </a:rPr>
              <a:t>N</a:t>
            </a:r>
            <a:r>
              <a:rPr b="1" sz="4800" spc="5">
                <a:latin typeface="Trebuchet MS"/>
                <a:cs typeface="Trebuchet MS"/>
              </a:rPr>
              <a:t>G</a:t>
            </a:r>
            <a:endParaRPr sz="4800">
              <a:latin typeface="Trebuchet MS"/>
              <a:cs typeface="Trebuchet MS"/>
            </a:endParaRPr>
          </a:p>
        </p:txBody>
      </p:sp>
      <p:sp>
        <p:nvSpPr>
          <p:cNvPr id="1048683"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Rectangle 6"/>
          <p:cNvSpPr/>
          <p:nvPr/>
        </p:nvSpPr>
        <p:spPr>
          <a:xfrm>
            <a:off x="1219200" y="1371600"/>
            <a:ext cx="7391400" cy="4893647"/>
          </a:xfrm>
          <a:prstGeom prst="rect"/>
        </p:spPr>
        <p:txBody>
          <a:bodyPr wrap="square">
            <a:spAutoFit/>
          </a:bodyPr>
          <a:p>
            <a:pPr algn="just" indent="-342900" marL="342900">
              <a:buAutoNum type="arabicPeriod"/>
            </a:pPr>
            <a:r>
              <a:rPr b="1" sz="2400" lang="en-IN" u="sng">
                <a:solidFill>
                  <a:srgbClr val="FF0000"/>
                </a:solidFill>
                <a:latin typeface="Times New Roman" pitchFamily="18" charset="0"/>
                <a:cs typeface="Times New Roman" pitchFamily="18" charset="0"/>
              </a:rPr>
              <a:t> Data Collection: </a:t>
            </a:r>
          </a:p>
          <a:p>
            <a:pPr algn="just" indent="-342900" marL="342900"/>
            <a:r>
              <a:rPr b="1" sz="2400" i="1" lang="en-IN">
                <a:latin typeface="Times New Roman" pitchFamily="18" charset="0"/>
                <a:cs typeface="Times New Roman" pitchFamily="18" charset="0"/>
              </a:rPr>
              <a:t>                   </a:t>
            </a:r>
            <a:r>
              <a:rPr b="1" sz="2400" i="1" lang="en-IN">
                <a:solidFill>
                  <a:srgbClr val="002060"/>
                </a:solidFill>
                <a:latin typeface="Times New Roman" pitchFamily="18" charset="0"/>
                <a:cs typeface="Times New Roman" pitchFamily="18" charset="0"/>
              </a:rPr>
              <a:t>Data sourced from Edunet dashboard. </a:t>
            </a:r>
          </a:p>
          <a:p>
            <a:pPr algn="just" indent="-342900" marL="342900"/>
            <a:r>
              <a:rPr b="1" sz="2400" i="1" lang="en-IN">
                <a:latin typeface="Times New Roman" pitchFamily="18" charset="0"/>
                <a:cs typeface="Times New Roman" pitchFamily="18" charset="0"/>
              </a:rPr>
              <a:t> </a:t>
            </a:r>
            <a:r>
              <a:rPr b="1" sz="2400" i="1" lang="en-IN">
                <a:solidFill>
                  <a:srgbClr val="FF0000"/>
                </a:solidFill>
                <a:latin typeface="Times New Roman" pitchFamily="18" charset="0"/>
                <a:cs typeface="Times New Roman" pitchFamily="18" charset="0"/>
              </a:rPr>
              <a:t>2.  </a:t>
            </a:r>
            <a:r>
              <a:rPr b="1" sz="2400" lang="en-IN" u="sng">
                <a:solidFill>
                  <a:srgbClr val="FF0000"/>
                </a:solidFill>
                <a:latin typeface="Times New Roman" pitchFamily="18" charset="0"/>
                <a:cs typeface="Times New Roman" pitchFamily="18" charset="0"/>
              </a:rPr>
              <a:t>Feature Collection</a:t>
            </a:r>
            <a:r>
              <a:rPr b="1" sz="2400" i="1" lang="en-IN">
                <a:solidFill>
                  <a:srgbClr val="FF0000"/>
                </a:solidFill>
                <a:latin typeface="Times New Roman" pitchFamily="18" charset="0"/>
                <a:cs typeface="Times New Roman" pitchFamily="18" charset="0"/>
              </a:rPr>
              <a:t>:</a:t>
            </a:r>
          </a:p>
          <a:p>
            <a:pPr algn="just" indent="-342900" marL="342900"/>
            <a:r>
              <a:rPr b="1" sz="2400" i="1" lang="en-IN">
                <a:latin typeface="Times New Roman" pitchFamily="18" charset="0"/>
                <a:cs typeface="Times New Roman" pitchFamily="18" charset="0"/>
              </a:rPr>
              <a:t>                   </a:t>
            </a:r>
            <a:r>
              <a:rPr b="1" sz="2400" i="1" lang="en-IN">
                <a:solidFill>
                  <a:srgbClr val="002060"/>
                </a:solidFill>
                <a:latin typeface="Times New Roman" pitchFamily="18" charset="0"/>
                <a:cs typeface="Times New Roman" pitchFamily="18" charset="0"/>
              </a:rPr>
              <a:t>The listed 10 features selected for analysis.  </a:t>
            </a:r>
          </a:p>
          <a:p>
            <a:pPr algn="just" indent="-342900" marL="342900"/>
            <a:r>
              <a:rPr b="1" sz="2400" i="1" lang="en-IN">
                <a:solidFill>
                  <a:srgbClr val="FF0000"/>
                </a:solidFill>
                <a:latin typeface="Times New Roman" pitchFamily="18" charset="0"/>
                <a:cs typeface="Times New Roman" pitchFamily="18" charset="0"/>
              </a:rPr>
              <a:t>3.  </a:t>
            </a:r>
            <a:r>
              <a:rPr b="1" sz="2400" lang="en-IN" u="sng">
                <a:solidFill>
                  <a:srgbClr val="FF0000"/>
                </a:solidFill>
                <a:latin typeface="Times New Roman" pitchFamily="18" charset="0"/>
                <a:cs typeface="Times New Roman" pitchFamily="18" charset="0"/>
              </a:rPr>
              <a:t>Data Cleaning:</a:t>
            </a:r>
          </a:p>
          <a:p>
            <a:pPr algn="just" indent="-342900" marL="342900"/>
            <a:r>
              <a:rPr b="1" sz="2400" i="1" lang="en-IN">
                <a:latin typeface="Times New Roman" pitchFamily="18" charset="0"/>
                <a:cs typeface="Times New Roman" pitchFamily="18" charset="0"/>
              </a:rPr>
              <a:t>                   </a:t>
            </a:r>
            <a:r>
              <a:rPr b="1" sz="2400" i="1" lang="en-IN">
                <a:solidFill>
                  <a:srgbClr val="002060"/>
                </a:solidFill>
                <a:latin typeface="Times New Roman" pitchFamily="18" charset="0"/>
                <a:cs typeface="Times New Roman" pitchFamily="18" charset="0"/>
              </a:rPr>
              <a:t>Handling missing values.  </a:t>
            </a:r>
          </a:p>
          <a:p>
            <a:pPr algn="just" indent="-342900" marL="342900"/>
            <a:r>
              <a:rPr b="1" sz="2400" i="1" lang="en-IN">
                <a:solidFill>
                  <a:srgbClr val="FF0000"/>
                </a:solidFill>
                <a:latin typeface="Times New Roman" pitchFamily="18" charset="0"/>
                <a:cs typeface="Times New Roman" pitchFamily="18" charset="0"/>
              </a:rPr>
              <a:t>4.  </a:t>
            </a:r>
            <a:r>
              <a:rPr b="1" sz="2400" lang="en-IN" u="sng">
                <a:solidFill>
                  <a:srgbClr val="FF0000"/>
                </a:solidFill>
                <a:latin typeface="Times New Roman" pitchFamily="18" charset="0"/>
                <a:cs typeface="Times New Roman" pitchFamily="18" charset="0"/>
              </a:rPr>
              <a:t>Calculation of Performance Level</a:t>
            </a:r>
            <a:r>
              <a:rPr b="1" sz="2400" i="1" lang="en-IN">
                <a:solidFill>
                  <a:srgbClr val="FF0000"/>
                </a:solidFill>
                <a:latin typeface="Times New Roman" pitchFamily="18" charset="0"/>
                <a:cs typeface="Times New Roman" pitchFamily="18" charset="0"/>
              </a:rPr>
              <a:t>:</a:t>
            </a:r>
          </a:p>
          <a:p>
            <a:pPr algn="just" indent="-342900" marL="342900"/>
            <a:r>
              <a:rPr b="1" sz="2400" i="1" lang="en-IN">
                <a:solidFill>
                  <a:srgbClr val="002060"/>
                </a:solidFill>
                <a:latin typeface="Times New Roman" pitchFamily="18" charset="0"/>
                <a:cs typeface="Times New Roman" pitchFamily="18" charset="0"/>
              </a:rPr>
              <a:t>                  Using employee rating to determine performance. </a:t>
            </a:r>
          </a:p>
          <a:p>
            <a:pPr algn="just" indent="-342900" marL="342900"/>
            <a:r>
              <a:rPr b="1" sz="2400" i="1" lang="en-IN">
                <a:solidFill>
                  <a:srgbClr val="002060"/>
                </a:solidFill>
                <a:latin typeface="Times New Roman" pitchFamily="18" charset="0"/>
                <a:cs typeface="Times New Roman" pitchFamily="18" charset="0"/>
              </a:rPr>
              <a:t> </a:t>
            </a:r>
            <a:r>
              <a:rPr b="1" sz="2400" i="1" lang="en-IN">
                <a:solidFill>
                  <a:srgbClr val="FF0000"/>
                </a:solidFill>
                <a:latin typeface="Times New Roman" pitchFamily="18" charset="0"/>
                <a:cs typeface="Times New Roman" pitchFamily="18" charset="0"/>
              </a:rPr>
              <a:t>5.  </a:t>
            </a:r>
            <a:r>
              <a:rPr b="1" sz="2400" lang="en-IN" u="sng">
                <a:solidFill>
                  <a:srgbClr val="FF0000"/>
                </a:solidFill>
                <a:latin typeface="Times New Roman" pitchFamily="18" charset="0"/>
                <a:cs typeface="Times New Roman" pitchFamily="18" charset="0"/>
              </a:rPr>
              <a:t>Summary of Pivot Level: </a:t>
            </a:r>
          </a:p>
          <a:p>
            <a:pPr algn="just" indent="-342900" marL="342900"/>
            <a:r>
              <a:rPr b="1" sz="2400" i="1" lang="en-IN">
                <a:solidFill>
                  <a:srgbClr val="002060"/>
                </a:solidFill>
                <a:latin typeface="Times New Roman" pitchFamily="18" charset="0"/>
                <a:cs typeface="Times New Roman" pitchFamily="18" charset="0"/>
              </a:rPr>
              <a:t>                  Organizing data using pivot tables. </a:t>
            </a:r>
          </a:p>
          <a:p>
            <a:pPr algn="just" indent="-342900" marL="342900"/>
            <a:r>
              <a:rPr b="1" sz="2400" i="1" lang="en-IN">
                <a:solidFill>
                  <a:srgbClr val="002060"/>
                </a:solidFill>
                <a:latin typeface="Times New Roman" pitchFamily="18" charset="0"/>
                <a:cs typeface="Times New Roman" pitchFamily="18" charset="0"/>
              </a:rPr>
              <a:t> </a:t>
            </a:r>
            <a:r>
              <a:rPr b="1" sz="2400" i="1" lang="en-IN">
                <a:solidFill>
                  <a:srgbClr val="FF0000"/>
                </a:solidFill>
                <a:latin typeface="Times New Roman" pitchFamily="18" charset="0"/>
                <a:cs typeface="Times New Roman" pitchFamily="18" charset="0"/>
              </a:rPr>
              <a:t>6.  </a:t>
            </a:r>
            <a:r>
              <a:rPr b="1" sz="2400" lang="en-IN" u="sng">
                <a:solidFill>
                  <a:srgbClr val="FF0000"/>
                </a:solidFill>
                <a:latin typeface="Times New Roman" pitchFamily="18" charset="0"/>
                <a:cs typeface="Times New Roman" pitchFamily="18" charset="0"/>
              </a:rPr>
              <a:t>Visualization: </a:t>
            </a:r>
          </a:p>
          <a:p>
            <a:pPr algn="just" indent="-342900" marL="342900"/>
            <a:r>
              <a:rPr b="1" sz="2400" i="1" lang="en-IN">
                <a:solidFill>
                  <a:srgbClr val="002060"/>
                </a:solidFill>
                <a:latin typeface="Times New Roman" pitchFamily="18" charset="0"/>
                <a:cs typeface="Times New Roman" pitchFamily="18" charset="0"/>
              </a:rPr>
              <a:t>                 Graphical representation using pivot tables</a:t>
            </a:r>
            <a:r>
              <a:rPr b="1" sz="2400" i="1" lang="en-IN">
                <a:latin typeface="Times New Roman" pitchFamily="18" charset="0"/>
                <a:cs typeface="Times New Roman" pitchFamily="18" charset="0"/>
              </a:rPr>
              <a:t>.</a:t>
            </a:r>
          </a:p>
        </p:txBody>
      </p:sp>
    </p:spTree>
  </p:cSld>
  <p:clrMapOvr>
    <a:masterClrMapping/>
  </p:clrMapOvr>
  <p:transition>
    <p:strips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5" name="object 3"/>
          <p:cNvSpPr/>
          <p:nvPr/>
        </p:nvSpPr>
        <p:spPr>
          <a:xfrm>
            <a:off x="9353550" y="5387067"/>
            <a:ext cx="971550" cy="432707"/>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8458200" y="381000"/>
            <a:ext cx="667941" cy="306501"/>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905670"/>
            <a:ext cx="384572" cy="171280"/>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3" cstate="print"/>
          <a:stretch>
            <a:fillRect/>
          </a:stretch>
        </p:blipFill>
        <p:spPr>
          <a:xfrm>
            <a:off x="1666874" y="6476999"/>
            <a:ext cx="161925" cy="168275"/>
          </a:xfrm>
          <a:prstGeom prst="rect"/>
        </p:spPr>
      </p:pic>
      <p:sp>
        <p:nvSpPr>
          <p:cNvPr id="1048688" name="object 7"/>
          <p:cNvSpPr txBox="1">
            <a:spLocks noGrp="1"/>
          </p:cNvSpPr>
          <p:nvPr>
            <p:ph type="title"/>
          </p:nvPr>
        </p:nvSpPr>
        <p:spPr>
          <a:xfrm>
            <a:off x="755331" y="426060"/>
            <a:ext cx="5178901" cy="752129"/>
          </a:xfrm>
          <a:prstGeom prst="rect"/>
        </p:spPr>
        <p:txBody>
          <a:bodyPr bIns="0" lIns="0" rIns="0" rtlCol="0" tIns="13335" vert="horz" wrap="square">
            <a:spAutoFit/>
          </a:bodyPr>
          <a:p>
            <a:pPr marL="12700">
              <a:lnSpc>
                <a:spcPct val="100000"/>
              </a:lnSpc>
              <a:spcBef>
                <a:spcPts val="105"/>
              </a:spcBef>
            </a:pPr>
            <a:r>
              <a:t>R</a:t>
            </a:r>
            <a:r>
              <a:rPr spc="-40"/>
              <a:t>E</a:t>
            </a:r>
            <a:r>
              <a:rPr spc="15"/>
              <a:t>S</a:t>
            </a:r>
            <a:r>
              <a:rPr spc="-30"/>
              <a:t>U</a:t>
            </a:r>
            <a:r>
              <a:rPr spc="-405"/>
              <a:t>L</a:t>
            </a:r>
            <a:r>
              <a:t>TS</a:t>
            </a:r>
          </a:p>
        </p:txBody>
      </p:sp>
      <p:sp>
        <p:nvSpPr>
          <p:cNvPr id="1048689" name="object 9"/>
          <p:cNvSpPr txBox="1"/>
          <p:nvPr/>
        </p:nvSpPr>
        <p:spPr>
          <a:xfrm>
            <a:off x="11277217" y="6483609"/>
            <a:ext cx="485775" cy="181497"/>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1048690" name="Rectangle 7"/>
          <p:cNvSpPr/>
          <p:nvPr/>
        </p:nvSpPr>
        <p:spPr>
          <a:xfrm>
            <a:off x="762000" y="1676400"/>
            <a:ext cx="7467600" cy="923330"/>
          </a:xfrm>
          <a:prstGeom prst="rect"/>
        </p:spPr>
        <p:txBody>
          <a:bodyPr wrap="square">
            <a:spAutoFit/>
          </a:bodyPr>
          <a:p>
            <a:r>
              <a:rPr lang="en-IN"/>
              <a:t>=IF(AND(Z8&gt;=5),"VERY HIGH",IF(AND(Z8&gt;=4),"HIGH",IF(AND(Z8&gt;=3),"MED","LOW")))</a:t>
            </a:r>
          </a:p>
          <a:p>
            <a:endParaRPr lang="en-IN"/>
          </a:p>
        </p:txBody>
      </p:sp>
      <p:graphicFrame>
        <p:nvGraphicFramePr>
          <p:cNvPr id="4194305" name="Chart 9"/>
          <p:cNvGraphicFramePr>
            <a:graphicFrameLocks/>
          </p:cNvGraphicFramePr>
          <p:nvPr/>
        </p:nvGraphicFramePr>
        <p:xfrm>
          <a:off x="4876800" y="1905000"/>
          <a:ext cx="5372100" cy="3705225"/>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194306" name="Chart 10"/>
          <p:cNvGraphicFramePr>
            <a:graphicFrameLocks/>
          </p:cNvGraphicFramePr>
          <p:nvPr/>
        </p:nvGraphicFramePr>
        <p:xfrm>
          <a:off x="0" y="2895600"/>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ransition>
    <p:strips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1" name="Title 1"/>
          <p:cNvSpPr>
            <a:spLocks noGrp="1"/>
          </p:cNvSpPr>
          <p:nvPr>
            <p:ph type="title"/>
          </p:nvPr>
        </p:nvSpPr>
        <p:spPr/>
        <p:txBody>
          <a:bodyPr/>
          <a:p>
            <a:r>
              <a:rPr lang="en-US">
                <a:latin typeface="Times New Roman" panose="02020603050405020304" pitchFamily="18" charset="0"/>
                <a:cs typeface="Times New Roman" panose="02020603050405020304" pitchFamily="18" charset="0"/>
              </a:rPr>
              <a:t>conclusion</a:t>
            </a:r>
            <a:endParaRPr lang="en-IN">
              <a:latin typeface="Times New Roman" panose="02020603050405020304" pitchFamily="18" charset="0"/>
              <a:cs typeface="Times New Roman" panose="02020603050405020304" pitchFamily="18" charset="0"/>
            </a:endParaRPr>
          </a:p>
        </p:txBody>
      </p:sp>
      <p:sp>
        <p:nvSpPr>
          <p:cNvPr id="1048692" name="Rectangle 2"/>
          <p:cNvSpPr/>
          <p:nvPr/>
        </p:nvSpPr>
        <p:spPr>
          <a:xfrm>
            <a:off x="1295400" y="1295400"/>
            <a:ext cx="7162800" cy="4524315"/>
          </a:xfrm>
          <a:prstGeom prst="rect"/>
        </p:spPr>
        <p:txBody>
          <a:bodyPr wrap="square">
            <a:spAutoFit/>
          </a:bodyPr>
          <a:p>
            <a:pPr algn="just">
              <a:lnSpc>
                <a:spcPct val="150000"/>
              </a:lnSpc>
            </a:pPr>
            <a:r>
              <a:rPr b="1" sz="2400" i="1" lang="en-IN">
                <a:solidFill>
                  <a:srgbClr val="002060"/>
                </a:solidFill>
                <a:latin typeface="Times New Roman" pitchFamily="18" charset="0"/>
                <a:cs typeface="Times New Roman" pitchFamily="18" charset="0"/>
              </a:rPr>
              <a:t>The employee data analysis conducted using Excel has provided valuable insights into workforce performance and trends within the organization. By systematically collecting, cleaning, and analyzing key employee data, we have been able to:</a:t>
            </a:r>
          </a:p>
          <a:p>
            <a:pPr algn="just" indent="-342900" marL="342900">
              <a:lnSpc>
                <a:spcPct val="150000"/>
              </a:lnSpc>
              <a:buAutoNum type="arabicPeriod"/>
            </a:pPr>
            <a:r>
              <a:rPr b="1" sz="2400" i="1" lang="en-IN">
                <a:solidFill>
                  <a:srgbClr val="002060"/>
                </a:solidFill>
                <a:latin typeface="Times New Roman" pitchFamily="18" charset="0"/>
                <a:cs typeface="Times New Roman" pitchFamily="18" charset="0"/>
              </a:rPr>
              <a:t>Identify Performance Trends </a:t>
            </a:r>
          </a:p>
          <a:p>
            <a:pPr algn="just" indent="-342900" marL="342900">
              <a:lnSpc>
                <a:spcPct val="150000"/>
              </a:lnSpc>
            </a:pPr>
            <a:r>
              <a:rPr b="1" sz="2400" i="1" lang="en-IN">
                <a:solidFill>
                  <a:srgbClr val="002060"/>
                </a:solidFill>
                <a:latin typeface="Times New Roman" pitchFamily="18" charset="0"/>
                <a:cs typeface="Times New Roman" pitchFamily="18" charset="0"/>
              </a:rPr>
              <a:t> 2. Highlight Key Metrics</a:t>
            </a:r>
          </a:p>
          <a:p>
            <a:pPr algn="just" indent="-342900" marL="342900">
              <a:lnSpc>
                <a:spcPct val="150000"/>
              </a:lnSpc>
            </a:pPr>
            <a:r>
              <a:rPr b="1" sz="2400" i="1" lang="en-IN">
                <a:solidFill>
                  <a:srgbClr val="002060"/>
                </a:solidFill>
                <a:latin typeface="Times New Roman" pitchFamily="18" charset="0"/>
                <a:cs typeface="Times New Roman" pitchFamily="18" charset="0"/>
              </a:rPr>
              <a:t>3. Utilize Advanced Excel Tools</a:t>
            </a:r>
          </a:p>
        </p:txBody>
      </p:sp>
    </p:spTree>
  </p:cSld>
  <p:clrMapOvr>
    <a:masterClrMapping/>
  </p:clrMapOvr>
  <p:transition>
    <p:strips dir="ru"/>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22860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a:effectLst>
            <a:innerShdw blurRad="63500" dir="13500000" dist="50800">
              <a:prstClr val="black">
                <a:alpha val="50000"/>
              </a:prstClr>
            </a:innerShdw>
          </a:effectLst>
        </p:spPr>
        <p:txBody>
          <a:bodyPr bIns="0" lIns="0" rIns="0" rtlCol="0" tIns="0" wrap="square"/>
          <a:p>
            <a:endParaRPr>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26109"/>
          </a:xfrm>
          <a:prstGeom prst="rect"/>
        </p:spPr>
        <p:txBody>
          <a:bodyPr bIns="0" lIns="0" rIns="0" rtlCol="0" tIns="16510" vert="horz" wrap="square">
            <a:spAutoFit/>
          </a:bodyPr>
          <a:p>
            <a:pPr marL="12700">
              <a:lnSpc>
                <a:spcPct val="100000"/>
              </a:lnSpc>
              <a:spcBef>
                <a:spcPts val="130"/>
              </a:spcBef>
            </a:pPr>
            <a:r>
              <a:rPr sz="3600" spc="5">
                <a:latin typeface="Times New Roman" pitchFamily="18" charset="0"/>
                <a:cs typeface="Times New Roman" pitchFamily="18" charset="0"/>
              </a:rPr>
              <a:t>PROJECT</a:t>
            </a:r>
            <a:r>
              <a:rPr sz="3600" spc="-85">
                <a:latin typeface="Times New Roman" pitchFamily="18" charset="0"/>
                <a:cs typeface="Times New Roman" pitchFamily="18" charset="0"/>
              </a:rPr>
              <a:t> </a:t>
            </a:r>
            <a:r>
              <a:rPr sz="3600" spc="25">
                <a:latin typeface="Times New Roman" pitchFamily="18" charset="0"/>
                <a:cs typeface="Times New Roman" pitchFamily="18" charset="0"/>
              </a:rPr>
              <a:t>TITLE</a:t>
            </a:r>
            <a:endParaRPr sz="3600">
              <a:latin typeface="Times New Roman" pitchFamily="18" charset="0"/>
              <a:cs typeface="Times New Roman" pitchFamily="18" charset="0"/>
            </a:endParaRP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2</a:t>
            </a:fld>
            <a:endParaRPr spc="10"/>
          </a:p>
        </p:txBody>
      </p:sp>
      <p:sp>
        <p:nvSpPr>
          <p:cNvPr id="1048626" name="TextBox 22"/>
          <p:cNvSpPr txBox="1"/>
          <p:nvPr/>
        </p:nvSpPr>
        <p:spPr>
          <a:xfrm>
            <a:off x="1217522" y="2123271"/>
            <a:ext cx="8593228" cy="1564640"/>
          </a:xfrm>
          <a:prstGeom prst="rect"/>
          <a:scene3d>
            <a:camera prst="orthographicFront"/>
            <a:lightRig dir="t" rig="threePt"/>
          </a:scene3d>
          <a:sp3d>
            <a:bevelT prst="relaxedInset"/>
          </a:sp3d>
        </p:spPr>
        <p:style>
          <a:lnRef idx="2">
            <a:schemeClr val="accent2"/>
          </a:lnRef>
          <a:fillRef idx="1">
            <a:schemeClr val="lt1"/>
          </a:fillRef>
          <a:effectRef idx="0">
            <a:schemeClr val="accent2"/>
          </a:effectRef>
          <a:fontRef idx="minor">
            <a:schemeClr val="dk1"/>
          </a:fontRef>
        </p:style>
        <p:txBody>
          <a:bodyPr rtlCol="0" wrap="square">
            <a:spAutoFit/>
          </a:bodyPr>
          <a:p>
            <a:r>
              <a:rPr b="1" sz="4400" i="1" lang="en-US">
                <a:solidFill>
                  <a:srgbClr val="7030A0"/>
                </a:solidFill>
                <a:latin typeface="Times New Roman" pitchFamily="18" charset="0"/>
                <a:cs typeface="Times New Roman" pitchFamily="18" charset="0"/>
              </a:rPr>
              <a:t>Employee Performance Analysis using Excel</a:t>
            </a:r>
            <a:endParaRPr sz="2800" i="1" lang="en-IN">
              <a:solidFill>
                <a:srgbClr val="7030A0"/>
              </a:solidFill>
              <a:latin typeface="Times New Roman" pitchFamily="18" charset="0"/>
              <a:cs typeface="Times New Roman" pitchFamily="18" charset="0"/>
            </a:endParaRPr>
          </a:p>
        </p:txBody>
      </p:sp>
    </p:spTree>
  </p:cSld>
  <p:clrMapOvr>
    <a:masterClrMapping/>
  </p:clrMapOvr>
  <p:transition>
    <p:strips dir="ru"/>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0" y="0"/>
            <a:ext cx="12862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p:txBody>
      </p:sp>
      <p:grpSp>
        <p:nvGrpSpPr>
          <p:cNvPr id="30" name="object 3"/>
          <p:cNvGrpSpPr/>
          <p:nvPr/>
        </p:nvGrpSpPr>
        <p:grpSpPr>
          <a:xfrm>
            <a:off x="7239000" y="0"/>
            <a:ext cx="5638800"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323849"/>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86434"/>
          </a:xfrm>
          <a:prstGeom prst="rect"/>
        </p:spPr>
        <p:txBody>
          <a:bodyPr bIns="0" lIns="0" rIns="0" rtlCol="0" tIns="13335" vert="horz" wrap="square">
            <a:spAutoFit/>
          </a:bodyPr>
          <a:p>
            <a:pPr marL="12700">
              <a:lnSpc>
                <a:spcPct val="100000"/>
              </a:lnSpc>
              <a:spcBef>
                <a:spcPts val="105"/>
              </a:spcBef>
            </a:pPr>
            <a:r>
              <a:rPr sz="4000" spc="25">
                <a:latin typeface="Times New Roman" pitchFamily="18" charset="0"/>
                <a:cs typeface="Times New Roman" pitchFamily="18" charset="0"/>
              </a:rPr>
              <a:t>A</a:t>
            </a:r>
            <a:r>
              <a:rPr sz="4000" spc="-5">
                <a:latin typeface="Times New Roman" pitchFamily="18" charset="0"/>
                <a:cs typeface="Times New Roman" pitchFamily="18" charset="0"/>
              </a:rPr>
              <a:t>G</a:t>
            </a:r>
            <a:r>
              <a:rPr sz="4000" spc="-35">
                <a:latin typeface="Times New Roman" pitchFamily="18" charset="0"/>
                <a:cs typeface="Times New Roman" pitchFamily="18" charset="0"/>
              </a:rPr>
              <a:t>E</a:t>
            </a:r>
            <a:r>
              <a:rPr sz="4000" spc="15">
                <a:latin typeface="Times New Roman" pitchFamily="18" charset="0"/>
                <a:cs typeface="Times New Roman" pitchFamily="18" charset="0"/>
              </a:rPr>
              <a:t>N</a:t>
            </a:r>
            <a:r>
              <a:rPr sz="4000">
                <a:latin typeface="Times New Roman" pitchFamily="18" charset="0"/>
                <a:cs typeface="Times New Roman"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3</a:t>
            </a:fld>
            <a:endParaRPr spc="10"/>
          </a:p>
        </p:txBody>
      </p:sp>
      <p:sp>
        <p:nvSpPr>
          <p:cNvPr id="1048643" name="TextBox 22"/>
          <p:cNvSpPr txBox="1"/>
          <p:nvPr/>
        </p:nvSpPr>
        <p:spPr>
          <a:xfrm>
            <a:off x="2362200" y="108178"/>
            <a:ext cx="5029200" cy="7374890"/>
          </a:xfrm>
          <a:prstGeom prst="rect"/>
          <a:noFill/>
        </p:spPr>
        <p:txBody>
          <a:bodyPr anchor="ctr" rtlCol="0" wrap="square">
            <a:spAutoFit/>
          </a:bodyPr>
          <a:p>
            <a:pPr algn="l"/>
            <a:endParaRPr b="0" sz="2800" i="0" lang="en-US">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sz="2800" i="1" lang="en-US">
                <a:solidFill>
                  <a:srgbClr val="002060"/>
                </a:solidFill>
                <a:effectLst/>
                <a:latin typeface="Times New Roman" panose="02020603050405020304" pitchFamily="18" charset="0"/>
                <a:cs typeface="Times New Roman" panose="02020603050405020304" pitchFamily="18" charset="0"/>
              </a:rPr>
              <a:t> Problem Statement</a:t>
            </a:r>
          </a:p>
          <a:p>
            <a:pPr algn="just">
              <a:lnSpc>
                <a:spcPct val="150000"/>
              </a:lnSpc>
              <a:buFont typeface="+mj-lt"/>
              <a:buAutoNum type="arabicPeriod"/>
            </a:pPr>
            <a:r>
              <a:rPr b="1" sz="2800" i="1" lang="en-US">
                <a:solidFill>
                  <a:srgbClr val="002060"/>
                </a:solidFill>
                <a:effectLst/>
                <a:latin typeface="Times New Roman" panose="02020603050405020304" pitchFamily="18" charset="0"/>
                <a:cs typeface="Times New Roman" panose="02020603050405020304" pitchFamily="18" charset="0"/>
              </a:rPr>
              <a:t> Project Overview</a:t>
            </a:r>
          </a:p>
          <a:p>
            <a:pPr algn="just">
              <a:lnSpc>
                <a:spcPct val="150000"/>
              </a:lnSpc>
              <a:buFont typeface="+mj-lt"/>
              <a:buAutoNum type="arabicPeriod"/>
            </a:pPr>
            <a:r>
              <a:rPr b="1" sz="2800" i="1" lang="en-US">
                <a:solidFill>
                  <a:srgbClr val="002060"/>
                </a:solidFill>
                <a:effectLst/>
                <a:latin typeface="Times New Roman" panose="02020603050405020304" pitchFamily="18" charset="0"/>
                <a:cs typeface="Times New Roman" panose="02020603050405020304" pitchFamily="18" charset="0"/>
              </a:rPr>
              <a:t> End Users</a:t>
            </a:r>
          </a:p>
          <a:p>
            <a:pPr algn="just">
              <a:lnSpc>
                <a:spcPct val="150000"/>
              </a:lnSpc>
              <a:buFont typeface="+mj-lt"/>
              <a:buAutoNum type="arabicPeriod"/>
            </a:pPr>
            <a:r>
              <a:rPr b="1" sz="2800" i="1" lang="en-US">
                <a:solidFill>
                  <a:srgbClr val="002060"/>
                </a:solidFill>
                <a:effectLst/>
                <a:latin typeface="Times New Roman" panose="02020603050405020304" pitchFamily="18" charset="0"/>
                <a:cs typeface="Times New Roman" panose="02020603050405020304" pitchFamily="18" charset="0"/>
              </a:rPr>
              <a:t> Our Solution And Proposition</a:t>
            </a:r>
          </a:p>
          <a:p>
            <a:pPr algn="just">
              <a:lnSpc>
                <a:spcPct val="150000"/>
              </a:lnSpc>
              <a:buFont typeface="+mj-lt"/>
              <a:buAutoNum type="arabicPeriod"/>
            </a:pPr>
            <a:r>
              <a:rPr b="1" sz="2800" i="1" lang="en-US">
                <a:solidFill>
                  <a:srgbClr val="002060"/>
                </a:solidFill>
                <a:latin typeface="Times New Roman" panose="02020603050405020304" pitchFamily="18" charset="0"/>
                <a:cs typeface="Times New Roman" panose="02020603050405020304" pitchFamily="18" charset="0"/>
              </a:rPr>
              <a:t> Dataset Description</a:t>
            </a:r>
            <a:endParaRPr b="1" sz="2800" i="1" lang="en-US">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sz="2800" i="1" lang="en-US">
                <a:solidFill>
                  <a:srgbClr val="002060"/>
                </a:solidFill>
                <a:effectLst/>
                <a:latin typeface="Times New Roman" panose="02020603050405020304" pitchFamily="18" charset="0"/>
                <a:cs typeface="Times New Roman" panose="02020603050405020304" pitchFamily="18" charset="0"/>
              </a:rPr>
              <a:t> Modelling Approach</a:t>
            </a:r>
          </a:p>
          <a:p>
            <a:pPr algn="just">
              <a:lnSpc>
                <a:spcPct val="150000"/>
              </a:lnSpc>
              <a:buFont typeface="+mj-lt"/>
              <a:buAutoNum type="arabicPeriod"/>
            </a:pPr>
            <a:r>
              <a:rPr b="1" sz="2800" i="1" lang="en-US">
                <a:solidFill>
                  <a:srgbClr val="002060"/>
                </a:solidFill>
                <a:effectLst/>
                <a:latin typeface="Times New Roman" panose="02020603050405020304" pitchFamily="18" charset="0"/>
                <a:cs typeface="Times New Roman" panose="02020603050405020304" pitchFamily="18" charset="0"/>
              </a:rPr>
              <a:t> Results And </a:t>
            </a:r>
            <a:r>
              <a:rPr b="1" sz="2800" i="1" lang="en-US">
                <a:solidFill>
                  <a:srgbClr val="002060"/>
                </a:solidFill>
                <a:latin typeface="Times New Roman" panose="02020603050405020304" pitchFamily="18" charset="0"/>
                <a:cs typeface="Times New Roman" panose="02020603050405020304" pitchFamily="18" charset="0"/>
              </a:rPr>
              <a:t>Discussion</a:t>
            </a:r>
            <a:endParaRPr b="1" sz="2800" i="1" lang="en-US">
              <a:solidFill>
                <a:srgbClr val="002060"/>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b="1" sz="2800" i="1" lang="en-US">
                <a:solidFill>
                  <a:srgbClr val="002060"/>
                </a:solidFill>
                <a:effectLst/>
                <a:latin typeface="Times New Roman" panose="02020603050405020304" pitchFamily="18" charset="0"/>
                <a:cs typeface="Times New Roman" panose="02020603050405020304" pitchFamily="18" charset="0"/>
              </a:rPr>
              <a:t> Conclusion</a:t>
            </a:r>
          </a:p>
          <a:p>
            <a:pPr algn="just"/>
            <a:endParaRPr b="1" sz="2800" i="1" lang="en-IN">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strips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pic>
        <p:nvPicPr>
          <p:cNvPr id="2097158" name="object 2"/>
          <p:cNvPicPr>
            <a:picLocks/>
          </p:cNvPicPr>
          <p:nvPr/>
        </p:nvPicPr>
        <p:blipFill>
          <a:blip xmlns:r="http://schemas.openxmlformats.org/officeDocument/2006/relationships" r:embed="rId1" cstate="print"/>
          <a:stretch>
            <a:fillRect/>
          </a:stretch>
        </p:blipFill>
        <p:spPr>
          <a:xfrm>
            <a:off x="0" y="3609975"/>
            <a:ext cx="2695574" cy="3248025"/>
          </a:xfrm>
          <a:prstGeom prst="rect"/>
        </p:spPr>
      </p:pic>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7" name="object 6"/>
          <p:cNvSpPr txBox="1">
            <a:spLocks noGrp="1"/>
          </p:cNvSpPr>
          <p:nvPr>
            <p:ph type="title"/>
          </p:nvPr>
        </p:nvSpPr>
        <p:spPr>
          <a:xfrm>
            <a:off x="558165" y="857885"/>
            <a:ext cx="9763125" cy="1232535"/>
          </a:xfrm>
          <a:prstGeom prst="rect"/>
        </p:spPr>
        <p:txBody>
          <a:bodyPr bIns="0" lIns="0" rIns="0" rtlCol="0" tIns="13335" vert="horz" wrap="square">
            <a:spAutoFit/>
          </a:bodyPr>
          <a:p>
            <a:pPr marL="12700">
              <a:lnSpc>
                <a:spcPct val="100000"/>
              </a:lnSpc>
              <a:spcBef>
                <a:spcPts val="105"/>
              </a:spcBef>
            </a:pPr>
            <a:r>
              <a:rPr sz="3600" spc="10"/>
              <a:t>O</a:t>
            </a:r>
            <a:r>
              <a:rPr sz="3600" spc="25"/>
              <a:t>U</a:t>
            </a:r>
            <a:r>
              <a:rPr sz="3600"/>
              <a:t>R</a:t>
            </a:r>
            <a:r>
              <a:rPr sz="3600" spc="5"/>
              <a:t> </a:t>
            </a:r>
            <a:r>
              <a:rPr sz="3600" spc="25"/>
              <a:t>S</a:t>
            </a:r>
            <a:r>
              <a:rPr sz="3600" spc="10"/>
              <a:t>O</a:t>
            </a:r>
            <a:r>
              <a:rPr sz="3600" spc="25"/>
              <a:t>LU</a:t>
            </a:r>
            <a:r>
              <a:rPr sz="3600" spc="-35"/>
              <a:t>T</a:t>
            </a:r>
            <a:r>
              <a:rPr sz="3600" spc="-30"/>
              <a:t>I</a:t>
            </a:r>
            <a:r>
              <a:rPr sz="3600" spc="10"/>
              <a:t>O</a:t>
            </a:r>
            <a:r>
              <a:rPr sz="3600"/>
              <a:t>N</a:t>
            </a:r>
            <a:r>
              <a:rPr sz="3600" spc="-345"/>
              <a:t> </a:t>
            </a:r>
            <a:r>
              <a:rPr sz="3600" spc="-35"/>
              <a:t>A</a:t>
            </a:r>
            <a:r>
              <a:rPr sz="3600" spc="-5"/>
              <a:t>N</a:t>
            </a:r>
            <a:r>
              <a:rPr sz="3600"/>
              <a:t>D</a:t>
            </a:r>
            <a:r>
              <a:rPr sz="3600" spc="35"/>
              <a:t> </a:t>
            </a:r>
            <a:r>
              <a:rPr sz="3600" spc="-30"/>
              <a:t>I</a:t>
            </a:r>
            <a:r>
              <a:rPr sz="3600" spc="-35"/>
              <a:t>T</a:t>
            </a:r>
            <a:r>
              <a:rPr sz="3600"/>
              <a:t>S</a:t>
            </a:r>
            <a:r>
              <a:rPr sz="3600" spc="60"/>
              <a:t> </a:t>
            </a:r>
            <a:r>
              <a:rPr sz="3600" spc="-295"/>
              <a:t>V</a:t>
            </a:r>
            <a:r>
              <a:rPr sz="3600" spc="-35"/>
              <a:t>A</a:t>
            </a:r>
            <a:r>
              <a:rPr sz="3600" spc="25"/>
              <a:t>LU</a:t>
            </a:r>
            <a:r>
              <a:rPr sz="3600"/>
              <a:t>E</a:t>
            </a:r>
            <a:r>
              <a:rPr sz="3600" spc="-65"/>
              <a:t> </a:t>
            </a:r>
            <a:r>
              <a:rPr sz="3600" spc="-15"/>
              <a:t>P</a:t>
            </a:r>
            <a:r>
              <a:rPr sz="3600" spc="-30"/>
              <a:t>R</a:t>
            </a:r>
            <a:r>
              <a:rPr sz="3600" spc="10"/>
              <a:t>O</a:t>
            </a:r>
            <a:r>
              <a:rPr sz="3600" spc="-15"/>
              <a:t>P</a:t>
            </a:r>
            <a:r>
              <a:rPr sz="3600" spc="10"/>
              <a:t>O</a:t>
            </a:r>
            <a:r>
              <a:rPr sz="3600" spc="25"/>
              <a:t>S</a:t>
            </a:r>
            <a:r>
              <a:rPr sz="3600" spc="-30"/>
              <a:t>I</a:t>
            </a:r>
            <a:r>
              <a:rPr sz="3600" spc="-35"/>
              <a:t>T</a:t>
            </a:r>
            <a:r>
              <a:rPr sz="3600" spc="-30"/>
              <a:t>I</a:t>
            </a:r>
            <a:r>
              <a:rPr sz="3600" spc="10"/>
              <a:t>O</a:t>
            </a:r>
            <a:r>
              <a:rPr sz="3600"/>
              <a:t>N</a:t>
            </a:r>
          </a:p>
        </p:txBody>
      </p:sp>
      <p:pic>
        <p:nvPicPr>
          <p:cNvPr id="209715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4</a:t>
            </a:fld>
            <a:endParaRPr spc="10"/>
          </a:p>
        </p:txBody>
      </p:sp>
      <p:sp>
        <p:nvSpPr>
          <p:cNvPr id="1048649" name="Rectangle 9"/>
          <p:cNvSpPr/>
          <p:nvPr/>
        </p:nvSpPr>
        <p:spPr>
          <a:xfrm>
            <a:off x="609600" y="1926045"/>
            <a:ext cx="7239000" cy="1310639"/>
          </a:xfrm>
          <a:prstGeom prst="rect"/>
        </p:spPr>
        <p:txBody>
          <a:bodyPr anchor="ctr" wrap="square">
            <a:spAutoFit/>
          </a:bodyPr>
          <a:p>
            <a:pPr algn="just"/>
            <a:r>
              <a:rPr b="1" sz="2400" i="1" lang="en-IN">
                <a:latin typeface="Times New Roman" pitchFamily="18" charset="0"/>
                <a:cs typeface="Times New Roman" pitchFamily="18" charset="0"/>
              </a:rPr>
              <a:t>    </a:t>
            </a:r>
            <a:r>
              <a:rPr b="1" sz="2400" i="1" lang="en-IN">
                <a:solidFill>
                  <a:srgbClr val="002060"/>
                </a:solidFill>
                <a:latin typeface="Times New Roman" pitchFamily="18" charset="0"/>
                <a:cs typeface="Times New Roman" pitchFamily="18" charset="0"/>
              </a:rPr>
              <a:t>Your solution leverages Excel to provide a comprehensive, user-friendly, and cost-effective approach to employee performance analysis.</a:t>
            </a:r>
          </a:p>
        </p:txBody>
      </p:sp>
      <p:sp>
        <p:nvSpPr>
          <p:cNvPr id="1048650" name="Rectangle 10"/>
          <p:cNvSpPr/>
          <p:nvPr/>
        </p:nvSpPr>
        <p:spPr>
          <a:xfrm>
            <a:off x="3124200" y="3581400"/>
            <a:ext cx="6096000" cy="2593340"/>
          </a:xfrm>
          <a:prstGeom prst="rect"/>
        </p:spPr>
        <p:txBody>
          <a:bodyPr wrap="square">
            <a:spAutoFit/>
          </a:bodyPr>
          <a:p>
            <a:r>
              <a:rPr b="1" sz="2800" lang="en-IN"/>
              <a:t>Value Proposition:</a:t>
            </a:r>
          </a:p>
          <a:p>
            <a:pPr algn="just"/>
            <a:r>
              <a:rPr b="1" sz="2400" i="1" lang="en-IN">
                <a:solidFill>
                  <a:srgbClr val="002060"/>
                </a:solidFill>
                <a:latin typeface="Times New Roman" pitchFamily="18" charset="0"/>
                <a:cs typeface="Times New Roman" pitchFamily="18" charset="0"/>
              </a:rPr>
              <a:t> 1. Cost-Effectiveness</a:t>
            </a:r>
          </a:p>
          <a:p>
            <a:pPr algn="just"/>
            <a:r>
              <a:rPr b="1" sz="2400" i="1" lang="en-IN">
                <a:solidFill>
                  <a:srgbClr val="002060"/>
                </a:solidFill>
                <a:latin typeface="Times New Roman" pitchFamily="18" charset="0"/>
                <a:cs typeface="Times New Roman" pitchFamily="18" charset="0"/>
              </a:rPr>
              <a:t> 2. Ease of Use</a:t>
            </a:r>
          </a:p>
          <a:p>
            <a:pPr algn="just"/>
            <a:r>
              <a:rPr b="1" sz="2400" i="1" lang="en-IN">
                <a:solidFill>
                  <a:srgbClr val="002060"/>
                </a:solidFill>
                <a:latin typeface="Times New Roman" pitchFamily="18" charset="0"/>
                <a:cs typeface="Times New Roman" pitchFamily="18" charset="0"/>
              </a:rPr>
              <a:t> 3. Data Management</a:t>
            </a:r>
          </a:p>
          <a:p>
            <a:pPr algn="just"/>
            <a:r>
              <a:rPr b="1" sz="2400" i="1" lang="en-IN">
                <a:solidFill>
                  <a:srgbClr val="002060"/>
                </a:solidFill>
                <a:latin typeface="Times New Roman" pitchFamily="18" charset="0"/>
                <a:cs typeface="Times New Roman" pitchFamily="18" charset="0"/>
              </a:rPr>
              <a:t> 4. Customizable Analysis</a:t>
            </a:r>
          </a:p>
          <a:p>
            <a:pPr algn="just"/>
            <a:r>
              <a:rPr b="1" sz="2400" i="1" lang="en-IN">
                <a:solidFill>
                  <a:srgbClr val="002060"/>
                </a:solidFill>
                <a:latin typeface="Times New Roman" pitchFamily="18" charset="0"/>
                <a:cs typeface="Times New Roman" pitchFamily="18" charset="0"/>
              </a:rPr>
              <a:t> 5. Real-Time Analysis</a:t>
            </a:r>
          </a:p>
        </p:txBody>
      </p:sp>
    </p:spTree>
  </p:cSld>
  <p:clrMapOvr>
    <a:masterClrMapping/>
  </p:clrMapOvr>
  <p:transition>
    <p:strips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sz="4250" spc="-20"/>
              <a:t>P</a:t>
            </a:r>
            <a:r>
              <a:rPr sz="4250" spc="15"/>
              <a:t>ROB</a:t>
            </a:r>
            <a:r>
              <a:rPr sz="4250" spc="55"/>
              <a:t>L</a:t>
            </a:r>
            <a:r>
              <a:rPr sz="4250" spc="-20"/>
              <a:t>E</a:t>
            </a:r>
            <a:r>
              <a:rPr sz="4250" spc="20"/>
              <a:t>M</a:t>
            </a:r>
            <a:r>
              <a:rPr sz="4250"/>
              <a:t>	</a:t>
            </a:r>
            <a:r>
              <a:rPr sz="4250" spc="10"/>
              <a:t>S</a:t>
            </a:r>
            <a:r>
              <a:rPr sz="4250" spc="-370"/>
              <a:t>T</a:t>
            </a:r>
            <a:r>
              <a:rPr sz="4250" spc="-375"/>
              <a:t>A</a:t>
            </a:r>
            <a:r>
              <a:rPr sz="4250" spc="15"/>
              <a:t>T</a:t>
            </a:r>
            <a:r>
              <a:rPr sz="4250" spc="-10"/>
              <a:t>E</a:t>
            </a:r>
            <a:r>
              <a:rPr sz="4250" spc="-20"/>
              <a:t>ME</a:t>
            </a:r>
            <a:r>
              <a:rPr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5</a:t>
            </a:fld>
            <a:endParaRPr spc="10"/>
          </a:p>
        </p:txBody>
      </p:sp>
      <p:sp>
        <p:nvSpPr>
          <p:cNvPr id="1048656" name="Rectangle 10"/>
          <p:cNvSpPr/>
          <p:nvPr/>
        </p:nvSpPr>
        <p:spPr>
          <a:xfrm>
            <a:off x="685800" y="2057400"/>
            <a:ext cx="7620000" cy="3970318"/>
          </a:xfrm>
          <a:prstGeom prst="rect"/>
        </p:spPr>
        <p:txBody>
          <a:bodyPr anchor="ctr" wrap="square">
            <a:spAutoFit/>
          </a:bodyPr>
          <a:p>
            <a:pPr algn="just"/>
            <a:r>
              <a:rPr b="1" sz="2800" i="1" lang="en-IN">
                <a:solidFill>
                  <a:srgbClr val="002060"/>
                </a:solidFill>
                <a:latin typeface="Times New Roman" pitchFamily="18" charset="0"/>
                <a:cs typeface="Times New Roman" pitchFamily="18" charset="0"/>
              </a:rPr>
              <a:t>   In today's competitive business environment, organizations are constantly striving to maximize productivity and improve employee performance. To achieve this, it is crucial for managers and hr departments to have a clear understanding of the performance metrics of their employees. However, managing and analyzing large amounts of performance data can be challenging without the right tools.</a:t>
            </a:r>
          </a:p>
        </p:txBody>
      </p:sp>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sz="4250" spc="5"/>
              <a:t>PROJECT	</a:t>
            </a:r>
            <a:r>
              <a:rPr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6</a:t>
            </a:fld>
            <a:endParaRPr spc="10"/>
          </a:p>
        </p:txBody>
      </p:sp>
      <p:sp>
        <p:nvSpPr>
          <p:cNvPr id="1048662" name="TextBox 10"/>
          <p:cNvSpPr txBox="1"/>
          <p:nvPr/>
        </p:nvSpPr>
        <p:spPr>
          <a:xfrm>
            <a:off x="990600" y="2133600"/>
            <a:ext cx="7924800" cy="830997"/>
          </a:xfrm>
          <a:prstGeom prst="rect"/>
          <a:noFill/>
        </p:spPr>
        <p:txBody>
          <a:bodyPr rtlCol="0" wrap="square">
            <a:spAutoFit/>
          </a:bodyPr>
          <a:p>
            <a:pPr algn="l"/>
            <a:r>
              <a:rPr b="0" sz="2400" i="0" lang="en-US">
                <a:solidFill>
                  <a:srgbClr val="0D0D0D"/>
                </a:solidFill>
                <a:effectLst/>
                <a:latin typeface="Times New Roman" panose="02020603050405020304" pitchFamily="18" charset="0"/>
                <a:cs typeface="Times New Roman" panose="02020603050405020304" pitchFamily="18" charset="0"/>
              </a:rPr>
              <a:t>.</a:t>
            </a:r>
          </a:p>
          <a:p>
            <a:endParaRPr sz="2400" lang="en-IN">
              <a:latin typeface="Times New Roman" panose="02020603050405020304" pitchFamily="18" charset="0"/>
              <a:cs typeface="Times New Roman" panose="02020603050405020304" pitchFamily="18" charset="0"/>
            </a:endParaRPr>
          </a:p>
        </p:txBody>
      </p:sp>
      <p:sp>
        <p:nvSpPr>
          <p:cNvPr id="1048663" name="Rectangle 11"/>
          <p:cNvSpPr/>
          <p:nvPr/>
        </p:nvSpPr>
        <p:spPr>
          <a:xfrm>
            <a:off x="1066800" y="2209800"/>
            <a:ext cx="6781800" cy="3477875"/>
          </a:xfrm>
          <a:prstGeom prst="rect"/>
        </p:spPr>
        <p:txBody>
          <a:bodyPr wrap="square">
            <a:spAutoFit/>
          </a:bodyPr>
          <a:p>
            <a:pPr algn="just"/>
            <a:r>
              <a:rPr b="1" sz="2000" i="1" lang="en-IN">
                <a:solidFill>
                  <a:srgbClr val="002060"/>
                </a:solidFill>
                <a:latin typeface="Times New Roman" pitchFamily="18" charset="0"/>
                <a:cs typeface="Times New Roman" pitchFamily="18" charset="0"/>
              </a:rPr>
              <a:t>    Enhanced ability to monitor and evaluate employee performance. Improved decision-making regarding employee development, rewards, and interventions. Increased efficiency in generating performance reports and insights. Greater transparency in performance evaluation processes, leading to more motivated and engaged employees. By leveraging Excel's capabilities for data analysis and visualization, this project aims to provide a scalable and cost-effective solution for employee performance management, supporting organizational goals and fostering a culture of continuous improvement.</a:t>
            </a:r>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pPr marL="38100">
                <a:lnSpc>
                  <a:spcPct val="100000"/>
                </a:lnSpc>
                <a:spcBef>
                  <a:spcPts val="55"/>
                </a:spcBef>
              </a:pPr>
              <a:t>7</a:t>
            </a:fld>
            <a:endParaRPr spc="10"/>
          </a:p>
        </p:txBody>
      </p:sp>
      <p:sp>
        <p:nvSpPr>
          <p:cNvPr id="1048669" name="Rectangle 8"/>
          <p:cNvSpPr/>
          <p:nvPr/>
        </p:nvSpPr>
        <p:spPr>
          <a:xfrm>
            <a:off x="1219200" y="1752600"/>
            <a:ext cx="8077200" cy="4539191"/>
          </a:xfrm>
          <a:prstGeom prst="rect"/>
        </p:spPr>
        <p:txBody>
          <a:bodyPr wrap="square">
            <a:spAutoFit/>
          </a:bodyPr>
          <a:p>
            <a:pPr algn="just">
              <a:lnSpc>
                <a:spcPct val="150000"/>
              </a:lnSpc>
            </a:pPr>
            <a:r>
              <a:rPr b="1" sz="2800" i="1" lang="en-IN">
                <a:solidFill>
                  <a:srgbClr val="002060"/>
                </a:solidFill>
                <a:latin typeface="Times New Roman" pitchFamily="18" charset="0"/>
                <a:cs typeface="Times New Roman" pitchFamily="18" charset="0"/>
              </a:rPr>
              <a:t>1. Human Resources (HR) Departments</a:t>
            </a:r>
          </a:p>
          <a:p>
            <a:pPr algn="just">
              <a:lnSpc>
                <a:spcPct val="150000"/>
              </a:lnSpc>
            </a:pPr>
            <a:r>
              <a:rPr b="1" sz="2800" i="1" lang="en-IN">
                <a:solidFill>
                  <a:srgbClr val="002060"/>
                </a:solidFill>
                <a:latin typeface="Times New Roman" pitchFamily="18" charset="0"/>
                <a:cs typeface="Times New Roman" pitchFamily="18" charset="0"/>
              </a:rPr>
              <a:t>2. Managers and Supervisors</a:t>
            </a:r>
          </a:p>
          <a:p>
            <a:pPr algn="just">
              <a:lnSpc>
                <a:spcPct val="150000"/>
              </a:lnSpc>
            </a:pPr>
            <a:r>
              <a:rPr b="1" sz="2800" i="1" lang="en-IN">
                <a:solidFill>
                  <a:srgbClr val="002060"/>
                </a:solidFill>
                <a:latin typeface="Times New Roman" pitchFamily="18" charset="0"/>
                <a:cs typeface="Times New Roman" pitchFamily="18" charset="0"/>
              </a:rPr>
              <a:t>3. Executives and Senior Management</a:t>
            </a:r>
          </a:p>
          <a:p>
            <a:pPr algn="just">
              <a:lnSpc>
                <a:spcPct val="150000"/>
              </a:lnSpc>
            </a:pPr>
            <a:r>
              <a:rPr b="1" sz="2800" i="1" lang="en-IN">
                <a:solidFill>
                  <a:srgbClr val="002060"/>
                </a:solidFill>
                <a:latin typeface="Times New Roman" pitchFamily="18" charset="0"/>
                <a:cs typeface="Times New Roman" pitchFamily="18" charset="0"/>
              </a:rPr>
              <a:t>4. Employees</a:t>
            </a:r>
          </a:p>
          <a:p>
            <a:pPr algn="just">
              <a:lnSpc>
                <a:spcPct val="150000"/>
              </a:lnSpc>
            </a:pPr>
            <a:r>
              <a:rPr b="1" sz="2800" i="1" lang="en-IN">
                <a:solidFill>
                  <a:srgbClr val="002060"/>
                </a:solidFill>
                <a:latin typeface="Times New Roman" pitchFamily="18" charset="0"/>
                <a:cs typeface="Times New Roman" pitchFamily="18" charset="0"/>
              </a:rPr>
              <a:t>5. Training and Development Teams</a:t>
            </a:r>
          </a:p>
          <a:p>
            <a:pPr algn="just">
              <a:lnSpc>
                <a:spcPct val="150000"/>
              </a:lnSpc>
            </a:pPr>
            <a:r>
              <a:rPr b="1" sz="2800" i="1" lang="en-IN">
                <a:solidFill>
                  <a:srgbClr val="002060"/>
                </a:solidFill>
                <a:latin typeface="Times New Roman" pitchFamily="18" charset="0"/>
                <a:cs typeface="Times New Roman" pitchFamily="18" charset="0"/>
              </a:rPr>
              <a:t>6. Compensation and Benefits Teams</a:t>
            </a:r>
          </a:p>
          <a:p>
            <a:pPr algn="just">
              <a:lnSpc>
                <a:spcPct val="150000"/>
              </a:lnSpc>
            </a:pPr>
            <a:r>
              <a:rPr b="1" sz="2800" i="1" lang="en-IN">
                <a:solidFill>
                  <a:srgbClr val="002060"/>
                </a:solidFill>
                <a:latin typeface="Times New Roman" pitchFamily="18" charset="0"/>
                <a:cs typeface="Times New Roman" pitchFamily="18" charset="0"/>
              </a:rPr>
              <a:t>7. Consultants and Analysts</a:t>
            </a:r>
          </a:p>
        </p:txBody>
      </p:sp>
    </p:spTree>
  </p:cSld>
  <p:clrMapOvr>
    <a:masterClrMapping/>
  </p:clrMapOvr>
  <p:transition>
    <p:strips dir="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0" name="Title 1"/>
          <p:cNvSpPr>
            <a:spLocks noGrp="1"/>
          </p:cNvSpPr>
          <p:nvPr>
            <p:ph type="title"/>
          </p:nvPr>
        </p:nvSpPr>
        <p:spPr/>
        <p:txBody>
          <a:bodyPr/>
          <a:p>
            <a:r>
              <a:rPr lang="en-IN"/>
              <a:t>Dataset Description</a:t>
            </a:r>
          </a:p>
        </p:txBody>
      </p:sp>
      <p:sp>
        <p:nvSpPr>
          <p:cNvPr id="1048671" name="Rectangle 2"/>
          <p:cNvSpPr/>
          <p:nvPr/>
        </p:nvSpPr>
        <p:spPr>
          <a:xfrm>
            <a:off x="1066800" y="2514600"/>
            <a:ext cx="6096000" cy="4154984"/>
          </a:xfrm>
          <a:prstGeom prst="rect"/>
        </p:spPr>
        <p:txBody>
          <a:bodyPr>
            <a:spAutoFit/>
          </a:bodyPr>
          <a:p>
            <a:pPr algn="just"/>
            <a:r>
              <a:rPr b="1" sz="2400" lang="en-IN">
                <a:latin typeface="Times New Roman" pitchFamily="18" charset="0"/>
                <a:cs typeface="Times New Roman" pitchFamily="18" charset="0"/>
              </a:rPr>
              <a:t>Listed Features:</a:t>
            </a:r>
          </a:p>
          <a:p>
            <a:pPr algn="just"/>
            <a:r>
              <a:rPr b="1" sz="2400" i="1" lang="en-IN">
                <a:solidFill>
                  <a:srgbClr val="002060"/>
                </a:solidFill>
                <a:latin typeface="Times New Roman" pitchFamily="18" charset="0"/>
                <a:cs typeface="Times New Roman" pitchFamily="18" charset="0"/>
              </a:rPr>
              <a:t>  1. Employee ID   </a:t>
            </a:r>
          </a:p>
          <a:p>
            <a:pPr algn="just"/>
            <a:r>
              <a:rPr b="1" sz="2400" i="1" lang="en-IN">
                <a:solidFill>
                  <a:srgbClr val="002060"/>
                </a:solidFill>
                <a:latin typeface="Times New Roman" pitchFamily="18" charset="0"/>
                <a:cs typeface="Times New Roman" pitchFamily="18" charset="0"/>
              </a:rPr>
              <a:t>  2. First name  </a:t>
            </a:r>
          </a:p>
          <a:p>
            <a:pPr algn="just"/>
            <a:r>
              <a:rPr b="1" sz="2400" i="1" lang="en-IN">
                <a:solidFill>
                  <a:srgbClr val="002060"/>
                </a:solidFill>
                <a:latin typeface="Times New Roman" pitchFamily="18" charset="0"/>
                <a:cs typeface="Times New Roman" pitchFamily="18" charset="0"/>
              </a:rPr>
              <a:t>  3. Last name  </a:t>
            </a:r>
          </a:p>
          <a:p>
            <a:pPr algn="just"/>
            <a:r>
              <a:rPr b="1" sz="2400" i="1" lang="en-IN">
                <a:solidFill>
                  <a:srgbClr val="002060"/>
                </a:solidFill>
                <a:latin typeface="Times New Roman" pitchFamily="18" charset="0"/>
                <a:cs typeface="Times New Roman" pitchFamily="18" charset="0"/>
              </a:rPr>
              <a:t>  4. Business unit </a:t>
            </a:r>
          </a:p>
          <a:p>
            <a:pPr algn="just"/>
            <a:r>
              <a:rPr b="1" sz="2400" i="1" lang="en-IN">
                <a:solidFill>
                  <a:srgbClr val="002060"/>
                </a:solidFill>
                <a:latin typeface="Times New Roman" pitchFamily="18" charset="0"/>
                <a:cs typeface="Times New Roman" pitchFamily="18" charset="0"/>
              </a:rPr>
              <a:t>  5. Employee Type </a:t>
            </a:r>
          </a:p>
          <a:p>
            <a:pPr algn="just"/>
            <a:r>
              <a:rPr b="1" sz="2400" i="1" lang="en-IN">
                <a:solidFill>
                  <a:srgbClr val="002060"/>
                </a:solidFill>
                <a:latin typeface="Times New Roman" pitchFamily="18" charset="0"/>
                <a:cs typeface="Times New Roman" pitchFamily="18" charset="0"/>
              </a:rPr>
              <a:t>  6. Employee Status  </a:t>
            </a:r>
          </a:p>
          <a:p>
            <a:pPr algn="just"/>
            <a:r>
              <a:rPr b="1" sz="2400" i="1" lang="en-IN">
                <a:solidFill>
                  <a:srgbClr val="002060"/>
                </a:solidFill>
                <a:latin typeface="Times New Roman" pitchFamily="18" charset="0"/>
                <a:cs typeface="Times New Roman" pitchFamily="18" charset="0"/>
              </a:rPr>
              <a:t>  7. Employee classification type  </a:t>
            </a:r>
          </a:p>
          <a:p>
            <a:pPr algn="just"/>
            <a:r>
              <a:rPr b="1" sz="2400" i="1" lang="en-IN">
                <a:solidFill>
                  <a:srgbClr val="002060"/>
                </a:solidFill>
                <a:latin typeface="Times New Roman" pitchFamily="18" charset="0"/>
                <a:cs typeface="Times New Roman" pitchFamily="18" charset="0"/>
              </a:rPr>
              <a:t>  8. Gender Code</a:t>
            </a:r>
          </a:p>
          <a:p>
            <a:pPr algn="just"/>
            <a:r>
              <a:rPr b="1" sz="2400" i="1" lang="en-IN">
                <a:solidFill>
                  <a:srgbClr val="002060"/>
                </a:solidFill>
                <a:latin typeface="Times New Roman" pitchFamily="18" charset="0"/>
                <a:cs typeface="Times New Roman" pitchFamily="18" charset="0"/>
              </a:rPr>
              <a:t>  9. Performance Score </a:t>
            </a:r>
          </a:p>
          <a:p>
            <a:pPr algn="just"/>
            <a:r>
              <a:rPr b="1" sz="2400" i="1" lang="en-IN">
                <a:solidFill>
                  <a:srgbClr val="002060"/>
                </a:solidFill>
                <a:latin typeface="Times New Roman" pitchFamily="18" charset="0"/>
                <a:cs typeface="Times New Roman" pitchFamily="18" charset="0"/>
              </a:rPr>
              <a:t>10. Current employee rating</a:t>
            </a:r>
          </a:p>
        </p:txBody>
      </p:sp>
      <p:sp>
        <p:nvSpPr>
          <p:cNvPr id="1048672" name="Rectangle 3"/>
          <p:cNvSpPr/>
          <p:nvPr/>
        </p:nvSpPr>
        <p:spPr>
          <a:xfrm>
            <a:off x="381000" y="1295400"/>
            <a:ext cx="6096000" cy="830997"/>
          </a:xfrm>
          <a:prstGeom prst="rect"/>
        </p:spPr>
        <p:txBody>
          <a:bodyPr>
            <a:spAutoFit/>
          </a:bodyPr>
          <a:p>
            <a:pPr lvl="2"/>
            <a:r>
              <a:rPr b="1" sz="2400" i="1" lang="en-IN">
                <a:solidFill>
                  <a:srgbClr val="002060"/>
                </a:solidFill>
                <a:latin typeface="Times New Roman" pitchFamily="18" charset="0"/>
                <a:cs typeface="Times New Roman" pitchFamily="18" charset="0"/>
              </a:rPr>
              <a:t>*Employee data set taken from kaggle.</a:t>
            </a:r>
          </a:p>
          <a:p>
            <a:r>
              <a:rPr b="1" sz="2400" i="1" lang="en-IN">
                <a:solidFill>
                  <a:srgbClr val="002060"/>
                </a:solidFill>
                <a:latin typeface="Times New Roman" pitchFamily="18" charset="0"/>
                <a:cs typeface="Times New Roman" pitchFamily="18" charset="0"/>
              </a:rPr>
              <a:t>           *Out of 26 features, 9 were selected.  </a:t>
            </a:r>
          </a:p>
        </p:txBody>
      </p:sp>
    </p:spTree>
  </p:cSld>
  <p:clrMapOvr>
    <a:masterClrMapping/>
  </p:clrMapOvr>
  <p:transition>
    <p:strips dir="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b="1" sz="1100" spc="50">
                <a:solidFill>
                  <a:srgbClr val="2D83C3"/>
                </a:solidFill>
                <a:latin typeface="Trebuchet MS"/>
                <a:cs typeface="Trebuchet MS"/>
              </a:rPr>
              <a:t>A</a:t>
            </a:r>
            <a:r>
              <a:rPr b="1" sz="1100" spc="15">
                <a:solidFill>
                  <a:srgbClr val="2D83C3"/>
                </a:solidFill>
                <a:latin typeface="Trebuchet MS"/>
                <a:cs typeface="Trebuchet MS"/>
              </a:rPr>
              <a:t>nnu</a:t>
            </a:r>
            <a:r>
              <a:rPr b="1" sz="1100" spc="10">
                <a:solidFill>
                  <a:srgbClr val="2D83C3"/>
                </a:solidFill>
                <a:latin typeface="Trebuchet MS"/>
                <a:cs typeface="Trebuchet MS"/>
              </a:rPr>
              <a:t>al</a:t>
            </a:r>
            <a:r>
              <a:rPr b="1" sz="1100" spc="-140">
                <a:solidFill>
                  <a:srgbClr val="2D83C3"/>
                </a:solidFill>
                <a:latin typeface="Trebuchet MS"/>
                <a:cs typeface="Trebuchet MS"/>
              </a:rPr>
              <a:t> </a:t>
            </a:r>
            <a:r>
              <a:rPr b="1" sz="1100">
                <a:solidFill>
                  <a:srgbClr val="2D83C3"/>
                </a:solidFill>
                <a:latin typeface="Trebuchet MS"/>
                <a:cs typeface="Trebuchet MS"/>
              </a:rPr>
              <a:t>R</a:t>
            </a:r>
            <a:r>
              <a:rPr b="1" sz="1100" spc="35">
                <a:solidFill>
                  <a:srgbClr val="2D83C3"/>
                </a:solidFill>
                <a:latin typeface="Trebuchet MS"/>
                <a:cs typeface="Trebuchet MS"/>
              </a:rPr>
              <a:t>e</a:t>
            </a:r>
            <a:r>
              <a:rPr b="1" sz="1100" spc="90">
                <a:solidFill>
                  <a:srgbClr val="2D83C3"/>
                </a:solidFill>
                <a:latin typeface="Trebuchet MS"/>
                <a:cs typeface="Trebuchet MS"/>
              </a:rPr>
              <a:t>v</a:t>
            </a:r>
            <a:r>
              <a:rPr b="1" sz="1100" spc="-35">
                <a:solidFill>
                  <a:srgbClr val="2D83C3"/>
                </a:solidFill>
                <a:latin typeface="Trebuchet MS"/>
                <a:cs typeface="Trebuchet MS"/>
              </a:rPr>
              <a:t>i</a:t>
            </a:r>
            <a:r>
              <a:rPr b="1" sz="1100" spc="35">
                <a:solidFill>
                  <a:srgbClr val="2D83C3"/>
                </a:solidFill>
                <a:latin typeface="Trebuchet MS"/>
                <a:cs typeface="Trebuchet MS"/>
              </a:rPr>
              <a:t>e</a:t>
            </a:r>
            <a:r>
              <a:rPr b="1"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sz="4250" spc="15"/>
              <a:t>THE</a:t>
            </a:r>
            <a:r>
              <a:rPr sz="4250" spc="20"/>
              <a:t> </a:t>
            </a:r>
            <a:r>
              <a:rPr sz="4250" lang="en-US" spc="20"/>
              <a:t>"</a:t>
            </a:r>
            <a:r>
              <a:rPr sz="4250" spc="10"/>
              <a:t>WOW</a:t>
            </a:r>
            <a:r>
              <a:rPr sz="4250" lang="en-US" spc="10"/>
              <a:t>"</a:t>
            </a:r>
            <a:r>
              <a:rPr sz="4250" spc="85"/>
              <a:t> </a:t>
            </a:r>
            <a:r>
              <a:rPr sz="4250" spc="10"/>
              <a:t>IN</a:t>
            </a:r>
            <a:r>
              <a:rPr sz="4250" spc="-5"/>
              <a:t> </a:t>
            </a:r>
            <a:r>
              <a:rPr sz="4250" spc="15"/>
              <a:t>OUR</a:t>
            </a:r>
            <a:r>
              <a:rPr sz="4250" spc="-10"/>
              <a:t> </a:t>
            </a:r>
            <a:r>
              <a:rPr sz="4250" spc="20"/>
              <a:t>SOLUTION</a:t>
            </a:r>
            <a:endParaRPr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1048679" name="Rectangle 9"/>
          <p:cNvSpPr/>
          <p:nvPr/>
        </p:nvSpPr>
        <p:spPr>
          <a:xfrm>
            <a:off x="2819400" y="2133600"/>
            <a:ext cx="6096000" cy="3785652"/>
          </a:xfrm>
          <a:prstGeom prst="rect"/>
        </p:spPr>
        <p:txBody>
          <a:bodyPr>
            <a:spAutoFit/>
          </a:bodyPr>
          <a:p>
            <a:pPr algn="just" indent="-342900" marL="342900">
              <a:buAutoNum type="arabicPeriod"/>
            </a:pPr>
            <a:r>
              <a:rPr b="1" sz="2400" i="1" lang="en-IN">
                <a:solidFill>
                  <a:srgbClr val="002060"/>
                </a:solidFill>
                <a:latin typeface="Times New Roman" pitchFamily="18" charset="0"/>
                <a:cs typeface="Times New Roman" pitchFamily="18" charset="0"/>
              </a:rPr>
              <a:t> Interactive Dashboards</a:t>
            </a:r>
          </a:p>
          <a:p>
            <a:pPr algn="just" indent="-342900" marL="342900"/>
            <a:r>
              <a:rPr b="1" sz="2400" i="1" lang="en-IN">
                <a:solidFill>
                  <a:srgbClr val="002060"/>
                </a:solidFill>
                <a:latin typeface="Times New Roman" pitchFamily="18" charset="0"/>
                <a:cs typeface="Times New Roman" pitchFamily="18" charset="0"/>
              </a:rPr>
              <a:t>2.  Data Visualization</a:t>
            </a:r>
          </a:p>
          <a:p>
            <a:pPr algn="just" indent="-342900" marL="342900"/>
            <a:r>
              <a:rPr b="1" sz="2400" i="1" lang="en-IN">
                <a:solidFill>
                  <a:srgbClr val="002060"/>
                </a:solidFill>
                <a:latin typeface="Times New Roman" pitchFamily="18" charset="0"/>
                <a:cs typeface="Times New Roman" pitchFamily="18" charset="0"/>
              </a:rPr>
              <a:t>3.  Automated Reporting</a:t>
            </a:r>
          </a:p>
          <a:p>
            <a:pPr algn="just" indent="-342900" marL="342900"/>
            <a:r>
              <a:rPr b="1" sz="2400" i="1" lang="en-IN">
                <a:solidFill>
                  <a:srgbClr val="002060"/>
                </a:solidFill>
                <a:latin typeface="Times New Roman" pitchFamily="18" charset="0"/>
                <a:cs typeface="Times New Roman" pitchFamily="18" charset="0"/>
              </a:rPr>
              <a:t>4.  Predictive Analysis</a:t>
            </a:r>
          </a:p>
          <a:p>
            <a:pPr algn="just" indent="-342900" marL="342900"/>
            <a:r>
              <a:rPr b="1" sz="2400" i="1" lang="en-IN">
                <a:solidFill>
                  <a:srgbClr val="002060"/>
                </a:solidFill>
                <a:latin typeface="Times New Roman" pitchFamily="18" charset="0"/>
                <a:cs typeface="Times New Roman" pitchFamily="18" charset="0"/>
              </a:rPr>
              <a:t>5.  Scorecards and Balanced Scorecards</a:t>
            </a:r>
          </a:p>
          <a:p>
            <a:pPr algn="just" indent="-342900" marL="342900"/>
            <a:r>
              <a:rPr b="1" sz="2400" i="1" lang="en-IN">
                <a:solidFill>
                  <a:srgbClr val="002060"/>
                </a:solidFill>
                <a:latin typeface="Times New Roman" pitchFamily="18" charset="0"/>
                <a:cs typeface="Times New Roman" pitchFamily="18" charset="0"/>
              </a:rPr>
              <a:t>6.  Employee Ranking and Comparison</a:t>
            </a:r>
          </a:p>
          <a:p>
            <a:pPr algn="just" indent="-342900" marL="342900"/>
            <a:r>
              <a:rPr b="1" sz="2400" i="1" lang="en-IN">
                <a:solidFill>
                  <a:srgbClr val="002060"/>
                </a:solidFill>
                <a:latin typeface="Times New Roman" pitchFamily="18" charset="0"/>
                <a:cs typeface="Times New Roman" pitchFamily="18" charset="0"/>
              </a:rPr>
              <a:t>7.  Training and Development Analysis</a:t>
            </a:r>
          </a:p>
          <a:p>
            <a:pPr algn="just" indent="-342900" marL="342900"/>
            <a:r>
              <a:rPr b="1" sz="2400" i="1" lang="en-IN">
                <a:solidFill>
                  <a:srgbClr val="002060"/>
                </a:solidFill>
                <a:latin typeface="Times New Roman" pitchFamily="18" charset="0"/>
                <a:cs typeface="Times New Roman" pitchFamily="18" charset="0"/>
              </a:rPr>
              <a:t>8.  Employee Feedback and Sentiment </a:t>
            </a:r>
            <a:r>
              <a:rPr b="1" sz="2400" i="1" lang="en-IN" err="1">
                <a:solidFill>
                  <a:srgbClr val="002060"/>
                </a:solidFill>
                <a:latin typeface="Times New Roman" pitchFamily="18" charset="0"/>
                <a:cs typeface="Times New Roman" pitchFamily="18" charset="0"/>
              </a:rPr>
              <a:t>Anlysis</a:t>
            </a:r>
            <a:endParaRPr b="1" sz="2400" i="1" lang="en-IN">
              <a:solidFill>
                <a:srgbClr val="002060"/>
              </a:solidFill>
              <a:latin typeface="Times New Roman" pitchFamily="18" charset="0"/>
              <a:cs typeface="Times New Roman" pitchFamily="18" charset="0"/>
            </a:endParaRPr>
          </a:p>
          <a:p>
            <a:pPr algn="just" indent="-457200" marL="457200"/>
            <a:r>
              <a:rPr b="1" sz="2400" i="1" lang="en-IN">
                <a:solidFill>
                  <a:srgbClr val="002060"/>
                </a:solidFill>
                <a:latin typeface="Times New Roman" pitchFamily="18" charset="0"/>
                <a:cs typeface="Times New Roman" pitchFamily="18" charset="0"/>
              </a:rPr>
              <a:t>9.  KPI Tracking with Alerts</a:t>
            </a:r>
          </a:p>
          <a:p>
            <a:pPr algn="just" indent="-457200" marL="457200"/>
            <a:r>
              <a:rPr b="1" sz="2400" i="1" lang="en-IN">
                <a:solidFill>
                  <a:srgbClr val="002060"/>
                </a:solidFill>
                <a:latin typeface="Times New Roman" pitchFamily="18" charset="0"/>
                <a:cs typeface="Times New Roman" pitchFamily="18" charset="0"/>
              </a:rPr>
              <a:t>10. Data Security and Privacy</a:t>
            </a:r>
          </a:p>
        </p:txBody>
      </p:sp>
    </p:spTree>
  </p:cSld>
  <p:clrMapOvr>
    <a:masterClrMapping/>
  </p:clrMapOvr>
  <p:transition>
    <p:strips dir="ru"/>
  </p:transition>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dcterms:created xsi:type="dcterms:W3CDTF">2024-03-29T04:07:22Z</dcterms:created>
  <dcterms:modified xsi:type="dcterms:W3CDTF">2024-08-31T14:20:02Z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5ec303af27ca42869197e81b440b8443</vt:lpwstr>
  </property>
</Properties>
</file>