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44" y="-4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4.9727731299212645E-2"/>
          <c:y val="4.918940396226601E-2"/>
          <c:w val="0.78683870570866121"/>
          <c:h val="0.84610163348292144"/>
        </c:manualLayout>
      </c:layout>
      <c:bar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axId val="102346112"/>
        <c:axId val="102372480"/>
      </c:barChart>
      <c:catAx>
        <c:axId val="102346112"/>
        <c:scaling>
          <c:orientation val="minMax"/>
        </c:scaling>
        <c:axPos val="b"/>
        <c:tickLblPos val="nextTo"/>
        <c:crossAx val="102372480"/>
        <c:crosses val="autoZero"/>
        <c:auto val="1"/>
        <c:lblAlgn val="ctr"/>
        <c:lblOffset val="100"/>
      </c:catAx>
      <c:valAx>
        <c:axId val="102372480"/>
        <c:scaling>
          <c:orientation val="minMax"/>
        </c:scaling>
        <c:axPos val="l"/>
        <c:majorGridlines/>
        <c:numFmt formatCode="General" sourceLinked="1"/>
        <c:tickLblPos val="nextTo"/>
        <c:crossAx val="102346112"/>
        <c:crosses val="autoZero"/>
        <c:crossBetween val="between"/>
      </c:valAx>
      <c:spPr>
        <a:noFill/>
        <a:ln w="25400">
          <a:noFill/>
        </a:ln>
      </c:spPr>
    </c:plotArea>
    <c:legend>
      <c:legendPos val="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
  <c:chart>
    <c:autoTitleDeleted val="1"/>
    <c:view3D>
      <c:rotX val="30"/>
      <c:perspective val="30"/>
    </c:view3D>
    <c:plotArea>
      <c:layout/>
      <c:pie3D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pie3DChart>
    </c:plotArea>
    <c:legend>
      <c:legendPos val="r"/>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NAME:V PRIYADHARSHINI</a:t>
            </a:r>
            <a:endParaRPr lang="en-US" sz="2400" dirty="0"/>
          </a:p>
          <a:p>
            <a:r>
              <a:rPr lang="en-US" sz="2400" dirty="0"/>
              <a:t>REGISTER </a:t>
            </a:r>
            <a:r>
              <a:rPr lang="en-US" sz="2400" dirty="0" smtClean="0"/>
              <a:t>NO:312216187</a:t>
            </a:r>
            <a:endParaRPr lang="en-US" sz="2400" dirty="0"/>
          </a:p>
          <a:p>
            <a:r>
              <a:rPr lang="en-US" sz="2400" dirty="0" smtClean="0"/>
              <a:t>DEPARTMENT:B.COM Bank management</a:t>
            </a:r>
            <a:endParaRPr lang="en-US" sz="2400" dirty="0"/>
          </a:p>
          <a:p>
            <a:r>
              <a:rPr lang="en-US" sz="2400" dirty="0" smtClean="0"/>
              <a:t>COLLEGE:SHRI SHANKARALA SUNDARBAI JAIN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itle 6"/>
          <p:cNvSpPr>
            <a:spLocks noGrp="1"/>
          </p:cNvSpPr>
          <p:nvPr>
            <p:ph type="title"/>
          </p:nvPr>
        </p:nvSpPr>
        <p:spPr>
          <a:xfrm>
            <a:off x="755332" y="385444"/>
            <a:ext cx="10681335" cy="1477328"/>
          </a:xfrm>
        </p:spPr>
        <p:txBody>
          <a:bodyPr/>
          <a:lstStyle/>
          <a:p>
            <a:r>
              <a:rPr lang="en-US" dirty="0" smtClean="0"/>
              <a:t/>
            </a:r>
            <a:br>
              <a:rPr lang="en-US" dirty="0" smtClean="0"/>
            </a:br>
            <a:endParaRPr lang="en-US" dirty="0"/>
          </a:p>
        </p:txBody>
      </p:sp>
      <p:sp>
        <p:nvSpPr>
          <p:cNvPr id="10" name="Text Placeholder 9"/>
          <p:cNvSpPr>
            <a:spLocks noGrp="1"/>
          </p:cNvSpPr>
          <p:nvPr>
            <p:ph type="body" idx="1"/>
          </p:nvPr>
        </p:nvSpPr>
        <p:spPr>
          <a:xfrm>
            <a:off x="380960" y="1643050"/>
            <a:ext cx="10972800" cy="3693319"/>
          </a:xfrm>
        </p:spPr>
        <p:txBody>
          <a:bodyPr/>
          <a:lstStyle/>
          <a:p>
            <a:pPr>
              <a:buFont typeface="Wingdings" pitchFamily="2" charset="2"/>
              <a:buChar char="Ø"/>
            </a:pPr>
            <a:r>
              <a:rPr lang="en-US" sz="4000" dirty="0" smtClean="0"/>
              <a:t>Data Collection</a:t>
            </a:r>
          </a:p>
          <a:p>
            <a:pPr>
              <a:buFont typeface="Wingdings" pitchFamily="2" charset="2"/>
              <a:buChar char="Ø"/>
            </a:pPr>
            <a:r>
              <a:rPr lang="en-US" sz="4000" dirty="0" smtClean="0"/>
              <a:t>Feature Collection</a:t>
            </a:r>
          </a:p>
          <a:p>
            <a:pPr>
              <a:buFont typeface="Wingdings" pitchFamily="2" charset="2"/>
              <a:buChar char="Ø"/>
            </a:pPr>
            <a:r>
              <a:rPr lang="en-US" sz="4000" dirty="0" smtClean="0"/>
              <a:t>Data cleaning</a:t>
            </a:r>
          </a:p>
          <a:p>
            <a:pPr>
              <a:buFont typeface="Wingdings" pitchFamily="2" charset="2"/>
              <a:buChar char="Ø"/>
            </a:pPr>
            <a:r>
              <a:rPr lang="en-US" sz="4000" dirty="0" smtClean="0"/>
              <a:t>Performance level</a:t>
            </a:r>
          </a:p>
          <a:p>
            <a:pPr>
              <a:buFont typeface="Wingdings" pitchFamily="2" charset="2"/>
              <a:buChar char="Ø"/>
            </a:pPr>
            <a:r>
              <a:rPr lang="en-US" sz="4000" dirty="0" smtClean="0"/>
              <a:t>Summary</a:t>
            </a:r>
          </a:p>
          <a:p>
            <a:pPr>
              <a:buFont typeface="Wingdings" pitchFamily="2" charset="2"/>
              <a:buChar char="Ø"/>
            </a:pPr>
            <a:r>
              <a:rPr lang="en-US" sz="4000" dirty="0" err="1" smtClean="0"/>
              <a:t>Visulazation</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1452530" y="1000108"/>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4" name="Chart 3"/>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4" name="Picture 23" descr="download (2).jpg"/>
          <p:cNvPicPr>
            <a:picLocks noChangeAspect="1"/>
          </p:cNvPicPr>
          <p:nvPr/>
        </p:nvPicPr>
        <p:blipFill>
          <a:blip r:embed="rId4"/>
          <a:stretch>
            <a:fillRect/>
          </a:stretch>
        </p:blipFill>
        <p:spPr>
          <a:xfrm>
            <a:off x="5143500" y="2895600"/>
            <a:ext cx="4667276" cy="310516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881026" y="2143116"/>
            <a:ext cx="6643734" cy="2554545"/>
          </a:xfrm>
          <a:prstGeom prst="rect">
            <a:avLst/>
          </a:prstGeom>
        </p:spPr>
        <p:txBody>
          <a:bodyPr wrap="square">
            <a:spAutoFit/>
          </a:bodyPr>
          <a:lstStyle/>
          <a:p>
            <a:r>
              <a:rPr lang="en-US" sz="3200" dirty="0" smtClean="0"/>
              <a:t>It is based on your literature review and informs your study design in a manner that facilitates the creation of a proposed solution through the data </a:t>
            </a:r>
            <a:r>
              <a:rPr lang="en-US" sz="3200" b="1" dirty="0" smtClean="0"/>
              <a:t>analysis.</a:t>
            </a:r>
            <a:endParaRPr lang="en-US" sz="3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52464" y="214311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666712" y="2413338"/>
            <a:ext cx="7500990" cy="3539430"/>
          </a:xfrm>
          <a:prstGeom prst="rect">
            <a:avLst/>
          </a:prstGeom>
        </p:spPr>
        <p:txBody>
          <a:bodyPr wrap="square">
            <a:spAutoFit/>
          </a:bodyPr>
          <a:lstStyle/>
          <a:p>
            <a:r>
              <a:rPr lang="en-US" sz="2800" dirty="0" smtClean="0"/>
              <a:t>Employee Details dataset contains information such as employee ID, name, position, salary, and attendance. This information can be used to gain insights into the company's workforce, their performance, and overall productivity. Objectives : 1 To Analyze employee attendance patterns.</a:t>
            </a:r>
            <a:endParaRPr lang="en-IN" sz="2800" dirty="0" smtClean="0"/>
          </a:p>
          <a:p>
            <a:r>
              <a:rPr lang="en-US" sz="2800" dirty="0" smtClean="0"/>
              <a:t/>
            </a:r>
            <a:br>
              <a:rPr lang="en-US" sz="2800" dirty="0" smtClean="0"/>
            </a:b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download (1).jpg"/>
          <p:cNvPicPr>
            <a:picLocks noChangeAspect="1"/>
          </p:cNvPicPr>
          <p:nvPr/>
        </p:nvPicPr>
        <p:blipFill>
          <a:blip r:embed="rId3"/>
          <a:stretch>
            <a:fillRect/>
          </a:stretch>
        </p:blipFill>
        <p:spPr>
          <a:xfrm>
            <a:off x="1952596" y="2357430"/>
            <a:ext cx="4984779" cy="42148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p:txBody>
          <a:bodyPr/>
          <a:lstStyle/>
          <a:p>
            <a:r>
              <a:rPr lang="en-US" dirty="0" smtClean="0"/>
              <a:t>OUR SOLUTION AND ITS VALUE PROPOSITION</a:t>
            </a:r>
            <a:endParaRPr lang="en-US" dirty="0"/>
          </a:p>
        </p:txBody>
      </p:sp>
      <p:sp>
        <p:nvSpPr>
          <p:cNvPr id="13" name="Text Placeholder 12"/>
          <p:cNvSpPr>
            <a:spLocks noGrp="1"/>
          </p:cNvSpPr>
          <p:nvPr>
            <p:ph type="body" idx="1"/>
          </p:nvPr>
        </p:nvSpPr>
        <p:spPr>
          <a:xfrm>
            <a:off x="2666976" y="1928802"/>
            <a:ext cx="8915424" cy="3046988"/>
          </a:xfrm>
        </p:spPr>
        <p:txBody>
          <a:bodyPr/>
          <a:lstStyle/>
          <a:p>
            <a:pPr>
              <a:buFont typeface="Arial" pitchFamily="34" charset="0"/>
              <a:buChar char="•"/>
            </a:pPr>
            <a:r>
              <a:rPr lang="en-US" sz="3600" dirty="0" smtClean="0"/>
              <a:t>Conditional formatting-missing</a:t>
            </a:r>
          </a:p>
          <a:p>
            <a:pPr>
              <a:buFont typeface="Arial" pitchFamily="34" charset="0"/>
              <a:buChar char="•"/>
            </a:pPr>
            <a:r>
              <a:rPr lang="en-US" sz="3600" dirty="0" smtClean="0"/>
              <a:t>Filter-remove</a:t>
            </a:r>
          </a:p>
          <a:p>
            <a:pPr>
              <a:buFont typeface="Arial" pitchFamily="34" charset="0"/>
              <a:buChar char="•"/>
            </a:pPr>
            <a:r>
              <a:rPr lang="en-US" sz="3600" dirty="0" smtClean="0"/>
              <a:t>Formula-Performance</a:t>
            </a:r>
          </a:p>
          <a:p>
            <a:pPr>
              <a:buFont typeface="Arial" pitchFamily="34" charset="0"/>
              <a:buChar char="•"/>
            </a:pPr>
            <a:r>
              <a:rPr lang="en-US" sz="3600" dirty="0" smtClean="0"/>
              <a:t>Pivot-summary</a:t>
            </a:r>
          </a:p>
          <a:p>
            <a:pPr>
              <a:buFont typeface="Arial" pitchFamily="34" charset="0"/>
              <a:buChar char="•"/>
            </a:pPr>
            <a:r>
              <a:rPr lang="en-US" sz="3600" dirty="0" smtClean="0"/>
              <a:t>Graph-data </a:t>
            </a:r>
            <a:r>
              <a:rPr lang="en-US" sz="3600" dirty="0" err="1" smtClean="0"/>
              <a:t>visualiztion</a:t>
            </a:r>
            <a:endParaRPr lang="en-US" sz="3600" dirty="0" smtClean="0"/>
          </a:p>
          <a:p>
            <a:endParaRPr lang="en-US" dirty="0"/>
          </a:p>
        </p:txBody>
      </p:sp>
      <p:sp>
        <p:nvSpPr>
          <p:cNvPr id="9" name="object 9"/>
          <p:cNvSpPr txBox="1">
            <a:spLocks noGrp="1"/>
          </p:cNvSpPr>
          <p:nvPr>
            <p:ph type="sldNum" sz="quarter" idx="7"/>
          </p:nvPr>
        </p:nvSpPr>
        <p:spPr/>
        <p:txBody>
          <a:bodyPr/>
          <a:lstStyle/>
          <a:p>
            <a:fld id="{81D60167-4931-47E6-BA6A-407CBD079E47}" type="slidenum">
              <a:rPr lang="en-US" smtClean="0"/>
              <a:pPr/>
              <a:t>7</a:t>
            </a:fld>
            <a:endParaRPr lang="en-US"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pPr>
              <a:buFont typeface="Wingdings" pitchFamily="2" charset="2"/>
              <a:buChar char="q"/>
            </a:pPr>
            <a:r>
              <a:rPr lang="en-US" sz="2800" dirty="0" smtClean="0"/>
              <a:t>Employee=</a:t>
            </a:r>
            <a:r>
              <a:rPr lang="en-US" sz="2800" dirty="0" err="1" smtClean="0"/>
              <a:t>kaggle</a:t>
            </a:r>
            <a:endParaRPr lang="en-US" sz="2800" dirty="0" smtClean="0"/>
          </a:p>
          <a:p>
            <a:pPr>
              <a:buFont typeface="Wingdings" pitchFamily="2" charset="2"/>
              <a:buChar char="q"/>
            </a:pPr>
            <a:r>
              <a:rPr lang="en-US" sz="2800" dirty="0" smtClean="0"/>
              <a:t>26-features</a:t>
            </a:r>
          </a:p>
          <a:p>
            <a:pPr>
              <a:buFont typeface="Wingdings" pitchFamily="2" charset="2"/>
              <a:buChar char="q"/>
            </a:pPr>
            <a:r>
              <a:rPr lang="en-US" sz="2800" dirty="0" smtClean="0"/>
              <a:t>9-features</a:t>
            </a:r>
          </a:p>
          <a:p>
            <a:pPr>
              <a:buFont typeface="Wingdings" pitchFamily="2" charset="2"/>
              <a:buChar char="q"/>
            </a:pPr>
            <a:r>
              <a:rPr lang="en-US" sz="2800" dirty="0" err="1" smtClean="0"/>
              <a:t>Emp</a:t>
            </a:r>
            <a:r>
              <a:rPr lang="en-US" sz="2800" dirty="0" smtClean="0"/>
              <a:t> id-num</a:t>
            </a:r>
          </a:p>
          <a:p>
            <a:pPr>
              <a:buFont typeface="Wingdings" pitchFamily="2" charset="2"/>
              <a:buChar char="q"/>
            </a:pPr>
            <a:r>
              <a:rPr lang="en-US" sz="2800" dirty="0" smtClean="0"/>
              <a:t>Name-text</a:t>
            </a:r>
          </a:p>
          <a:p>
            <a:pPr>
              <a:buFont typeface="Wingdings" pitchFamily="2" charset="2"/>
              <a:buChar char="q"/>
            </a:pPr>
            <a:r>
              <a:rPr lang="en-US" sz="2800" dirty="0" err="1" smtClean="0"/>
              <a:t>Emp</a:t>
            </a:r>
            <a:r>
              <a:rPr lang="en-US" sz="2800" dirty="0" smtClean="0"/>
              <a:t> type</a:t>
            </a:r>
          </a:p>
          <a:p>
            <a:pPr>
              <a:buFont typeface="Wingdings" pitchFamily="2" charset="2"/>
              <a:buChar char="q"/>
            </a:pPr>
            <a:r>
              <a:rPr lang="en-US" sz="2800" dirty="0" smtClean="0"/>
              <a:t>Performance level</a:t>
            </a:r>
          </a:p>
          <a:p>
            <a:pPr>
              <a:buFont typeface="Wingdings" pitchFamily="2" charset="2"/>
              <a:buChar char="q"/>
            </a:pPr>
            <a:r>
              <a:rPr lang="en-US" sz="2800" dirty="0" smtClean="0"/>
              <a:t>Gender-male female</a:t>
            </a:r>
          </a:p>
          <a:p>
            <a:pPr>
              <a:buFont typeface="Wingdings" pitchFamily="2" charset="2"/>
              <a:buChar char="q"/>
            </a:pPr>
            <a:r>
              <a:rPr lang="en-US" sz="2800" dirty="0" smtClean="0"/>
              <a:t>Employee rating-num</a:t>
            </a:r>
            <a:endParaRPr lang="en-US" sz="28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415772"/>
          </a:xfrm>
        </p:spPr>
        <p:txBody>
          <a:bodyPr/>
          <a:lstStyle/>
          <a:p>
            <a:pPr>
              <a:buFont typeface="Arial" pitchFamily="34" charset="0"/>
              <a:buChar char="•"/>
            </a:pPr>
            <a:r>
              <a:rPr lang="en-US" sz="2800" dirty="0" smtClean="0"/>
              <a:t>Performance level =IFS (Z8&gt;=5,”VERY</a:t>
            </a:r>
          </a:p>
          <a:p>
            <a:r>
              <a:rPr lang="en-US" sz="2800" dirty="0" smtClean="0"/>
              <a:t>HIGH” ,Z8&gt;,”Z8&gt;=3”MED” ,TRUE,”LOW)</a:t>
            </a:r>
          </a:p>
          <a:p>
            <a:endParaRPr lang="en-US" dirty="0" smtClean="0"/>
          </a:p>
          <a:p>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150</Words>
  <Application>Microsoft Office PowerPoint</Application>
  <PresentationFormat>Custom</PresentationFormat>
  <Paragraphs>68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22</cp:revision>
  <dcterms:created xsi:type="dcterms:W3CDTF">2024-03-29T15:07:22Z</dcterms:created>
  <dcterms:modified xsi:type="dcterms:W3CDTF">2024-09-08T12:19:27Z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