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pto\Downloads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[Employee_Dataset.xlsx]Sheet3!PivotTable1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Sheet3!$B$5:$B$6</c:f>
              <c:strCache>
                <c:ptCount val="1"/>
                <c:pt idx="0">
                  <c:v>Auckland, New Zealand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Sheet3!$B$7:$B$101</c:f>
              <c:numCache>
                <c:formatCode>General</c:formatCode>
                <c:ptCount val="58"/>
                <c:pt idx="3">
                  <c:v>268086.88</c:v>
                </c:pt>
                <c:pt idx="8">
                  <c:v>160338.84</c:v>
                </c:pt>
                <c:pt idx="14">
                  <c:v>100731.95</c:v>
                </c:pt>
                <c:pt idx="15">
                  <c:v>72876.91</c:v>
                </c:pt>
                <c:pt idx="17">
                  <c:v>83396.5</c:v>
                </c:pt>
                <c:pt idx="25">
                  <c:v>68008.55</c:v>
                </c:pt>
                <c:pt idx="28">
                  <c:v>37362.300000000003</c:v>
                </c:pt>
                <c:pt idx="34">
                  <c:v>50449.46</c:v>
                </c:pt>
                <c:pt idx="41">
                  <c:v>96753.78</c:v>
                </c:pt>
                <c:pt idx="43">
                  <c:v>124059.56</c:v>
                </c:pt>
                <c:pt idx="46">
                  <c:v>100424.23</c:v>
                </c:pt>
                <c:pt idx="47">
                  <c:v>100371.31</c:v>
                </c:pt>
                <c:pt idx="48">
                  <c:v>28974.03</c:v>
                </c:pt>
                <c:pt idx="49">
                  <c:v>0</c:v>
                </c:pt>
                <c:pt idx="51">
                  <c:v>61214.26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58-4DB5-921B-CE6C842659EC}"/>
            </c:ext>
          </c:extLst>
        </c:ser>
        <c:ser>
          <c:idx val="1"/>
          <c:order val="1"/>
          <c:tx>
            <c:strRef>
              <c:f>Sheet3!$C$5:$C$6</c:f>
              <c:strCache>
                <c:ptCount val="1"/>
                <c:pt idx="0">
                  <c:v>Chennai, India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Sheet3!$C$7:$C$101</c:f>
              <c:numCache>
                <c:formatCode>General</c:formatCode>
                <c:ptCount val="58"/>
                <c:pt idx="2">
                  <c:v>52270.22</c:v>
                </c:pt>
                <c:pt idx="6">
                  <c:v>61688.77</c:v>
                </c:pt>
                <c:pt idx="7">
                  <c:v>86233.83</c:v>
                </c:pt>
                <c:pt idx="8">
                  <c:v>39784.239999999998</c:v>
                </c:pt>
                <c:pt idx="22">
                  <c:v>95053.74</c:v>
                </c:pt>
                <c:pt idx="25">
                  <c:v>104903.79</c:v>
                </c:pt>
                <c:pt idx="30">
                  <c:v>166705.81</c:v>
                </c:pt>
                <c:pt idx="31">
                  <c:v>40445.29</c:v>
                </c:pt>
                <c:pt idx="34">
                  <c:v>39700.82</c:v>
                </c:pt>
                <c:pt idx="36">
                  <c:v>52748.63</c:v>
                </c:pt>
                <c:pt idx="44">
                  <c:v>47646.95</c:v>
                </c:pt>
                <c:pt idx="48">
                  <c:v>135480.58000000002</c:v>
                </c:pt>
                <c:pt idx="51">
                  <c:v>37062.1</c:v>
                </c:pt>
                <c:pt idx="52">
                  <c:v>95677.9</c:v>
                </c:pt>
                <c:pt idx="53">
                  <c:v>116767.63</c:v>
                </c:pt>
                <c:pt idx="56">
                  <c:v>161815.24</c:v>
                </c:pt>
                <c:pt idx="57">
                  <c:v>79567.69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58-4DB5-921B-CE6C842659EC}"/>
            </c:ext>
          </c:extLst>
        </c:ser>
        <c:ser>
          <c:idx val="2"/>
          <c:order val="2"/>
          <c:tx>
            <c:strRef>
              <c:f>Sheet3!$D$5:$D$6</c:f>
              <c:strCache>
                <c:ptCount val="1"/>
                <c:pt idx="0">
                  <c:v>Columbus, USA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Sheet3!$D$7:$D$101</c:f>
              <c:numCache>
                <c:formatCode>General</c:formatCode>
                <c:ptCount val="58"/>
                <c:pt idx="2">
                  <c:v>52963.65</c:v>
                </c:pt>
                <c:pt idx="3">
                  <c:v>67633.850000000006</c:v>
                </c:pt>
                <c:pt idx="5">
                  <c:v>80695.740000000005</c:v>
                </c:pt>
                <c:pt idx="7">
                  <c:v>69192.850000000006</c:v>
                </c:pt>
                <c:pt idx="8">
                  <c:v>466240.79</c:v>
                </c:pt>
                <c:pt idx="9">
                  <c:v>97105.19</c:v>
                </c:pt>
                <c:pt idx="12">
                  <c:v>39969.72</c:v>
                </c:pt>
                <c:pt idx="14">
                  <c:v>128648.1</c:v>
                </c:pt>
                <c:pt idx="20">
                  <c:v>113747.56</c:v>
                </c:pt>
                <c:pt idx="28">
                  <c:v>65699.02</c:v>
                </c:pt>
                <c:pt idx="30">
                  <c:v>106665.67</c:v>
                </c:pt>
                <c:pt idx="31">
                  <c:v>104335.03999999999</c:v>
                </c:pt>
                <c:pt idx="39">
                  <c:v>68860.399999999994</c:v>
                </c:pt>
                <c:pt idx="56">
                  <c:v>159931.53</c:v>
                </c:pt>
                <c:pt idx="57">
                  <c:v>107898.52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58-4DB5-921B-CE6C842659EC}"/>
            </c:ext>
          </c:extLst>
        </c:ser>
        <c:ser>
          <c:idx val="3"/>
          <c:order val="3"/>
          <c:tx>
            <c:strRef>
              <c:f>Sheet3!$E$5:$E$6</c:f>
              <c:strCache>
                <c:ptCount val="1"/>
                <c:pt idx="0">
                  <c:v>Hyderabad, India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Sheet3!$E$7:$E$101</c:f>
              <c:numCache>
                <c:formatCode>General</c:formatCode>
                <c:ptCount val="58"/>
                <c:pt idx="1">
                  <c:v>152607.64000000001</c:v>
                </c:pt>
                <c:pt idx="2">
                  <c:v>95954.02</c:v>
                </c:pt>
                <c:pt idx="4">
                  <c:v>33031.26</c:v>
                </c:pt>
                <c:pt idx="7">
                  <c:v>70649.460000000006</c:v>
                </c:pt>
                <c:pt idx="8">
                  <c:v>71371.37</c:v>
                </c:pt>
                <c:pt idx="9">
                  <c:v>88425.08</c:v>
                </c:pt>
                <c:pt idx="10">
                  <c:v>61624.77</c:v>
                </c:pt>
                <c:pt idx="12">
                  <c:v>114980.04000000001</c:v>
                </c:pt>
                <c:pt idx="13">
                  <c:v>61994.76</c:v>
                </c:pt>
                <c:pt idx="15">
                  <c:v>50310.09</c:v>
                </c:pt>
                <c:pt idx="17">
                  <c:v>86556.96</c:v>
                </c:pt>
                <c:pt idx="19">
                  <c:v>139439.14000000001</c:v>
                </c:pt>
                <c:pt idx="22">
                  <c:v>28481.16</c:v>
                </c:pt>
                <c:pt idx="23">
                  <c:v>70755.5</c:v>
                </c:pt>
                <c:pt idx="28">
                  <c:v>76932.600000000006</c:v>
                </c:pt>
                <c:pt idx="31">
                  <c:v>403666.31000000006</c:v>
                </c:pt>
                <c:pt idx="32">
                  <c:v>96555.53</c:v>
                </c:pt>
                <c:pt idx="35">
                  <c:v>92336.08</c:v>
                </c:pt>
                <c:pt idx="38">
                  <c:v>84762.76</c:v>
                </c:pt>
                <c:pt idx="41">
                  <c:v>32192.15</c:v>
                </c:pt>
                <c:pt idx="43">
                  <c:v>89690.38</c:v>
                </c:pt>
                <c:pt idx="48">
                  <c:v>58935.92</c:v>
                </c:pt>
                <c:pt idx="54">
                  <c:v>71570.990000000005</c:v>
                </c:pt>
                <c:pt idx="55">
                  <c:v>57002.02</c:v>
                </c:pt>
                <c:pt idx="56">
                  <c:v>102934.09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58-4DB5-921B-CE6C842659EC}"/>
            </c:ext>
          </c:extLst>
        </c:ser>
        <c:ser>
          <c:idx val="4"/>
          <c:order val="4"/>
          <c:tx>
            <c:strRef>
              <c:f>Sheet3!$F$5:$F$6</c:f>
              <c:strCache>
                <c:ptCount val="1"/>
                <c:pt idx="0">
                  <c:v>Remote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Sheet3!$F$7:$F$101</c:f>
              <c:numCache>
                <c:formatCode>General</c:formatCode>
                <c:ptCount val="58"/>
                <c:pt idx="0">
                  <c:v>143647.12</c:v>
                </c:pt>
                <c:pt idx="1">
                  <c:v>138051.22999999998</c:v>
                </c:pt>
                <c:pt idx="3">
                  <c:v>86462.720000000001</c:v>
                </c:pt>
                <c:pt idx="5">
                  <c:v>68980.52</c:v>
                </c:pt>
                <c:pt idx="7">
                  <c:v>86558.58</c:v>
                </c:pt>
                <c:pt idx="8">
                  <c:v>146720.76</c:v>
                </c:pt>
                <c:pt idx="11">
                  <c:v>43329.22</c:v>
                </c:pt>
                <c:pt idx="12">
                  <c:v>156235.39000000001</c:v>
                </c:pt>
                <c:pt idx="16">
                  <c:v>76320.44</c:v>
                </c:pt>
                <c:pt idx="18">
                  <c:v>31042.51</c:v>
                </c:pt>
                <c:pt idx="19">
                  <c:v>32496.880000000001</c:v>
                </c:pt>
                <c:pt idx="22">
                  <c:v>302915.78000000003</c:v>
                </c:pt>
                <c:pt idx="24">
                  <c:v>66017.179999999993</c:v>
                </c:pt>
                <c:pt idx="26">
                  <c:v>31816.57</c:v>
                </c:pt>
                <c:pt idx="29">
                  <c:v>67818.14</c:v>
                </c:pt>
                <c:pt idx="30">
                  <c:v>75475.929999999993</c:v>
                </c:pt>
                <c:pt idx="31">
                  <c:v>142470.71</c:v>
                </c:pt>
                <c:pt idx="35">
                  <c:v>84309.95</c:v>
                </c:pt>
                <c:pt idx="36">
                  <c:v>28160.79</c:v>
                </c:pt>
                <c:pt idx="37">
                  <c:v>39535.49</c:v>
                </c:pt>
                <c:pt idx="38">
                  <c:v>41934.71</c:v>
                </c:pt>
                <c:pt idx="40">
                  <c:v>83191.95</c:v>
                </c:pt>
                <c:pt idx="41">
                  <c:v>62195.47</c:v>
                </c:pt>
                <c:pt idx="43">
                  <c:v>159366.38999999998</c:v>
                </c:pt>
                <c:pt idx="45">
                  <c:v>223630.98</c:v>
                </c:pt>
                <c:pt idx="46">
                  <c:v>69913.39</c:v>
                </c:pt>
                <c:pt idx="48">
                  <c:v>268048.56</c:v>
                </c:pt>
                <c:pt idx="51">
                  <c:v>54137.05</c:v>
                </c:pt>
                <c:pt idx="57">
                  <c:v>225556.56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58-4DB5-921B-CE6C842659EC}"/>
            </c:ext>
          </c:extLst>
        </c:ser>
        <c:ser>
          <c:idx val="5"/>
          <c:order val="5"/>
          <c:tx>
            <c:strRef>
              <c:f>Sheet3!$G$5:$G$6</c:f>
              <c:strCache>
                <c:ptCount val="1"/>
                <c:pt idx="0">
                  <c:v>Seattle, USA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Sheet3!$G$7:$G$101</c:f>
              <c:numCache>
                <c:formatCode>General</c:formatCode>
                <c:ptCount val="58"/>
                <c:pt idx="1">
                  <c:v>44845.33</c:v>
                </c:pt>
                <c:pt idx="7">
                  <c:v>88360.79</c:v>
                </c:pt>
                <c:pt idx="8">
                  <c:v>69764.100000000006</c:v>
                </c:pt>
                <c:pt idx="14">
                  <c:v>73488.679999999993</c:v>
                </c:pt>
                <c:pt idx="21">
                  <c:v>90697.67</c:v>
                </c:pt>
                <c:pt idx="28">
                  <c:v>89605.13</c:v>
                </c:pt>
                <c:pt idx="30">
                  <c:v>133730.98000000001</c:v>
                </c:pt>
                <c:pt idx="33">
                  <c:v>44447.26</c:v>
                </c:pt>
                <c:pt idx="35">
                  <c:v>159117.85</c:v>
                </c:pt>
                <c:pt idx="38">
                  <c:v>84598.88</c:v>
                </c:pt>
                <c:pt idx="42">
                  <c:v>109163.39</c:v>
                </c:pt>
                <c:pt idx="46">
                  <c:v>88689.09</c:v>
                </c:pt>
                <c:pt idx="50">
                  <c:v>118516.38</c:v>
                </c:pt>
                <c:pt idx="51">
                  <c:v>95017.1</c:v>
                </c:pt>
                <c:pt idx="56">
                  <c:v>93128.34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58-4DB5-921B-CE6C842659EC}"/>
            </c:ext>
          </c:extLst>
        </c:ser>
        <c:ser>
          <c:idx val="6"/>
          <c:order val="6"/>
          <c:tx>
            <c:strRef>
              <c:f>Sheet3!$H$5:$H$6</c:f>
              <c:strCache>
                <c:ptCount val="1"/>
                <c:pt idx="0">
                  <c:v>Wellington, New Zealand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  <a:sp3d/>
          </c:spPr>
          <c:invertIfNegative val="0"/>
          <c:cat>
            <c:multiLvlStrRef>
              <c:f>Sheet3!$A$7:$A$101</c:f>
              <c:multiLvlStrCache>
                <c:ptCount val="58"/>
                <c:lvl>
                  <c:pt idx="0">
                    <c:v>0.3</c:v>
                  </c:pt>
                  <c:pt idx="1">
                    <c:v>1</c:v>
                  </c:pt>
                  <c:pt idx="2">
                    <c:v>0.3</c:v>
                  </c:pt>
                  <c:pt idx="3">
                    <c:v>1</c:v>
                  </c:pt>
                  <c:pt idx="4">
                    <c:v>0.4</c:v>
                  </c:pt>
                  <c:pt idx="5">
                    <c:v>0.8</c:v>
                  </c:pt>
                  <c:pt idx="6">
                    <c:v>0.9</c:v>
                  </c:pt>
                  <c:pt idx="7">
                    <c:v>1</c:v>
                  </c:pt>
                  <c:pt idx="8">
                    <c:v>1</c:v>
                  </c:pt>
                  <c:pt idx="9">
                    <c:v>1</c:v>
                  </c:pt>
                  <c:pt idx="10">
                    <c:v>0.3</c:v>
                  </c:pt>
                  <c:pt idx="11">
                    <c:v>0.5</c:v>
                  </c:pt>
                  <c:pt idx="12">
                    <c:v>1</c:v>
                  </c:pt>
                  <c:pt idx="13">
                    <c:v>0.3</c:v>
                  </c:pt>
                  <c:pt idx="14">
                    <c:v>1</c:v>
                  </c:pt>
                  <c:pt idx="15">
                    <c:v>0.4</c:v>
                  </c:pt>
                  <c:pt idx="16">
                    <c:v>0.8</c:v>
                  </c:pt>
                  <c:pt idx="17">
                    <c:v>1</c:v>
                  </c:pt>
                  <c:pt idx="18">
                    <c:v>0.3</c:v>
                  </c:pt>
                  <c:pt idx="19">
                    <c:v>1</c:v>
                  </c:pt>
                  <c:pt idx="20">
                    <c:v>0.7</c:v>
                  </c:pt>
                  <c:pt idx="21">
                    <c:v>0.8</c:v>
                  </c:pt>
                  <c:pt idx="22">
                    <c:v>1</c:v>
                  </c:pt>
                  <c:pt idx="23">
                    <c:v>0.8</c:v>
                  </c:pt>
                  <c:pt idx="24">
                    <c:v>0.9</c:v>
                  </c:pt>
                  <c:pt idx="25">
                    <c:v>1</c:v>
                  </c:pt>
                  <c:pt idx="26">
                    <c:v>0.3</c:v>
                  </c:pt>
                  <c:pt idx="27">
                    <c:v>0.6</c:v>
                  </c:pt>
                  <c:pt idx="28">
                    <c:v>1</c:v>
                  </c:pt>
                  <c:pt idx="29">
                    <c:v>0.6</c:v>
                  </c:pt>
                  <c:pt idx="30">
                    <c:v>1</c:v>
                  </c:pt>
                  <c:pt idx="31">
                    <c:v>1</c:v>
                  </c:pt>
                  <c:pt idx="32">
                    <c:v>0.2</c:v>
                  </c:pt>
                  <c:pt idx="33">
                    <c:v>0.4</c:v>
                  </c:pt>
                  <c:pt idx="34">
                    <c:v>0.8</c:v>
                  </c:pt>
                  <c:pt idx="35">
                    <c:v>1</c:v>
                  </c:pt>
                  <c:pt idx="36">
                    <c:v>1</c:v>
                  </c:pt>
                  <c:pt idx="37">
                    <c:v>0.3</c:v>
                  </c:pt>
                  <c:pt idx="38">
                    <c:v>1</c:v>
                  </c:pt>
                  <c:pt idx="39">
                    <c:v>0.4</c:v>
                  </c:pt>
                  <c:pt idx="40">
                    <c:v>0.6</c:v>
                  </c:pt>
                  <c:pt idx="41">
                    <c:v>1</c:v>
                  </c:pt>
                  <c:pt idx="42">
                    <c:v>0.8</c:v>
                  </c:pt>
                  <c:pt idx="43">
                    <c:v>1</c:v>
                  </c:pt>
                  <c:pt idx="44">
                    <c:v>0.3</c:v>
                  </c:pt>
                  <c:pt idx="45">
                    <c:v>0.7</c:v>
                  </c:pt>
                  <c:pt idx="46">
                    <c:v>1</c:v>
                  </c:pt>
                  <c:pt idx="47">
                    <c:v>0.8</c:v>
                  </c:pt>
                  <c:pt idx="48">
                    <c:v>1</c:v>
                  </c:pt>
                  <c:pt idx="49">
                    <c:v>0.2</c:v>
                  </c:pt>
                  <c:pt idx="50">
                    <c:v>0.8</c:v>
                  </c:pt>
                  <c:pt idx="51">
                    <c:v>1</c:v>
                  </c:pt>
                  <c:pt idx="52">
                    <c:v>0.3</c:v>
                  </c:pt>
                  <c:pt idx="53">
                    <c:v>0.4</c:v>
                  </c:pt>
                  <c:pt idx="54">
                    <c:v>0.5</c:v>
                  </c:pt>
                  <c:pt idx="55">
                    <c:v>0.7</c:v>
                  </c:pt>
                  <c:pt idx="56">
                    <c:v>1</c:v>
                  </c:pt>
                  <c:pt idx="57">
                    <c:v>1</c:v>
                  </c:pt>
                </c:lvl>
                <c:lvl>
                  <c:pt idx="0">
                    <c:v>Female</c:v>
                  </c:pt>
                  <c:pt idx="2">
                    <c:v>Male</c:v>
                  </c:pt>
                  <c:pt idx="4">
                    <c:v>Female</c:v>
                  </c:pt>
                  <c:pt idx="8">
                    <c:v>Male</c:v>
                  </c:pt>
                  <c:pt idx="9">
                    <c:v>Female</c:v>
                  </c:pt>
                  <c:pt idx="10">
                    <c:v>Male</c:v>
                  </c:pt>
                  <c:pt idx="13">
                    <c:v>Female</c:v>
                  </c:pt>
                  <c:pt idx="15">
                    <c:v>Male</c:v>
                  </c:pt>
                  <c:pt idx="18">
                    <c:v>Female</c:v>
                  </c:pt>
                  <c:pt idx="20">
                    <c:v>Male</c:v>
                  </c:pt>
                  <c:pt idx="23">
                    <c:v>Female</c:v>
                  </c:pt>
                  <c:pt idx="26">
                    <c:v>Male</c:v>
                  </c:pt>
                  <c:pt idx="29">
                    <c:v>Female</c:v>
                  </c:pt>
                  <c:pt idx="31">
                    <c:v>Male</c:v>
                  </c:pt>
                  <c:pt idx="32">
                    <c:v>Female</c:v>
                  </c:pt>
                  <c:pt idx="36">
                    <c:v>Male</c:v>
                  </c:pt>
                  <c:pt idx="37">
                    <c:v>Female</c:v>
                  </c:pt>
                  <c:pt idx="39">
                    <c:v>Male</c:v>
                  </c:pt>
                  <c:pt idx="42">
                    <c:v>Female</c:v>
                  </c:pt>
                  <c:pt idx="44">
                    <c:v>Male</c:v>
                  </c:pt>
                  <c:pt idx="47">
                    <c:v>Female</c:v>
                  </c:pt>
                  <c:pt idx="49">
                    <c:v>Male</c:v>
                  </c:pt>
                  <c:pt idx="52">
                    <c:v>Female</c:v>
                  </c:pt>
                  <c:pt idx="57">
                    <c:v>Male</c:v>
                  </c:pt>
                </c:lvl>
                <c:lvl>
                  <c:pt idx="0">
                    <c:v>Accounting</c:v>
                  </c:pt>
                  <c:pt idx="4">
                    <c:v>Business Development</c:v>
                  </c:pt>
                  <c:pt idx="9">
                    <c:v>Engineering</c:v>
                  </c:pt>
                  <c:pt idx="13">
                    <c:v>Human Resources</c:v>
                  </c:pt>
                  <c:pt idx="18">
                    <c:v>Legal</c:v>
                  </c:pt>
                  <c:pt idx="23">
                    <c:v>Marketing</c:v>
                  </c:pt>
                  <c:pt idx="29">
                    <c:v>Product Management</c:v>
                  </c:pt>
                  <c:pt idx="32">
                    <c:v>Research and Development</c:v>
                  </c:pt>
                  <c:pt idx="37">
                    <c:v>Sales</c:v>
                  </c:pt>
                  <c:pt idx="42">
                    <c:v>Services</c:v>
                  </c:pt>
                  <c:pt idx="47">
                    <c:v>Support</c:v>
                  </c:pt>
                  <c:pt idx="52">
                    <c:v>Training</c:v>
                  </c:pt>
                </c:lvl>
              </c:multiLvlStrCache>
            </c:multiLvlStrRef>
          </c:cat>
          <c:val>
            <c:numRef>
              <c:f>Sheet3!$H$7:$H$101</c:f>
              <c:numCache>
                <c:formatCode>General</c:formatCode>
                <c:ptCount val="58"/>
                <c:pt idx="1">
                  <c:v>114177.23</c:v>
                </c:pt>
                <c:pt idx="3">
                  <c:v>52246.29</c:v>
                </c:pt>
                <c:pt idx="9">
                  <c:v>114425.19</c:v>
                </c:pt>
                <c:pt idx="12">
                  <c:v>284297.62</c:v>
                </c:pt>
                <c:pt idx="19">
                  <c:v>111049.84</c:v>
                </c:pt>
                <c:pt idx="22">
                  <c:v>72843.23</c:v>
                </c:pt>
                <c:pt idx="27">
                  <c:v>40753.54</c:v>
                </c:pt>
                <c:pt idx="30">
                  <c:v>110906.35</c:v>
                </c:pt>
                <c:pt idx="36">
                  <c:v>159734.53999999998</c:v>
                </c:pt>
                <c:pt idx="43">
                  <c:v>227805.02000000002</c:v>
                </c:pt>
                <c:pt idx="56">
                  <c:v>84745.93</c:v>
                </c:pt>
                <c:pt idx="57">
                  <c:v>114691.03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58-4DB5-921B-CE6C842659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26548672"/>
        <c:axId val="726547840"/>
        <c:axId val="0"/>
      </c:bar3DChart>
      <c:catAx>
        <c:axId val="726548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7840"/>
        <c:crosses val="autoZero"/>
        <c:auto val="1"/>
        <c:lblAlgn val="ctr"/>
        <c:lblOffset val="100"/>
        <c:noMultiLvlLbl val="0"/>
      </c:catAx>
      <c:valAx>
        <c:axId val="726547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6548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" y="44966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585D6E-0A26-617A-D943-056638A77233}"/>
              </a:ext>
            </a:extLst>
          </p:cNvPr>
          <p:cNvSpPr txBox="1"/>
          <p:nvPr/>
        </p:nvSpPr>
        <p:spPr>
          <a:xfrm>
            <a:off x="1747837" y="2810765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STUDENT NAME: Iuruvuri Prateeka Reddy</a:t>
            </a:r>
          </a:p>
          <a:p>
            <a:r>
              <a:rPr lang="en-US" sz="2400" b="1" i="1" dirty="0"/>
              <a:t>REGISTER NO: asunm1621312216332</a:t>
            </a:r>
          </a:p>
          <a:p>
            <a:r>
              <a:rPr lang="en-US" sz="2400" b="1" i="1" dirty="0"/>
              <a:t>DEPARTMENT: </a:t>
            </a:r>
            <a:r>
              <a:rPr lang="en-US" sz="2400" b="1" i="1" dirty="0" err="1"/>
              <a:t>Bcom</a:t>
            </a:r>
            <a:r>
              <a:rPr lang="en-US" sz="2400" b="1" i="1" dirty="0"/>
              <a:t> General</a:t>
            </a:r>
          </a:p>
          <a:p>
            <a:r>
              <a:rPr lang="en-US" sz="2400" b="1" i="1" dirty="0"/>
              <a:t>COLLEGE : Shri Shankarlal Sundarbai Shasun Jain College for women</a:t>
            </a:r>
          </a:p>
          <a:p>
            <a:r>
              <a:rPr lang="en-US" sz="2400" b="1" i="1" dirty="0"/>
              <a:t>           </a:t>
            </a:r>
            <a:endParaRPr lang="en-IN" sz="24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A391C-0CC3-41DB-A343-67BF05618632}"/>
              </a:ext>
            </a:extLst>
          </p:cNvPr>
          <p:cNvSpPr txBox="1"/>
          <p:nvPr/>
        </p:nvSpPr>
        <p:spPr>
          <a:xfrm>
            <a:off x="609600" y="1049337"/>
            <a:ext cx="88392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Collection :  Source: Kaggle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Dataset Selected Features: Employee ID, Name, Gender, Department, Salary, Start Date, FTE, Work Location, Employee Type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Data Preparation: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Cleaning &amp; Formatting: Ensure accuracy and consistency.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Filtering: Focus on relevant features.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Pivot Table Setup:</a:t>
            </a:r>
          </a:p>
          <a:p>
            <a:pPr lvl="1"/>
            <a:r>
              <a:rPr lang="en-US" dirty="0"/>
              <a:t>Values: Sum, Average of Salary</a:t>
            </a:r>
          </a:p>
          <a:p>
            <a:pPr lvl="1"/>
            <a:r>
              <a:rPr lang="en-US" dirty="0"/>
              <a:t>Filters: Work Location, Employee Type</a:t>
            </a:r>
          </a:p>
          <a:p>
            <a:pPr lvl="1"/>
            <a:r>
              <a:rPr lang="en-US" dirty="0"/>
              <a:t>Rows: Department, Gender, FTE</a:t>
            </a:r>
          </a:p>
          <a:p>
            <a:pPr lvl="1"/>
            <a:r>
              <a:rPr lang="en-US" dirty="0"/>
              <a:t>Columns: Work Location, Employee Type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Analysis:</a:t>
            </a:r>
          </a:p>
          <a:p>
            <a:pPr lvl="1"/>
            <a:r>
              <a:rPr lang="en-US" dirty="0"/>
              <a:t>Distribution: Examine salary across departments and locations.</a:t>
            </a:r>
          </a:p>
          <a:p>
            <a:pPr lvl="1"/>
            <a:r>
              <a:rPr lang="en-US" dirty="0"/>
              <a:t>Disparities: Identify pay gaps by gender and other factors.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 err="1"/>
              <a:t>Visualization:Charts</a:t>
            </a:r>
            <a:r>
              <a:rPr lang="en-US" dirty="0"/>
              <a:t>: Bar, pie, and histograms.</a:t>
            </a:r>
          </a:p>
          <a:p>
            <a:pPr lvl="1"/>
            <a:r>
              <a:rPr lang="en-US" dirty="0"/>
              <a:t>Formatting: Highlight key trends.</a:t>
            </a:r>
          </a:p>
          <a:p>
            <a:pPr lvl="1"/>
            <a:r>
              <a:rPr lang="en-US" dirty="0"/>
              <a:t>Reporting: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Summary: Key findings and actionable insights.</a:t>
            </a:r>
          </a:p>
          <a:p>
            <a:pPr lvl="1"/>
            <a:r>
              <a:rPr lang="en-US" dirty="0"/>
              <a:t>Recommendations: For fair compensation practices.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3CD46DD-E1B2-4F4F-B3CC-51A0526FAE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1902358"/>
              </p:ext>
            </p:extLst>
          </p:nvPr>
        </p:nvGraphicFramePr>
        <p:xfrm>
          <a:off x="685800" y="1295400"/>
          <a:ext cx="866775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5BBC26-B37C-4EA6-91D8-700EE470880C}"/>
              </a:ext>
            </a:extLst>
          </p:cNvPr>
          <p:cNvSpPr txBox="1"/>
          <p:nvPr/>
        </p:nvSpPr>
        <p:spPr>
          <a:xfrm>
            <a:off x="838200" y="1600200"/>
            <a:ext cx="8458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Employee Salary Analysis provides valuable insights into salary distribution, highlighting disparities and trends. </a:t>
            </a:r>
          </a:p>
          <a:p>
            <a:r>
              <a:rPr lang="en-US" dirty="0"/>
              <a:t>Key findings include notable differences in salaries across departments, work locations, and gender, as well as variations by employee type and tenure. </a:t>
            </a:r>
          </a:p>
          <a:p>
            <a:r>
              <a:rPr lang="en-US" dirty="0"/>
              <a:t>Key Takeaways :</a:t>
            </a:r>
          </a:p>
          <a:p>
            <a:r>
              <a:rPr lang="en-US" dirty="0"/>
              <a:t>Identify and Address Pay Gaps: Implement strategies to correct gender and location-based salary disparities.</a:t>
            </a:r>
          </a:p>
          <a:p>
            <a:r>
              <a:rPr lang="en-US" dirty="0"/>
              <a:t>Informed Decision-Making: Use data-driven insights to guide fair compensation practices and budgeting.</a:t>
            </a:r>
          </a:p>
          <a:p>
            <a:r>
              <a:rPr lang="en-US" dirty="0"/>
              <a:t>Strategic Enhancements: Leverage findings to improve employee satisfaction and retention through equitable salary adjustments.</a:t>
            </a:r>
          </a:p>
          <a:p>
            <a:r>
              <a:rPr lang="en-US" dirty="0"/>
              <a:t>Overall, the analysis supports strategic HR and financial planning, fostering a more transparent and fair compensation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Salary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C15CFF-52FC-4078-A875-39150BA18A27}"/>
              </a:ext>
            </a:extLst>
          </p:cNvPr>
          <p:cNvSpPr txBox="1"/>
          <p:nvPr/>
        </p:nvSpPr>
        <p:spPr>
          <a:xfrm>
            <a:off x="834072" y="1828800"/>
            <a:ext cx="64811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detailed understanding of the current salary distribution within the organization.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Identification of any salary disparities and inequities.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Actionable recommendations for salary adjustments and policy changes.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Enhanced ability to make data-driven decisions related to compensation and employee retention.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24F88F-A3C8-48E3-A6C9-DCCBDADABF35}"/>
              </a:ext>
            </a:extLst>
          </p:cNvPr>
          <p:cNvSpPr txBox="1"/>
          <p:nvPr/>
        </p:nvSpPr>
        <p:spPr>
          <a:xfrm>
            <a:off x="838200" y="2133600"/>
            <a:ext cx="746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 Analyze salary distribution to identify disparities and improve compensation practices.</a:t>
            </a:r>
          </a:p>
          <a:p>
            <a:r>
              <a:rPr lang="en-US" dirty="0"/>
              <a:t>Data Fields:- Employee Info: ID, Name, Gender, Department, Start Date- Compensation: Salary, Employee Type (Full-time, Part-time), FTE- Location: Work Location </a:t>
            </a:r>
          </a:p>
          <a:p>
            <a:r>
              <a:rPr lang="en-US" dirty="0"/>
              <a:t>Pivot Table Setup:- Values: Average, Sum of Salary- Filters: Work Location, Employee Type- </a:t>
            </a:r>
          </a:p>
          <a:p>
            <a:r>
              <a:rPr lang="en-US" dirty="0"/>
              <a:t>Rows: Department, Gender, FTE- </a:t>
            </a:r>
          </a:p>
          <a:p>
            <a:r>
              <a:rPr lang="en-US" dirty="0"/>
              <a:t>Columns: Work Location, Employee Type</a:t>
            </a:r>
          </a:p>
          <a:p>
            <a:r>
              <a:rPr lang="en-US" dirty="0"/>
              <a:t>Expected Outcomes:- Understand salary distribution- Identify gender and location-based pay gaps- Provide insights for fair pay practices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5BD9E-9769-40DE-A76A-BCB940D696EF}"/>
              </a:ext>
            </a:extLst>
          </p:cNvPr>
          <p:cNvSpPr txBox="1"/>
          <p:nvPr/>
        </p:nvSpPr>
        <p:spPr>
          <a:xfrm>
            <a:off x="838200" y="2209800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HR Team: For fair compensation practices and salary adjustments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Management &amp; Executives: To make strategic decisions on budgeting and employee retention.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Finance Department: To manage payroll budgets and financial planning.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Department Heads: To evaluate salary structures within their teams.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Diversity &amp; Inclusion Committees: To address pay equity issues.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846B7-3665-4691-9FD6-B3A7B5A24B47}"/>
              </a:ext>
            </a:extLst>
          </p:cNvPr>
          <p:cNvSpPr txBox="1"/>
          <p:nvPr/>
        </p:nvSpPr>
        <p:spPr>
          <a:xfrm>
            <a:off x="3505200" y="2209800"/>
            <a:ext cx="6305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Pivot Tables: For dynamic data analysis and visualization.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Excel Functions: Such as AVERAGE, SUM, and COUNT to calculate salary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Conditional Formatting: To highlight salary disparities and trends.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Charts and Graphs: For visual representation of salary distribution and comparisons.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B63FA-2859-465A-94AA-4FE613C32A6A}"/>
              </a:ext>
            </a:extLst>
          </p:cNvPr>
          <p:cNvSpPr txBox="1"/>
          <p:nvPr/>
        </p:nvSpPr>
        <p:spPr>
          <a:xfrm>
            <a:off x="755332" y="1600200"/>
            <a:ext cx="838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Kaggle</a:t>
            </a:r>
          </a:p>
          <a:p>
            <a:r>
              <a:rPr lang="en-US" dirty="0"/>
              <a:t>Total Features: 26</a:t>
            </a:r>
          </a:p>
          <a:p>
            <a:r>
              <a:rPr lang="en-US" dirty="0"/>
              <a:t>Selected Features: 9Features</a:t>
            </a:r>
          </a:p>
          <a:p>
            <a:r>
              <a:rPr lang="en-US" dirty="0"/>
              <a:t>Values: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ID: Unique identifier for each employee.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Name: Employee’s full name.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Gender: Gender of the employee (e.g., Male, Female).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Department: Department where the employee works.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Salary: Employee’s salary.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Date: Date when the employee started.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FTE: Full-Time Equivalent status (e.g., Full-time, Part-time).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 Location: Geographic location of the employee’s workplace.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Employee Type: Type of employment (e.g., Full-time, Contract).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1346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134600" y="5791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9D729F-58DE-45F3-BB98-7ACA00540B66}"/>
              </a:ext>
            </a:extLst>
          </p:cNvPr>
          <p:cNvSpPr txBox="1"/>
          <p:nvPr/>
        </p:nvSpPr>
        <p:spPr>
          <a:xfrm>
            <a:off x="2362200" y="1719203"/>
            <a:ext cx="7239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Actionable Insights: Provides clear, actionable insights into salary distribution and disparities.-</a:t>
            </a:r>
          </a:p>
          <a:p>
            <a:r>
              <a:rPr lang="en-US" dirty="0"/>
              <a:t>Customizable Analysis: Dynamic pivot table allows for tailored analysis by department, location, and employee type.</a:t>
            </a:r>
          </a:p>
          <a:p>
            <a:r>
              <a:rPr lang="en-US" dirty="0"/>
              <a:t> Equity Focused: Identifies and highlights potential pay gaps by gender and other factors, promoting fair compensation.</a:t>
            </a:r>
          </a:p>
          <a:p>
            <a:r>
              <a:rPr lang="en-US" dirty="0"/>
              <a:t>Visual Clarity: Utilizes charts and graphs for easy visualization of complex salary data.</a:t>
            </a:r>
          </a:p>
          <a:p>
            <a:r>
              <a:rPr lang="en-US" dirty="0"/>
              <a:t>Data-Driven Decisions: Supports strategic decision-making with precise, data-driven recommendations for salary adjustments and budgeting.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787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I.Lakshmi Vara prasanna</cp:lastModifiedBy>
  <cp:revision>19</cp:revision>
  <dcterms:created xsi:type="dcterms:W3CDTF">2024-03-29T15:07:22Z</dcterms:created>
  <dcterms:modified xsi:type="dcterms:W3CDTF">2024-09-29T12:51:34Z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