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NAME:KALAVATHY.M</a:t>
            </a:r>
            <a:endParaRPr lang="en-US" sz="2400" dirty="0"/>
          </a:p>
          <a:p>
            <a:r>
              <a:rPr lang="en-US" sz="2400" dirty="0"/>
              <a:t>REGISTER NO:312217120/ asunm1659312217120</a:t>
            </a:r>
            <a:endParaRPr lang="en-US" sz="2400" dirty="0"/>
          </a:p>
          <a:p>
            <a:r>
              <a:rPr lang="en-US" sz="2400" dirty="0"/>
              <a:t>DEPARTMENT:B.COM(CA)</a:t>
            </a:r>
            <a:endParaRPr lang="en-US" sz="2400" dirty="0"/>
          </a:p>
          <a:p>
            <a:r>
              <a:rPr lang="en-US" sz="2400" dirty="0"/>
              <a:t>COLLEGE:SHRI KRISHNASWAMY COLLEGE FOR WOMEN</a:t>
            </a:r>
            <a:endParaRPr lang="en-US" sz="2400" dirty="0"/>
          </a:p>
          <a:p>
            <a:r>
              <a:rPr lang="en-US" sz="2400" dirty="0"/>
              <a:t>           </a:t>
            </a:r>
            <a:endParaRPr lang="en-IN" sz="2400" dirty="0"/>
          </a:p>
        </p:txBody>
      </p:sp>
      <p:sp>
        <p:nvSpPr>
          <p:cNvPr id="8" name="Title 7"/>
          <p:cNvSpPr/>
          <p:nvPr>
            <p:ph type="ctrTitle"/>
          </p:nvPr>
        </p:nvSpPr>
        <p:spPr>
          <a:xfrm>
            <a:off x="2731135" y="849630"/>
            <a:ext cx="6264910" cy="2694940"/>
          </a:xfrm>
        </p:spPr>
        <p:txBody>
          <a:bodyPr>
            <a:noAutofit/>
          </a:bodyPr>
          <a:p>
            <a:r>
              <a:rPr lang="en-US"/>
              <a:t>Visualizing Employee Attendance Trends with excel charts.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999490" y="1584325"/>
            <a:ext cx="8025765" cy="4653915"/>
          </a:xfrm>
          <a:prstGeom prst="rect">
            <a:avLst/>
          </a:prstGeom>
        </p:spPr>
        <p:txBody>
          <a:bodyPr>
            <a:noAutofit/>
          </a:bodyPr>
          <a:p>
            <a:endParaRPr sz="2800"/>
          </a:p>
        </p:txBody>
      </p:sp>
      <p:sp>
        <p:nvSpPr>
          <p:cNvPr id="3" name="Text Box 2"/>
          <p:cNvSpPr txBox="1"/>
          <p:nvPr/>
        </p:nvSpPr>
        <p:spPr>
          <a:xfrm>
            <a:off x="1412875" y="1755775"/>
            <a:ext cx="8423910" cy="4175760"/>
          </a:xfrm>
          <a:prstGeom prst="rect">
            <a:avLst/>
          </a:prstGeom>
        </p:spPr>
        <p:txBody>
          <a:bodyPr>
            <a:noAutofit/>
          </a:bodyPr>
          <a:p>
            <a:pPr fontAlgn="base">
              <a:spcAft>
                <a:spcPct val="0"/>
              </a:spcAft>
            </a:pPr>
            <a:r>
              <a:rPr sz="2800" b="0" i="0">
                <a:solidFill>
                  <a:srgbClr val="000000"/>
                </a:solidFill>
                <a:latin typeface="Calibri" panose="020F0502020204030204"/>
                <a:ea typeface="Calibri" panose="020F0502020204030204"/>
              </a:rPr>
              <a:t>Visualizing employee attendance trends in Excel can help you quickly understand patterns, identify issues, and make data-driven decisions. Tips: Regularly update your data to keep the charts and dashboards current. Use annotations in your charts to highlight significant trends or anomalies. Save different views of the data (monthly, quarterly, yearly) for comparative analysis. These steps will help you create insightful visualizations of employee attendance trends in Excel, aiding in better workforce management.</a:t>
            </a:r>
            <a:endParaRPr sz="2800" b="0" i="0">
              <a:solidFill>
                <a:srgbClr val="000000"/>
              </a:solidFill>
              <a:latin typeface="Calibri" panose="020F0502020204030204"/>
              <a:ea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3" name="Picture 12" descr="WhatsApp Image 2024-08-30 at 1.04.46 PM (1)"/>
          <p:cNvPicPr>
            <a:picLocks noChangeAspect="1"/>
          </p:cNvPicPr>
          <p:nvPr/>
        </p:nvPicPr>
        <p:blipFill>
          <a:blip r:embed="rId2"/>
          <a:stretch>
            <a:fillRect/>
          </a:stretch>
        </p:blipFill>
        <p:spPr>
          <a:xfrm>
            <a:off x="2062480" y="1181735"/>
            <a:ext cx="8729345" cy="5504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260475" y="1585595"/>
            <a:ext cx="8602345" cy="4593590"/>
          </a:xfrm>
          <a:prstGeom prst="rect">
            <a:avLst/>
          </a:prstGeom>
        </p:spPr>
        <p:txBody>
          <a:bodyPr>
            <a:noAutofit/>
          </a:bodyPr>
          <a:p>
            <a:pPr fontAlgn="base">
              <a:spcAft>
                <a:spcPct val="0"/>
              </a:spcAft>
            </a:pPr>
            <a:r>
              <a:rPr sz="2800" b="0" i="0">
                <a:solidFill>
                  <a:srgbClr val="000000"/>
                </a:solidFill>
                <a:latin typeface="Calibri" panose="020F0502020204030204"/>
                <a:ea typeface="Calibri" panose="020F0502020204030204"/>
              </a:rPr>
              <a:t>Visualizing employee attendance trends with Excel charts provides a clear and efficient way to monitor and analyze attendance patterns. By using charts such as line graphs, bar charts, or heat maps, you can quickly identify trends, spot anomalies, and assess overall attendance performance. This visual representation helps in making informed decisions, managing resources effectively, and addressing attendance issues promptly.</a:t>
            </a:r>
            <a:endParaRPr sz="2800" b="0" i="0">
              <a:solidFill>
                <a:srgbClr val="000000"/>
              </a:solidFill>
              <a:latin typeface="Calibri" panose="020F0502020204030204"/>
              <a:ea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295" y="2123440"/>
            <a:ext cx="8873490" cy="1886585"/>
          </a:xfrm>
          <a:prstGeom prst="rect">
            <a:avLst/>
          </a:prstGeom>
          <a:noFill/>
        </p:spPr>
        <p:txBody>
          <a:bodyPr wrap="square" rtlCol="0">
            <a:noAutofit/>
          </a:bodyPr>
          <a:lstStyle/>
          <a:p>
            <a:r>
              <a:rPr lang="en-IN" sz="4000" dirty="0">
                <a:solidFill>
                  <a:srgbClr val="7030A0"/>
                </a:solidFill>
                <a:latin typeface="Times New Roman" panose="02020603050405020304" pitchFamily="18" charset="0"/>
                <a:cs typeface="Times New Roman" panose="02020603050405020304" pitchFamily="18" charset="0"/>
              </a:rPr>
              <a:t>Visualizing Employee Attendance Trends with excel charts. </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985520" y="1756410"/>
            <a:ext cx="8162290" cy="4710430"/>
          </a:xfrm>
          <a:prstGeom prst="rect">
            <a:avLst/>
          </a:prstGeom>
        </p:spPr>
        <p:txBody>
          <a:bodyPr>
            <a:noAutofit/>
          </a:bodyPr>
          <a:p>
            <a:endParaRPr sz="2800"/>
          </a:p>
        </p:txBody>
      </p:sp>
      <p:sp>
        <p:nvSpPr>
          <p:cNvPr id="11" name="Text Box 10"/>
          <p:cNvSpPr txBox="1"/>
          <p:nvPr/>
        </p:nvSpPr>
        <p:spPr>
          <a:xfrm>
            <a:off x="1303020" y="1742440"/>
            <a:ext cx="7451090" cy="4448810"/>
          </a:xfrm>
          <a:prstGeom prst="rect">
            <a:avLst/>
          </a:prstGeom>
        </p:spPr>
        <p:txBody>
          <a:bodyPr>
            <a:noAutofit/>
          </a:bodyPr>
          <a:p>
            <a:pPr fontAlgn="base">
              <a:spcAft>
                <a:spcPct val="0"/>
              </a:spcAft>
            </a:pPr>
            <a:r>
              <a:rPr sz="2400" b="0" i="0">
                <a:solidFill>
                  <a:srgbClr val="000000"/>
                </a:solidFill>
                <a:latin typeface="Calibri" panose="020F0502020204030204"/>
                <a:ea typeface="Calibri" panose="020F0502020204030204"/>
              </a:rPr>
              <a:t>Objective: The primary objective of this project is to effectively visualize employee attendance data to identify trends, patterns, and insights that can aid in workforce management. This will involve the use of Excel charts to represent attendance data in a clear, concise, and easily interpretable manner.</a:t>
            </a:r>
            <a:endParaRPr sz="2400" b="0" i="0">
              <a:solidFill>
                <a:srgbClr val="000000"/>
              </a:solidFill>
              <a:latin typeface="Calibri" panose="020F0502020204030204"/>
              <a:ea typeface="Calibri" panose="020F0502020204030204"/>
            </a:endParaRPr>
          </a:p>
          <a:p>
            <a:pPr fontAlgn="base">
              <a:spcAft>
                <a:spcPct val="0"/>
              </a:spcAft>
            </a:pPr>
            <a:r>
              <a:rPr sz="2400" b="0" i="0">
                <a:solidFill>
                  <a:srgbClr val="000000"/>
                </a:solidFill>
                <a:latin typeface="Calibri" panose="020F0502020204030204"/>
                <a:ea typeface="Calibri" panose="020F0502020204030204"/>
              </a:rPr>
              <a:t>Scope:</a:t>
            </a:r>
            <a:endParaRPr sz="2400" b="0" i="0">
              <a:solidFill>
                <a:srgbClr val="000000"/>
              </a:solidFill>
              <a:latin typeface="Calibri" panose="020F0502020204030204"/>
              <a:ea typeface="Calibri" panose="020F0502020204030204"/>
            </a:endParaRPr>
          </a:p>
          <a:p>
            <a:pPr fontAlgn="base">
              <a:spcAft>
                <a:spcPct val="0"/>
              </a:spcAft>
            </a:pPr>
            <a:r>
              <a:rPr sz="2400" b="0" i="0">
                <a:solidFill>
                  <a:srgbClr val="000000"/>
                </a:solidFill>
                <a:latin typeface="Calibri" panose="020F0502020204030204"/>
                <a:ea typeface="Calibri" panose="020F0502020204030204"/>
              </a:rPr>
              <a:t>1.Data Collection and Preparation</a:t>
            </a:r>
            <a:endParaRPr sz="2400" b="0" i="0">
              <a:solidFill>
                <a:srgbClr val="000000"/>
              </a:solidFill>
              <a:latin typeface="Calibri" panose="020F0502020204030204"/>
              <a:ea typeface="Calibri" panose="020F0502020204030204"/>
            </a:endParaRPr>
          </a:p>
          <a:p>
            <a:pPr fontAlgn="base">
              <a:spcAft>
                <a:spcPct val="0"/>
              </a:spcAft>
            </a:pPr>
            <a:r>
              <a:rPr sz="2400" b="0" i="0">
                <a:solidFill>
                  <a:srgbClr val="000000"/>
                </a:solidFill>
                <a:latin typeface="Calibri" panose="020F0502020204030204"/>
                <a:ea typeface="Calibri" panose="020F0502020204030204"/>
              </a:rPr>
              <a:t>2.Chart Selection and Design</a:t>
            </a:r>
            <a:endParaRPr sz="2400" b="0" i="0">
              <a:solidFill>
                <a:srgbClr val="000000"/>
              </a:solidFill>
              <a:latin typeface="Calibri" panose="020F0502020204030204"/>
              <a:ea typeface="Calibri" panose="020F0502020204030204"/>
            </a:endParaRPr>
          </a:p>
          <a:p>
            <a:pPr fontAlgn="base">
              <a:spcAft>
                <a:spcPct val="0"/>
              </a:spcAft>
            </a:pPr>
            <a:r>
              <a:rPr sz="2400" b="0" i="0">
                <a:solidFill>
                  <a:srgbClr val="000000"/>
                </a:solidFill>
                <a:latin typeface="Calibri" panose="020F0502020204030204"/>
                <a:ea typeface="Calibri" panose="020F0502020204030204"/>
              </a:rPr>
              <a:t>3.Data Analysis</a:t>
            </a:r>
            <a:endParaRPr sz="2400" b="0" i="0">
              <a:solidFill>
                <a:srgbClr val="000000"/>
              </a:solidFill>
              <a:latin typeface="Calibri" panose="020F0502020204030204"/>
              <a:ea typeface="Calibri" panose="020F0502020204030204"/>
            </a:endParaRPr>
          </a:p>
          <a:p>
            <a:pPr fontAlgn="base">
              <a:spcAft>
                <a:spcPct val="0"/>
              </a:spcAft>
            </a:pPr>
            <a:r>
              <a:rPr sz="2400" b="0" i="0">
                <a:solidFill>
                  <a:srgbClr val="000000"/>
                </a:solidFill>
                <a:latin typeface="Calibri" panose="020F0502020204030204"/>
                <a:ea typeface="Calibri" panose="020F0502020204030204"/>
              </a:rPr>
              <a:t>4.Visualization and Reporting:</a:t>
            </a:r>
            <a:endParaRPr sz="2400" b="0" i="0">
              <a:solidFill>
                <a:srgbClr val="000000"/>
              </a:solidFill>
              <a:latin typeface="Calibri" panose="020F0502020204030204"/>
              <a:ea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108075" y="2000250"/>
            <a:ext cx="7585710" cy="3686175"/>
          </a:xfrm>
          <a:prstGeom prst="rect">
            <a:avLst/>
          </a:prstGeom>
        </p:spPr>
        <p:txBody>
          <a:bodyPr>
            <a:noAutofit/>
          </a:bodyPr>
          <a:p>
            <a:pPr fontAlgn="base">
              <a:spcAft>
                <a:spcPct val="0"/>
              </a:spcAft>
            </a:pPr>
            <a:r>
              <a:rPr sz="2800" b="0" i="0">
                <a:solidFill>
                  <a:srgbClr val="000000"/>
                </a:solidFill>
                <a:latin typeface="Calibri" panose="020F0502020204030204"/>
                <a:ea typeface="Calibri" panose="020F0502020204030204"/>
              </a:rPr>
              <a:t>This overview should guide the project to a successful conclusion, ensuring that the final product is both informative and valuable to the organization.The goal of this project is to create a set of Excel charts that effectively visualize employee attendance trends. These charts will allow stakeholders to easily understand patterns, identify anomalies, and make informed decisions about workforce management.</a:t>
            </a:r>
            <a:endParaRPr sz="2800" b="0" i="0">
              <a:solidFill>
                <a:srgbClr val="000000"/>
              </a:solidFill>
              <a:latin typeface="Calibri" panose="020F0502020204030204"/>
              <a:ea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86130" y="1889125"/>
            <a:ext cx="8620125" cy="4406900"/>
          </a:xfrm>
          <a:prstGeom prst="rect">
            <a:avLst/>
          </a:prstGeom>
        </p:spPr>
        <p:txBody>
          <a:bodyPr>
            <a:noAutofit/>
          </a:bodyPr>
          <a:p>
            <a:r>
              <a:rPr sz="2800"/>
              <a:t>•</a:t>
            </a:r>
            <a:endParaRPr sz="2800"/>
          </a:p>
        </p:txBody>
      </p:sp>
      <p:sp>
        <p:nvSpPr>
          <p:cNvPr id="9" name="Text Box 8"/>
          <p:cNvSpPr txBox="1"/>
          <p:nvPr/>
        </p:nvSpPr>
        <p:spPr>
          <a:xfrm>
            <a:off x="862330" y="1908810"/>
            <a:ext cx="8093710" cy="4326890"/>
          </a:xfrm>
          <a:prstGeom prst="rect">
            <a:avLst/>
          </a:prstGeom>
        </p:spPr>
        <p:txBody>
          <a:bodyPr>
            <a:noAutofit/>
          </a:bodyPr>
          <a:p>
            <a:pPr fontAlgn="base">
              <a:spcAft>
                <a:spcPct val="0"/>
              </a:spcAft>
            </a:pPr>
            <a:r>
              <a:rPr sz="2800" b="0" i="0">
                <a:solidFill>
                  <a:srgbClr val="000000"/>
                </a:solidFill>
                <a:latin typeface="Calibri" panose="020F0502020204030204"/>
                <a:ea typeface="Calibri" panose="020F0502020204030204"/>
              </a:rPr>
              <a:t>The end users of visualising employee attendance trends with excel charts </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1.Human Resources (HR) Managers HR</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2.Team Leaders/Supervisors: Supervisors can</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3.Operations Managers</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 4.Payroll Departments</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5.Senior Management/Executives</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6.Employees</a:t>
            </a:r>
            <a:endParaRPr sz="2800" b="0" i="0">
              <a:solidFill>
                <a:srgbClr val="000000"/>
              </a:solidFill>
              <a:latin typeface="Calibri" panose="020F0502020204030204"/>
              <a:ea typeface="Calibri" panose="020F0502020204030204"/>
            </a:endParaRPr>
          </a:p>
          <a:p>
            <a:pPr fontAlgn="base">
              <a:spcAft>
                <a:spcPct val="0"/>
              </a:spcAft>
            </a:pPr>
            <a:r>
              <a:rPr sz="2800" b="0" i="0">
                <a:solidFill>
                  <a:srgbClr val="000000"/>
                </a:solidFill>
                <a:latin typeface="Calibri" panose="020F0502020204030204"/>
                <a:ea typeface="Calibri" panose="020F0502020204030204"/>
              </a:rPr>
              <a:t>7.Compliance Officers:</a:t>
            </a:r>
            <a:endParaRPr sz="2800" b="0" i="0">
              <a:solidFill>
                <a:srgbClr val="000000"/>
              </a:solidFill>
              <a:latin typeface="Calibri" panose="020F0502020204030204"/>
              <a:ea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4876800" y="2819400"/>
            <a:ext cx="4226560" cy="2670810"/>
          </a:xfrm>
          <a:prstGeom prst="rect">
            <a:avLst/>
          </a:prstGeom>
        </p:spPr>
        <p:txBody>
          <a:bodyPr>
            <a:noAutofit/>
          </a:bodyPr>
          <a:p>
            <a:endParaRPr sz="3200"/>
          </a:p>
        </p:txBody>
      </p:sp>
      <p:sp>
        <p:nvSpPr>
          <p:cNvPr id="10" name="Text Box 9"/>
          <p:cNvSpPr txBox="1"/>
          <p:nvPr/>
        </p:nvSpPr>
        <p:spPr>
          <a:xfrm>
            <a:off x="3215005" y="1711960"/>
            <a:ext cx="6350635" cy="5448935"/>
          </a:xfrm>
          <a:prstGeom prst="rect">
            <a:avLst/>
          </a:prstGeom>
        </p:spPr>
        <p:txBody>
          <a:bodyPr>
            <a:noAutofit/>
          </a:bodyPr>
          <a:p>
            <a:pPr fontAlgn="base">
              <a:spcAft>
                <a:spcPct val="0"/>
              </a:spcAft>
            </a:pPr>
            <a:r>
              <a:rPr lang="en-US" sz="2400" b="0" i="0">
                <a:solidFill>
                  <a:srgbClr val="000000"/>
                </a:solidFill>
                <a:latin typeface="Calibri" panose="020F0502020204030204"/>
                <a:ea typeface="Calibri" panose="020F0502020204030204"/>
              </a:rPr>
              <a:t>S</a:t>
            </a:r>
            <a:r>
              <a:rPr sz="2400" b="0" i="0">
                <a:solidFill>
                  <a:srgbClr val="000000"/>
                </a:solidFill>
                <a:latin typeface="Calibri" panose="020F0502020204030204"/>
                <a:ea typeface="Calibri" panose="020F0502020204030204"/>
              </a:rPr>
              <a:t>olution overview:</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1.Data Collection &amp; Organization</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2.Excel Chart Creation</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3.Trend Analysis</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4.DashboardsValue propositio</a:t>
            </a:r>
            <a:r>
              <a:rPr lang="en-US" sz="2400" b="0" i="0">
                <a:solidFill>
                  <a:srgbClr val="000000"/>
                </a:solidFill>
                <a:latin typeface="Calibri" panose="020F0502020204030204"/>
                <a:ea typeface="Calibri" panose="020F0502020204030204"/>
              </a:rPr>
              <a:t>n :                                        </a:t>
            </a:r>
            <a:r>
              <a:rPr sz="2400" b="0" i="0">
                <a:solidFill>
                  <a:srgbClr val="000000"/>
                </a:solidFill>
                <a:latin typeface="Calibri" panose="020F0502020204030204"/>
                <a:ea typeface="Calibri" panose="020F0502020204030204"/>
              </a:rPr>
              <a:t> 1.Data-Driven Decision-Making</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2.Improved Reporting</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3.Employee Accountability</a:t>
            </a:r>
            <a:r>
              <a:rPr lang="en-US" sz="2400" b="0" i="0">
                <a:solidFill>
                  <a:srgbClr val="000000"/>
                </a:solidFill>
                <a:latin typeface="Calibri" panose="020F0502020204030204"/>
                <a:ea typeface="Calibri" panose="020F0502020204030204"/>
              </a:rPr>
              <a:t>                                         </a:t>
            </a:r>
            <a:r>
              <a:rPr sz="2400" b="0" i="0">
                <a:solidFill>
                  <a:srgbClr val="000000"/>
                </a:solidFill>
                <a:latin typeface="Calibri" panose="020F0502020204030204"/>
                <a:ea typeface="Calibri" panose="020F0502020204030204"/>
              </a:rPr>
              <a:t>4.Efficiency &amp; Accessibility By implementing this solution, organizations can gain better control over attendance management, ultimately leading to improved productivity, reduced absenteeism, and more strategic HR planning.</a:t>
            </a:r>
            <a:endParaRPr sz="2400" b="0" i="0">
              <a:solidFill>
                <a:srgbClr val="000000"/>
              </a:solidFill>
              <a:latin typeface="Calibri" panose="020F0502020204030204"/>
              <a:ea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graphicFrame>
        <p:nvGraphicFramePr>
          <p:cNvPr id="4" name="Table 3"/>
          <p:cNvGraphicFramePr/>
          <p:nvPr/>
        </p:nvGraphicFramePr>
        <p:xfrm>
          <a:off x="6096000" y="1247013"/>
          <a:ext cx="0" cy="4526280"/>
        </p:xfrm>
        <a:graphic>
          <a:graphicData uri="http://schemas.openxmlformats.org/drawingml/2006/table">
            <a:tbl>
              <a:tblPr/>
              <a:tblGrid>
                <a:gridCol w="0"/>
                <a:gridCol w="0"/>
                <a:gridCol w="0"/>
                <a:gridCol w="0"/>
                <a:gridCol w="0"/>
              </a:tblGrid>
              <a:tr h="967740">
                <a:tc>
                  <a:txBody>
                    <a:bodyPr/>
                    <a:p>
                      <a:pPr marL="95250" indent="0" fontAlgn="base">
                        <a:spcAft>
                          <a:spcPct val="0"/>
                        </a:spcAft>
                      </a:pPr>
                      <a:r>
                        <a:rPr sz="600" b="1" i="0">
                          <a:solidFill>
                            <a:srgbClr val="FFFFFF"/>
                          </a:solidFill>
                          <a:latin typeface="Calibri" panose="020F0502020204030204"/>
                          <a:ea typeface="Calibri" panose="020F0502020204030204"/>
                        </a:rPr>
                        <a:t>Employe ID</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Date </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Attenders</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Department </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Shift </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001</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2024-8-1</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Present </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Sales</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Morning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r h="711200">
                <a:tc>
                  <a:txBody>
                    <a:bodyPr/>
                    <a:p>
                      <a:pPr marL="95250" indent="0" fontAlgn="base">
                        <a:spcAft>
                          <a:spcPct val="0"/>
                        </a:spcAft>
                      </a:pPr>
                      <a:r>
                        <a:rPr sz="600" b="0" i="0">
                          <a:solidFill>
                            <a:srgbClr val="000000"/>
                          </a:solidFill>
                          <a:latin typeface="Calibri" panose="020F0502020204030204"/>
                          <a:ea typeface="Calibri" panose="020F0502020204030204"/>
                        </a:rPr>
                        <a:t>002</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2024-8-2</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Absent</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HR</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Evening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003</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2024-8-3</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Late</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IT</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Night </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004</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2024-8-4</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Present</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Sales</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Morning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005</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2024-8-5</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Present </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HR</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Evening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bl>
          </a:graphicData>
        </a:graphic>
      </p:graphicFrame>
      <p:graphicFrame>
        <p:nvGraphicFramePr>
          <p:cNvPr id="5" name="Table 4"/>
          <p:cNvGraphicFramePr/>
          <p:nvPr/>
        </p:nvGraphicFramePr>
        <p:xfrm>
          <a:off x="6096000" y="1247013"/>
          <a:ext cx="0" cy="4526280"/>
        </p:xfrm>
        <a:graphic>
          <a:graphicData uri="http://schemas.openxmlformats.org/drawingml/2006/table">
            <a:tbl>
              <a:tblPr/>
              <a:tblGrid>
                <a:gridCol w="0"/>
                <a:gridCol w="0"/>
                <a:gridCol w="0"/>
                <a:gridCol w="0"/>
                <a:gridCol w="0"/>
              </a:tblGrid>
              <a:tr h="967740">
                <a:tc>
                  <a:txBody>
                    <a:bodyPr/>
                    <a:p>
                      <a:pPr marL="95250" indent="0" fontAlgn="base">
                        <a:spcAft>
                          <a:spcPct val="0"/>
                        </a:spcAft>
                      </a:pPr>
                      <a:r>
                        <a:rPr sz="600" b="1" i="0">
                          <a:solidFill>
                            <a:srgbClr val="FFFFFF"/>
                          </a:solidFill>
                          <a:latin typeface="Calibri" panose="020F0502020204030204"/>
                          <a:ea typeface="Calibri" panose="020F0502020204030204"/>
                        </a:rPr>
                        <a:t>Employe ID</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Date </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Attenders</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Department </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r>
                        <a:rPr sz="600" b="1" i="0">
                          <a:solidFill>
                            <a:srgbClr val="FFFFFF"/>
                          </a:solidFill>
                          <a:latin typeface="Calibri" panose="020F0502020204030204"/>
                          <a:ea typeface="Calibri" panose="020F0502020204030204"/>
                        </a:rPr>
                        <a:t>Shift </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001</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2024-8-1</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Present </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Sales</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Morning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r h="711200">
                <a:tc>
                  <a:txBody>
                    <a:bodyPr/>
                    <a:p>
                      <a:pPr marL="95250" indent="0" fontAlgn="base">
                        <a:spcAft>
                          <a:spcPct val="0"/>
                        </a:spcAft>
                      </a:pPr>
                      <a:r>
                        <a:rPr sz="600" b="0" i="0">
                          <a:solidFill>
                            <a:srgbClr val="000000"/>
                          </a:solidFill>
                          <a:latin typeface="Calibri" panose="020F0502020204030204"/>
                          <a:ea typeface="Calibri" panose="020F0502020204030204"/>
                        </a:rPr>
                        <a:t>002</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2024-8-2</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Absent</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HR</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Evening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003</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2024-8-3</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Late</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IT</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Night </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004</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2024-8-4</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Present</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Sales</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Morning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r>
              <a:tr h="711835">
                <a:tc>
                  <a:txBody>
                    <a:bodyPr/>
                    <a:p>
                      <a:pPr marL="95250" indent="0" fontAlgn="base">
                        <a:spcAft>
                          <a:spcPct val="0"/>
                        </a:spcAft>
                      </a:pPr>
                      <a:r>
                        <a:rPr sz="600" b="0" i="0">
                          <a:solidFill>
                            <a:srgbClr val="000000"/>
                          </a:solidFill>
                          <a:latin typeface="Calibri" panose="020F0502020204030204"/>
                          <a:ea typeface="Calibri" panose="020F0502020204030204"/>
                        </a:rPr>
                        <a:t>005</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2024-8-5</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Present </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HR</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r>
                        <a:rPr sz="600" b="0" i="0">
                          <a:solidFill>
                            <a:srgbClr val="000000"/>
                          </a:solidFill>
                          <a:latin typeface="Calibri" panose="020F0502020204030204"/>
                          <a:ea typeface="Calibri" panose="020F0502020204030204"/>
                        </a:rPr>
                        <a:t>Evening</a:t>
                      </a: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bl>
          </a:graphicData>
        </a:graphic>
      </p:graphicFrame>
      <p:graphicFrame>
        <p:nvGraphicFramePr>
          <p:cNvPr id="6" name="Table 5"/>
          <p:cNvGraphicFramePr/>
          <p:nvPr/>
        </p:nvGraphicFramePr>
        <p:xfrm>
          <a:off x="6096000" y="1247013"/>
          <a:ext cx="0" cy="4526280"/>
        </p:xfrm>
        <a:graphic>
          <a:graphicData uri="http://schemas.openxmlformats.org/drawingml/2006/table">
            <a:tbl>
              <a:tblPr/>
              <a:tblGrid>
                <a:gridCol w="0"/>
                <a:gridCol w="0"/>
                <a:gridCol w="0"/>
                <a:gridCol w="0"/>
                <a:gridCol w="0"/>
              </a:tblGrid>
              <a:tr h="967740">
                <a:tc>
                  <a:txBody>
                    <a:bodyPr/>
                    <a:p>
                      <a:pPr marL="95250" indent="0" fontAlgn="base">
                        <a:spcAft>
                          <a:spcPct val="0"/>
                        </a:spcAft>
                      </a:pPr>
                      <a:r>
                        <a:rPr sz="600" b="0" i="0">
                          <a:solidFill>
                            <a:srgbClr val="000000"/>
                          </a:solidFill>
                          <a:latin typeface="Calibri" panose="020F0502020204030204"/>
                          <a:ea typeface="Calibri" panose="020F0502020204030204"/>
                        </a:rPr>
                        <a:t>The dataset used for visualizing employee</a:t>
                      </a:r>
                      <a:endParaRPr sz="600" b="0" i="0">
                        <a:solidFill>
                          <a:srgbClr val="000000"/>
                        </a:solidFill>
                        <a:latin typeface="Calibri" panose="020F0502020204030204"/>
                        <a:ea typeface="Calibri" panose="020F0502020204030204"/>
                      </a:endParaRPr>
                    </a:p>
                    <a:p>
                      <a:pPr marL="95250" indent="0" fontAlgn="base">
                        <a:spcAft>
                          <a:spcPct val="0"/>
                        </a:spcAft>
                      </a:pPr>
                      <a:r>
                        <a:rPr sz="600" b="0" i="0">
                          <a:solidFill>
                            <a:srgbClr val="000000"/>
                          </a:solidFill>
                          <a:latin typeface="Calibri" panose="020F0502020204030204"/>
                          <a:ea typeface="Calibri" panose="020F0502020204030204"/>
                        </a:rPr>
                        <a:t>attendance trends with Excel charts includes</a:t>
                      </a:r>
                      <a:endParaRPr sz="600" b="0" i="0">
                        <a:solidFill>
                          <a:srgbClr val="000000"/>
                        </a:solidFill>
                        <a:latin typeface="Calibri" panose="020F0502020204030204"/>
                        <a:ea typeface="Calibri" panose="020F0502020204030204"/>
                      </a:endParaRPr>
                    </a:p>
                    <a:p>
                      <a:pPr marL="95250" indent="0" fontAlgn="base">
                        <a:spcAft>
                          <a:spcPct val="0"/>
                        </a:spcAft>
                      </a:pPr>
                      <a:r>
                        <a:rPr sz="600" b="0" i="0">
                          <a:solidFill>
                            <a:srgbClr val="000000"/>
                          </a:solidFill>
                          <a:latin typeface="Calibri" panose="020F0502020204030204"/>
                          <a:ea typeface="Calibri" panose="020F0502020204030204"/>
                        </a:rPr>
                        <a:t>detailed records of employee attendance over a</a:t>
                      </a:r>
                      <a:endParaRPr sz="600" b="0" i="0">
                        <a:solidFill>
                          <a:srgbClr val="000000"/>
                        </a:solidFill>
                        <a:latin typeface="Calibri" panose="020F0502020204030204"/>
                        <a:ea typeface="Calibri" panose="020F0502020204030204"/>
                      </a:endParaRPr>
                    </a:p>
                    <a:p>
                      <a:pPr marL="95250" indent="0" fontAlgn="base">
                        <a:spcAft>
                          <a:spcPct val="0"/>
                        </a:spcAft>
                      </a:pPr>
                      <a:r>
                        <a:rPr sz="600" b="0" i="0">
                          <a:solidFill>
                            <a:srgbClr val="000000"/>
                          </a:solidFill>
                          <a:latin typeface="Calibri" panose="020F0502020204030204"/>
                          <a:ea typeface="Calibri" panose="020F0502020204030204"/>
                        </a:rPr>
                        <a:t>specific period. It contains columns such as</a:t>
                      </a:r>
                      <a:endParaRPr sz="600" b="0" i="0">
                        <a:solidFill>
                          <a:srgbClr val="000000"/>
                        </a:solidFill>
                        <a:latin typeface="Calibri" panose="020F0502020204030204"/>
                        <a:ea typeface="Calibri" panose="020F0502020204030204"/>
                      </a:endParaRPr>
                    </a:p>
                    <a:p>
                      <a:pPr marL="95250" indent="0" fontAlgn="base">
                        <a:spcAft>
                          <a:spcPct val="0"/>
                        </a:spcAft>
                      </a:pPr>
                      <a:r>
                        <a:rPr sz="600" b="0" i="0">
                          <a:solidFill>
                            <a:srgbClr val="000000"/>
                          </a:solidFill>
                          <a:latin typeface="Calibri" panose="020F0502020204030204"/>
                          <a:ea typeface="Calibri" panose="020F0502020204030204"/>
                        </a:rPr>
                        <a:t>employee ID, department, date, and status of</a:t>
                      </a:r>
                      <a:endParaRPr sz="600" b="0" i="0">
                        <a:solidFill>
                          <a:srgbClr val="000000"/>
                        </a:solidFill>
                        <a:latin typeface="Calibri" panose="020F0502020204030204"/>
                        <a:ea typeface="Calibri" panose="020F0502020204030204"/>
                      </a:endParaRPr>
                    </a:p>
                    <a:p>
                      <a:pPr marL="95250" indent="0" fontAlgn="base">
                        <a:spcAft>
                          <a:spcPct val="0"/>
                        </a:spcAft>
                      </a:pPr>
                      <a:r>
                        <a:rPr sz="600" b="0" i="0">
                          <a:solidFill>
                            <a:srgbClr val="000000"/>
                          </a:solidFill>
                          <a:latin typeface="Calibri" panose="020F0502020204030204"/>
                          <a:ea typeface="Calibri" panose="020F0502020204030204"/>
                        </a:rPr>
                        <a:t>attendance (e.g., present, absent, late, or on leave).</a:t>
                      </a: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c>
                  <a:txBody>
                    <a:bodyPr/>
                    <a:p>
                      <a:pPr marL="95250" indent="0" fontAlgn="base">
                        <a:spcAft>
                          <a:spcPct val="0"/>
                        </a:spcAft>
                      </a:pPr>
                      <a:endParaRPr sz="600" b="1" i="0">
                        <a:solidFill>
                          <a:srgbClr val="FFFFFF"/>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solidFill>
                      <a:srgbClr val="4F81BD"/>
                    </a:solidFill>
                  </a:tcPr>
                </a:tc>
              </a:tr>
              <a:tr h="711835">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r h="711200">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r>
              <a:tr h="711835">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r h="711835">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8ECF4"/>
                    </a:solidFill>
                  </a:tcPr>
                </a:tc>
              </a:tr>
              <a:tr h="711835">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c>
                  <a:txBody>
                    <a:bodyPr/>
                    <a:p>
                      <a:pPr marL="95250" indent="0" fontAlgn="base">
                        <a:spcAft>
                          <a:spcPct val="0"/>
                        </a:spcAft>
                      </a:pPr>
                      <a:endParaRPr sz="600" b="0" i="0">
                        <a:solidFill>
                          <a:srgbClr val="000000"/>
                        </a:solidFill>
                        <a:latin typeface="Calibri" panose="020F0502020204030204"/>
                        <a:ea typeface="Calibri" panose="020F0502020204030204"/>
                      </a:endParaRPr>
                    </a:p>
                  </a:txBody>
                  <a:tcPr marL="95567" marR="95567" marT="47942" marB="47942"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CFD7E7"/>
                    </a:solidFill>
                  </a:tcPr>
                </a:tc>
              </a:tr>
            </a:tbl>
          </a:graphicData>
        </a:graphic>
      </p:graphicFrame>
      <p:sp>
        <p:nvSpPr>
          <p:cNvPr id="7" name="Text Box 6"/>
          <p:cNvSpPr txBox="1"/>
          <p:nvPr/>
        </p:nvSpPr>
        <p:spPr>
          <a:xfrm>
            <a:off x="985520" y="1684020"/>
            <a:ext cx="8176895" cy="3867785"/>
          </a:xfrm>
          <a:prstGeom prst="rect">
            <a:avLst/>
          </a:prstGeom>
        </p:spPr>
        <p:txBody>
          <a:bodyPr>
            <a:noAutofit/>
          </a:bodyPr>
          <a:p>
            <a:r>
              <a:rPr sz="2800"/>
              <a:t>The dataset used for visualizing employee attendance trends with Excel charts includes detailed records of employee attendance over a specific period. It contains columns such as employee ID, department, date, and status of attendance (e.g., present, absent, late, or on leave)</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371090" y="1520190"/>
            <a:ext cx="7096125" cy="4478020"/>
          </a:xfrm>
          <a:prstGeom prst="rect">
            <a:avLst/>
          </a:prstGeom>
        </p:spPr>
        <p:txBody>
          <a:bodyPr>
            <a:noAutofit/>
          </a:bodyPr>
          <a:p>
            <a:endParaRPr sz="2800"/>
          </a:p>
        </p:txBody>
      </p:sp>
      <p:sp>
        <p:nvSpPr>
          <p:cNvPr id="11" name="Text Box 10"/>
          <p:cNvSpPr txBox="1"/>
          <p:nvPr/>
        </p:nvSpPr>
        <p:spPr>
          <a:xfrm>
            <a:off x="2429510" y="1950085"/>
            <a:ext cx="7458075" cy="3917950"/>
          </a:xfrm>
          <a:prstGeom prst="rect">
            <a:avLst/>
          </a:prstGeom>
        </p:spPr>
        <p:txBody>
          <a:bodyPr>
            <a:noAutofit/>
          </a:bodyPr>
          <a:p>
            <a:pPr fontAlgn="base">
              <a:spcAft>
                <a:spcPct val="0"/>
              </a:spcAft>
            </a:pPr>
            <a:r>
              <a:rPr sz="2800" b="0" i="0">
                <a:solidFill>
                  <a:srgbClr val="000000"/>
                </a:solidFill>
                <a:latin typeface="Calibri" panose="020F0502020204030204"/>
                <a:ea typeface="Calibri" panose="020F0502020204030204"/>
              </a:rPr>
              <a:t>To effectively visualize employee attendance trends using Excel, you can create a combination of charts that provide clear insights. A "wow" solution would involve: 1.Line or Area Chart2.Heat Map3.Pivot Table with Bar/Column Chart4.Sparklines5.Dashboard         This combination will provide a comprehensive, visually appealing overview of attendance trends, helping to identify patterns, anomalies, and areas for improvement</a:t>
            </a:r>
            <a:endParaRPr sz="2800" b="0" i="0">
              <a:solidFill>
                <a:srgbClr val="000000"/>
              </a:solidFill>
              <a:latin typeface="Calibri" panose="020F0502020204030204"/>
              <a:ea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4774</Words>
  <Application>WPS Presentation</Application>
  <PresentationFormat>Widescreen</PresentationFormat>
  <Paragraphs>228</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Calibri</vt:lpstr>
      <vt:lpstr>Microsoft YaHei</vt:lpstr>
      <vt:lpstr>Arial Unicode MS</vt:lpstr>
      <vt:lpstr>Calibri</vt: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15</cp:revision>
  <dcterms:created xsi:type="dcterms:W3CDTF">2024-03-29T15:07:00Z</dcterms:created>
  <dcterms:modified xsi:type="dcterms:W3CDTF">2024-09-04T18:20:23Z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DAA97B8FFC46465DB4EA47660DCA1AA3_13</vt:lpwstr>
  </property>
  <property fmtid="{D5CDD505-2E9C-101B-9397-08002B2CF9AE}" pid="5" name="KSOProductBuildVer">
    <vt:lpwstr>1033-12.2.0.17562</vt:lpwstr>
  </property>
</Properties>
</file>