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imo Bold" charset="1" panose="020B0704020202020204"/>
      <p:regular r:id="rId21"/>
    </p:embeddedFont>
    <p:embeddedFont>
      <p:font typeface="TT Smalls" charset="1" panose="02000503020000020003"/>
      <p:regular r:id="rId22"/>
    </p:embeddedFont>
    <p:embeddedFont>
      <p:font typeface="Canva Sans" charset="1" panose="020B0503030501040103"/>
      <p:regular r:id="rId23"/>
    </p:embeddedFont>
    <p:embeddedFont>
      <p:font typeface="Arimo" charset="1" panose="020B0604020202020204"/>
      <p:regular r:id="rId25"/>
    </p:embeddedFont>
    <p:embeddedFont>
      <p:font typeface="Times New Roman" charset="1" panose="02030502070405020303"/>
      <p:regular r:id="rId26"/>
    </p:embeddedFont>
    <p:embeddedFont>
      <p:font typeface="TT Smalls Bold" charset="1" panose="02000803040000020003"/>
      <p:regular r:id="rId27"/>
    </p:embeddedFont>
    <p:embeddedFont>
      <p:font typeface="TT Rounds Condensed" charset="1" panose="02000506030000020003"/>
      <p:regular r:id="rId28"/>
    </p:embeddedFont>
    <p:embeddedFont>
      <p:font typeface="Trebuchet MS" charset="1" panose="020B0603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notesSlides/notesSlide2.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2</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32.png" Type="http://schemas.openxmlformats.org/officeDocument/2006/relationships/image"/><Relationship Id="rId17" Target="../media/image33.svg" Type="http://schemas.openxmlformats.org/officeDocument/2006/relationships/image"/><Relationship Id="rId18" Target="../media/image49.png" Type="http://schemas.openxmlformats.org/officeDocument/2006/relationships/image"/><Relationship Id="rId19" Target="../media/image28.png" Type="http://schemas.openxmlformats.org/officeDocument/2006/relationships/image"/><Relationship Id="rId2" Target="../media/image1.png" Type="http://schemas.openxmlformats.org/officeDocument/2006/relationships/image"/><Relationship Id="rId20" Target="../media/image29.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14" Target="../media/image30.png" Type="http://schemas.openxmlformats.org/officeDocument/2006/relationships/image"/><Relationship Id="rId15" Target="../media/image31.svg" Type="http://schemas.openxmlformats.org/officeDocument/2006/relationships/image"/><Relationship Id="rId16" Target="../media/image32.png" Type="http://schemas.openxmlformats.org/officeDocument/2006/relationships/image"/><Relationship Id="rId17" Target="../media/image33.svg" Type="http://schemas.openxmlformats.org/officeDocument/2006/relationships/image"/><Relationship Id="rId18" Target="../media/image4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0.png" Type="http://schemas.openxmlformats.org/officeDocument/2006/relationships/image"/><Relationship Id="rId12" Target="../media/image31.svg" Type="http://schemas.openxmlformats.org/officeDocument/2006/relationships/image"/><Relationship Id="rId13" Target="../media/image32.png" Type="http://schemas.openxmlformats.org/officeDocument/2006/relationships/image"/><Relationship Id="rId14" Target="../media/image33.svg" Type="http://schemas.openxmlformats.org/officeDocument/2006/relationships/image"/><Relationship Id="rId15" Target="../media/image21.png" Type="http://schemas.openxmlformats.org/officeDocument/2006/relationships/image"/><Relationship Id="rId16" Target="../media/image34.png" Type="http://schemas.openxmlformats.org/officeDocument/2006/relationships/image"/><Relationship Id="rId2" Target="../notesSlides/notesSlide2.xml" Type="http://schemas.openxmlformats.org/officeDocument/2006/relationships/notesSlid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34.png" Type="http://schemas.openxmlformats.org/officeDocument/2006/relationships/image"/><Relationship Id="rId14" Target="../media/image42.jpeg" Type="http://schemas.openxmlformats.org/officeDocument/2006/relationships/image"/><Relationship Id="rId2" Target="../media/image35.png" Type="http://schemas.openxmlformats.org/officeDocument/2006/relationships/image"/><Relationship Id="rId3" Target="../media/image36.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14" Target="../media/image32.png" Type="http://schemas.openxmlformats.org/officeDocument/2006/relationships/image"/><Relationship Id="rId15" Target="../media/image33.svg" Type="http://schemas.openxmlformats.org/officeDocument/2006/relationships/image"/><Relationship Id="rId16" Target="../media/image43.png" Type="http://schemas.openxmlformats.org/officeDocument/2006/relationships/image"/><Relationship Id="rId17" Target="../media/image30.png" Type="http://schemas.openxmlformats.org/officeDocument/2006/relationships/image"/><Relationship Id="rId18" Target="../media/image31.svg" Type="http://schemas.openxmlformats.org/officeDocument/2006/relationships/image"/><Relationship Id="rId19" Target="../media/image2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14" Target="../media/image32.png" Type="http://schemas.openxmlformats.org/officeDocument/2006/relationships/image"/><Relationship Id="rId15" Target="../media/image33.svg" Type="http://schemas.openxmlformats.org/officeDocument/2006/relationships/image"/><Relationship Id="rId16" Target="../media/image44.png" Type="http://schemas.openxmlformats.org/officeDocument/2006/relationships/image"/><Relationship Id="rId17" Target="../media/image30.png" Type="http://schemas.openxmlformats.org/officeDocument/2006/relationships/image"/><Relationship Id="rId18" Target="../media/image31.svg" Type="http://schemas.openxmlformats.org/officeDocument/2006/relationships/image"/><Relationship Id="rId19" Target="../media/image2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14" Target="../media/image30.png" Type="http://schemas.openxmlformats.org/officeDocument/2006/relationships/image"/><Relationship Id="rId15" Target="../media/image31.svg" Type="http://schemas.openxmlformats.org/officeDocument/2006/relationships/image"/><Relationship Id="rId16" Target="../media/image32.png" Type="http://schemas.openxmlformats.org/officeDocument/2006/relationships/image"/><Relationship Id="rId17" Target="../media/image33.svg" Type="http://schemas.openxmlformats.org/officeDocument/2006/relationships/image"/><Relationship Id="rId18" Target="../media/image4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46.jpe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30.png" Type="http://schemas.openxmlformats.org/officeDocument/2006/relationships/image"/><Relationship Id="rId16" Target="../media/image31.svg" Type="http://schemas.openxmlformats.org/officeDocument/2006/relationships/image"/><Relationship Id="rId17" Target="../media/image32.png" Type="http://schemas.openxmlformats.org/officeDocument/2006/relationships/image"/><Relationship Id="rId18" Target="../media/image33.svg" Type="http://schemas.openxmlformats.org/officeDocument/2006/relationships/image"/><Relationship Id="rId19" Target="../media/image2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4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14" Target="../media/image30.png" Type="http://schemas.openxmlformats.org/officeDocument/2006/relationships/image"/><Relationship Id="rId15" Target="../media/image31.svg" Type="http://schemas.openxmlformats.org/officeDocument/2006/relationships/image"/><Relationship Id="rId16" Target="../media/image32.png" Type="http://schemas.openxmlformats.org/officeDocument/2006/relationships/image"/><Relationship Id="rId17" Target="../media/image33.svg" Type="http://schemas.openxmlformats.org/officeDocument/2006/relationships/image"/><Relationship Id="rId18" Target="../media/image48.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3875" y="2937"/>
            <a:ext cx="1644396" cy="1234059"/>
          </a:xfrm>
          <a:custGeom>
            <a:avLst/>
            <a:gdLst/>
            <a:ahLst/>
            <a:cxnLst/>
            <a:rect r="r" b="b" t="t" l="l"/>
            <a:pathLst>
              <a:path h="1234059" w="1644396">
                <a:moveTo>
                  <a:pt x="0" y="0"/>
                </a:moveTo>
                <a:lnTo>
                  <a:pt x="1644396" y="0"/>
                </a:lnTo>
                <a:lnTo>
                  <a:pt x="1644396" y="1234059"/>
                </a:lnTo>
                <a:lnTo>
                  <a:pt x="0" y="12340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317155" y="11176"/>
            <a:ext cx="3445384" cy="2594229"/>
          </a:xfrm>
          <a:custGeom>
            <a:avLst/>
            <a:gdLst/>
            <a:ahLst/>
            <a:cxnLst/>
            <a:rect r="r" b="b" t="t" l="l"/>
            <a:pathLst>
              <a:path h="2594229" w="3445384">
                <a:moveTo>
                  <a:pt x="0" y="0"/>
                </a:moveTo>
                <a:lnTo>
                  <a:pt x="3445384" y="0"/>
                </a:lnTo>
                <a:lnTo>
                  <a:pt x="3445384" y="2594229"/>
                </a:lnTo>
                <a:lnTo>
                  <a:pt x="0" y="25942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4"/>
                </a:lnTo>
                <a:lnTo>
                  <a:pt x="0" y="2712634"/>
                </a:lnTo>
                <a:lnTo>
                  <a:pt x="0" y="0"/>
                </a:lnTo>
                <a:close/>
              </a:path>
            </a:pathLst>
          </a:custGeom>
          <a:blipFill>
            <a:blip r:embed="rId7">
              <a:extLst>
                <a:ext uri="{96DAC541-7B7A-43D3-8B79-37D633B846F1}">
                  <asvg:svgBlip xmlns:asvg="http://schemas.microsoft.com/office/drawing/2016/SVG/main" r:embed="rId8"/>
                </a:ext>
              </a:extLst>
            </a:blip>
            <a:stretch>
              <a:fillRect l="-16" t="0" r="-16" b="0"/>
            </a:stretch>
          </a:blipFill>
        </p:spPr>
      </p:sp>
      <p:sp>
        <p:nvSpPr>
          <p:cNvPr name="Freeform 5" id="5"/>
          <p:cNvSpPr/>
          <p:nvPr/>
        </p:nvSpPr>
        <p:spPr>
          <a:xfrm flipH="false" flipV="false" rot="0">
            <a:off x="2025747" y="-81"/>
            <a:ext cx="16262222" cy="10287095"/>
          </a:xfrm>
          <a:custGeom>
            <a:avLst/>
            <a:gdLst/>
            <a:ahLst/>
            <a:cxnLst/>
            <a:rect r="r" b="b" t="t" l="l"/>
            <a:pathLst>
              <a:path h="10287095" w="16262222">
                <a:moveTo>
                  <a:pt x="0" y="0"/>
                </a:moveTo>
                <a:lnTo>
                  <a:pt x="16262222" y="0"/>
                </a:lnTo>
                <a:lnTo>
                  <a:pt x="16262222" y="10287095"/>
                </a:lnTo>
                <a:lnTo>
                  <a:pt x="0" y="1028709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6" id="6"/>
          <p:cNvSpPr/>
          <p:nvPr/>
        </p:nvSpPr>
        <p:spPr>
          <a:xfrm flipH="false" flipV="false" rot="0">
            <a:off x="2029968" y="-81"/>
            <a:ext cx="146304" cy="10287095"/>
          </a:xfrm>
          <a:custGeom>
            <a:avLst/>
            <a:gdLst/>
            <a:ahLst/>
            <a:cxnLst/>
            <a:rect r="r" b="b" t="t" l="l"/>
            <a:pathLst>
              <a:path h="10287095" w="146304">
                <a:moveTo>
                  <a:pt x="0" y="0"/>
                </a:moveTo>
                <a:lnTo>
                  <a:pt x="146304" y="0"/>
                </a:lnTo>
                <a:lnTo>
                  <a:pt x="146304" y="10287095"/>
                </a:lnTo>
                <a:lnTo>
                  <a:pt x="0" y="1028709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841366" y="2119203"/>
            <a:ext cx="423624" cy="318468"/>
          </a:xfrm>
          <a:custGeom>
            <a:avLst/>
            <a:gdLst/>
            <a:ahLst/>
            <a:cxnLst/>
            <a:rect r="r" b="b" t="t" l="l"/>
            <a:pathLst>
              <a:path h="318468" w="423624">
                <a:moveTo>
                  <a:pt x="0" y="0"/>
                </a:moveTo>
                <a:lnTo>
                  <a:pt x="423624" y="0"/>
                </a:lnTo>
                <a:lnTo>
                  <a:pt x="423624" y="318468"/>
                </a:lnTo>
                <a:lnTo>
                  <a:pt x="0" y="318468"/>
                </a:lnTo>
                <a:lnTo>
                  <a:pt x="0" y="0"/>
                </a:lnTo>
                <a:close/>
              </a:path>
            </a:pathLst>
          </a:custGeom>
          <a:blipFill>
            <a:blip r:embed="rId13">
              <a:extLst>
                <a:ext uri="{96DAC541-7B7A-43D3-8B79-37D633B846F1}">
                  <asvg:svgBlip xmlns:asvg="http://schemas.microsoft.com/office/drawing/2016/SVG/main" r:embed="rId14"/>
                </a:ext>
              </a:extLst>
            </a:blip>
            <a:stretch>
              <a:fillRect l="-855" t="0" r="-855" b="0"/>
            </a:stretch>
          </a:blipFill>
        </p:spPr>
      </p:sp>
      <p:sp>
        <p:nvSpPr>
          <p:cNvPr name="Freeform 8" id="8"/>
          <p:cNvSpPr/>
          <p:nvPr/>
        </p:nvSpPr>
        <p:spPr>
          <a:xfrm flipH="false" flipV="false" rot="0">
            <a:off x="2304826" y="2007999"/>
            <a:ext cx="147066" cy="115062"/>
          </a:xfrm>
          <a:custGeom>
            <a:avLst/>
            <a:gdLst/>
            <a:ahLst/>
            <a:cxnLst/>
            <a:rect r="r" b="b" t="t" l="l"/>
            <a:pathLst>
              <a:path h="115062" w="147066">
                <a:moveTo>
                  <a:pt x="0" y="0"/>
                </a:moveTo>
                <a:lnTo>
                  <a:pt x="147066" y="0"/>
                </a:lnTo>
                <a:lnTo>
                  <a:pt x="147066" y="115062"/>
                </a:lnTo>
                <a:lnTo>
                  <a:pt x="0" y="11506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314450"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17">
              <a:extLst>
                <a:ext uri="{96DAC541-7B7A-43D3-8B79-37D633B846F1}">
                  <asvg:svgBlip xmlns:asvg="http://schemas.microsoft.com/office/drawing/2016/SVG/main" r:embed="rId18"/>
                </a:ext>
              </a:extLst>
            </a:blip>
            <a:stretch>
              <a:fillRect l="-91" t="0" r="-91" b="0"/>
            </a:stretch>
          </a:blipFill>
        </p:spPr>
      </p:sp>
      <p:sp>
        <p:nvSpPr>
          <p:cNvPr name="Freeform 10" id="10"/>
          <p:cNvSpPr/>
          <p:nvPr/>
        </p:nvSpPr>
        <p:spPr>
          <a:xfrm flipH="false" flipV="false" rot="0">
            <a:off x="5629278" y="1785940"/>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1" id="11"/>
          <p:cNvSpPr/>
          <p:nvPr/>
        </p:nvSpPr>
        <p:spPr>
          <a:xfrm flipH="false" flipV="false" rot="0">
            <a:off x="5700712" y="7843843"/>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12" id="12"/>
          <p:cNvSpPr txBox="true"/>
          <p:nvPr/>
        </p:nvSpPr>
        <p:spPr>
          <a:xfrm rot="0">
            <a:off x="3314702" y="2126037"/>
            <a:ext cx="14973300" cy="2114550"/>
          </a:xfrm>
          <a:prstGeom prst="rect">
            <a:avLst/>
          </a:prstGeom>
        </p:spPr>
        <p:txBody>
          <a:bodyPr anchor="t" rtlCol="false" tIns="0" lIns="0" bIns="0" rIns="0">
            <a:spAutoFit/>
          </a:bodyPr>
          <a:lstStyle/>
          <a:p>
            <a:pPr algn="l">
              <a:lnSpc>
                <a:spcPts val="7738"/>
              </a:lnSpc>
            </a:pPr>
            <a:r>
              <a:rPr lang="en-US" sz="6450" b="true">
                <a:solidFill>
                  <a:srgbClr val="0F0F0F"/>
                </a:solidFill>
                <a:latin typeface="Arimo Bold"/>
                <a:ea typeface="Arimo Bold"/>
                <a:cs typeface="Arimo Bold"/>
                <a:sym typeface="Arimo Bold"/>
              </a:rPr>
              <a:t>Employee Data Analysis using Excel </a:t>
            </a:r>
          </a:p>
          <a:p>
            <a:pPr algn="l">
              <a:lnSpc>
                <a:spcPts val="7738"/>
              </a:lnSpc>
            </a:pPr>
          </a:p>
        </p:txBody>
      </p:sp>
      <p:sp>
        <p:nvSpPr>
          <p:cNvPr name="TextBox 13" id="13"/>
          <p:cNvSpPr txBox="true"/>
          <p:nvPr/>
        </p:nvSpPr>
        <p:spPr>
          <a:xfrm rot="0">
            <a:off x="17227296" y="9389114"/>
            <a:ext cx="914400" cy="356793"/>
          </a:xfrm>
          <a:prstGeom prst="rect">
            <a:avLst/>
          </a:prstGeom>
        </p:spPr>
        <p:txBody>
          <a:bodyPr anchor="t" rtlCol="false" tIns="0" lIns="0" bIns="0" rIns="0">
            <a:spAutoFit/>
          </a:bodyPr>
          <a:lstStyle/>
          <a:p>
            <a:pPr algn="ctr">
              <a:lnSpc>
                <a:spcPts val="2160"/>
              </a:lnSpc>
            </a:pPr>
            <a:r>
              <a:rPr lang="en-US" sz="1800" spc="55">
                <a:solidFill>
                  <a:srgbClr val="B5A788"/>
                </a:solidFill>
                <a:latin typeface="TT Smalls"/>
                <a:ea typeface="TT Smalls"/>
                <a:cs typeface="TT Smalls"/>
                <a:sym typeface="TT Smalls"/>
              </a:rPr>
              <a:t>1</a:t>
            </a:r>
          </a:p>
        </p:txBody>
      </p:sp>
      <p:grpSp>
        <p:nvGrpSpPr>
          <p:cNvPr name="Group 14" id="14"/>
          <p:cNvGrpSpPr/>
          <p:nvPr/>
        </p:nvGrpSpPr>
        <p:grpSpPr>
          <a:xfrm rot="0">
            <a:off x="1014412" y="9701218"/>
            <a:ext cx="3214688" cy="300038"/>
            <a:chOff x="0" y="0"/>
            <a:chExt cx="4286251" cy="400051"/>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3"/>
              <a:stretch>
                <a:fillRect l="-66666" t="0" r="-66666" b="0"/>
              </a:stretch>
            </a:blipFill>
          </p:spPr>
        </p:sp>
      </p:grpSp>
      <p:sp>
        <p:nvSpPr>
          <p:cNvPr name="TextBox 16" id="16"/>
          <p:cNvSpPr txBox="true"/>
          <p:nvPr/>
        </p:nvSpPr>
        <p:spPr>
          <a:xfrm rot="0">
            <a:off x="1734450" y="4883595"/>
            <a:ext cx="14921824" cy="3390900"/>
          </a:xfrm>
          <a:prstGeom prst="rect">
            <a:avLst/>
          </a:prstGeom>
        </p:spPr>
        <p:txBody>
          <a:bodyPr anchor="t" rtlCol="false" tIns="0" lIns="0" bIns="0" rIns="0">
            <a:spAutoFit/>
          </a:bodyPr>
          <a:lstStyle/>
          <a:p>
            <a:pPr algn="l">
              <a:lnSpc>
                <a:spcPts val="4320"/>
              </a:lnSpc>
            </a:pPr>
            <a:r>
              <a:rPr lang="en-US" sz="3600" spc="83">
                <a:solidFill>
                  <a:srgbClr val="000000"/>
                </a:solidFill>
                <a:latin typeface="TT Smalls"/>
                <a:ea typeface="TT Smalls"/>
                <a:cs typeface="TT Smalls"/>
                <a:sym typeface="TT Smalls"/>
              </a:rPr>
              <a:t>STUDENT NAME :</a:t>
            </a:r>
          </a:p>
          <a:p>
            <a:pPr algn="l">
              <a:lnSpc>
                <a:spcPts val="4320"/>
              </a:lnSpc>
            </a:pPr>
            <a:r>
              <a:rPr lang="en-US" sz="3600" spc="83">
                <a:solidFill>
                  <a:srgbClr val="000000"/>
                </a:solidFill>
                <a:latin typeface="TT Smalls"/>
                <a:ea typeface="TT Smalls"/>
                <a:cs typeface="TT Smalls"/>
                <a:sym typeface="TT Smalls"/>
              </a:rPr>
              <a:t>REGISTER NO     :</a:t>
            </a:r>
          </a:p>
          <a:p>
            <a:pPr algn="l">
              <a:lnSpc>
                <a:spcPts val="4320"/>
              </a:lnSpc>
            </a:pPr>
            <a:r>
              <a:rPr lang="en-US" sz="3600" spc="83">
                <a:solidFill>
                  <a:srgbClr val="000000"/>
                </a:solidFill>
                <a:latin typeface="TT Smalls"/>
                <a:ea typeface="TT Smalls"/>
                <a:cs typeface="TT Smalls"/>
                <a:sym typeface="TT Smalls"/>
              </a:rPr>
              <a:t>NM user id          :</a:t>
            </a:r>
          </a:p>
          <a:p>
            <a:pPr algn="l">
              <a:lnSpc>
                <a:spcPts val="4320"/>
              </a:lnSpc>
            </a:pPr>
            <a:r>
              <a:rPr lang="en-US" sz="3600" spc="83">
                <a:solidFill>
                  <a:srgbClr val="000000"/>
                </a:solidFill>
                <a:latin typeface="TT Smalls"/>
                <a:ea typeface="TT Smalls"/>
                <a:cs typeface="TT Smalls"/>
                <a:sym typeface="TT Smalls"/>
              </a:rPr>
              <a:t>DEPARTMENT    : B.Com General</a:t>
            </a:r>
          </a:p>
          <a:p>
            <a:pPr algn="l">
              <a:lnSpc>
                <a:spcPts val="4320"/>
              </a:lnSpc>
            </a:pPr>
            <a:r>
              <a:rPr lang="en-US" sz="3600" spc="83">
                <a:solidFill>
                  <a:srgbClr val="000000"/>
                </a:solidFill>
                <a:latin typeface="TT Smalls"/>
                <a:ea typeface="TT Smalls"/>
                <a:cs typeface="TT Smalls"/>
                <a:sym typeface="TT Smalls"/>
              </a:rPr>
              <a:t>COLLEGE           : SHRI KRISHNASWAMY COLLEGE FOR WOMEN </a:t>
            </a:r>
          </a:p>
          <a:p>
            <a:pPr algn="l">
              <a:lnSpc>
                <a:spcPts val="4320"/>
              </a:lnSpc>
            </a:pPr>
            <a:r>
              <a:rPr lang="en-US" sz="3600" spc="83">
                <a:solidFill>
                  <a:srgbClr val="000000"/>
                </a:solidFill>
                <a:latin typeface="TT Smalls"/>
                <a:ea typeface="TT Smalls"/>
                <a:cs typeface="TT Smalls"/>
                <a:sym typeface="TT Smalls"/>
              </a:rPr>
              <a:t>           </a:t>
            </a:r>
          </a:p>
        </p:txBody>
      </p:sp>
      <p:sp>
        <p:nvSpPr>
          <p:cNvPr name="TextBox 17" id="17"/>
          <p:cNvSpPr txBox="true"/>
          <p:nvPr/>
        </p:nvSpPr>
        <p:spPr>
          <a:xfrm rot="0">
            <a:off x="5817975" y="4883595"/>
            <a:ext cx="2551401" cy="647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PAVITHRA.B</a:t>
            </a:r>
          </a:p>
        </p:txBody>
      </p:sp>
      <p:sp>
        <p:nvSpPr>
          <p:cNvPr name="TextBox 18" id="18"/>
          <p:cNvSpPr txBox="true"/>
          <p:nvPr/>
        </p:nvSpPr>
        <p:spPr>
          <a:xfrm rot="0">
            <a:off x="5832685" y="5397310"/>
            <a:ext cx="2093498" cy="647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312217211</a:t>
            </a:r>
          </a:p>
        </p:txBody>
      </p:sp>
      <p:sp>
        <p:nvSpPr>
          <p:cNvPr name="TextBox 19" id="19"/>
          <p:cNvSpPr txBox="true"/>
          <p:nvPr/>
        </p:nvSpPr>
        <p:spPr>
          <a:xfrm rot="0">
            <a:off x="4686912" y="5998655"/>
            <a:ext cx="9893413" cy="647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139C30A72E8FD3CA8EC4FF68A0D61415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3875" y="2937"/>
            <a:ext cx="1644396" cy="1234059"/>
          </a:xfrm>
          <a:custGeom>
            <a:avLst/>
            <a:gdLst/>
            <a:ahLst/>
            <a:cxnLst/>
            <a:rect r="r" b="b" t="t" l="l"/>
            <a:pathLst>
              <a:path h="1234059" w="1644396">
                <a:moveTo>
                  <a:pt x="0" y="0"/>
                </a:moveTo>
                <a:lnTo>
                  <a:pt x="1644396" y="0"/>
                </a:lnTo>
                <a:lnTo>
                  <a:pt x="1644396" y="1234059"/>
                </a:lnTo>
                <a:lnTo>
                  <a:pt x="0" y="12340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7155" y="11176"/>
            <a:ext cx="3445384" cy="2594229"/>
          </a:xfrm>
          <a:custGeom>
            <a:avLst/>
            <a:gdLst/>
            <a:ahLst/>
            <a:cxnLst/>
            <a:rect r="r" b="b" t="t" l="l"/>
            <a:pathLst>
              <a:path h="2594229" w="3445384">
                <a:moveTo>
                  <a:pt x="0" y="0"/>
                </a:moveTo>
                <a:lnTo>
                  <a:pt x="3445384" y="0"/>
                </a:lnTo>
                <a:lnTo>
                  <a:pt x="3445384" y="2594229"/>
                </a:lnTo>
                <a:lnTo>
                  <a:pt x="0" y="2594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4"/>
                </a:lnTo>
                <a:lnTo>
                  <a:pt x="0" y="2712634"/>
                </a:lnTo>
                <a:lnTo>
                  <a:pt x="0" y="0"/>
                </a:lnTo>
                <a:close/>
              </a:path>
            </a:pathLst>
          </a:custGeom>
          <a:blipFill>
            <a:blip r:embed="rId6">
              <a:extLst>
                <a:ext uri="{96DAC541-7B7A-43D3-8B79-37D633B846F1}">
                  <asvg:svgBlip xmlns:asvg="http://schemas.microsoft.com/office/drawing/2016/SVG/main" r:embed="rId7"/>
                </a:ext>
              </a:extLst>
            </a:blip>
            <a:stretch>
              <a:fillRect l="-16" t="0" r="-16" b="0"/>
            </a:stretch>
          </a:blipFill>
        </p:spPr>
      </p:sp>
      <p:sp>
        <p:nvSpPr>
          <p:cNvPr name="Freeform 5" id="5"/>
          <p:cNvSpPr/>
          <p:nvPr/>
        </p:nvSpPr>
        <p:spPr>
          <a:xfrm flipH="false" flipV="false" rot="0">
            <a:off x="2025747" y="-81"/>
            <a:ext cx="16262222" cy="10287095"/>
          </a:xfrm>
          <a:custGeom>
            <a:avLst/>
            <a:gdLst/>
            <a:ahLst/>
            <a:cxnLst/>
            <a:rect r="r" b="b" t="t" l="l"/>
            <a:pathLst>
              <a:path h="10287095" w="16262222">
                <a:moveTo>
                  <a:pt x="0" y="0"/>
                </a:moveTo>
                <a:lnTo>
                  <a:pt x="16262222" y="0"/>
                </a:lnTo>
                <a:lnTo>
                  <a:pt x="16262222" y="10287095"/>
                </a:lnTo>
                <a:lnTo>
                  <a:pt x="0" y="102870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029968" y="-81"/>
            <a:ext cx="146304" cy="10287095"/>
          </a:xfrm>
          <a:custGeom>
            <a:avLst/>
            <a:gdLst/>
            <a:ahLst/>
            <a:cxnLst/>
            <a:rect r="r" b="b" t="t" l="l"/>
            <a:pathLst>
              <a:path h="10287095" w="146304">
                <a:moveTo>
                  <a:pt x="0" y="0"/>
                </a:moveTo>
                <a:lnTo>
                  <a:pt x="146304" y="0"/>
                </a:lnTo>
                <a:lnTo>
                  <a:pt x="146304" y="10287095"/>
                </a:lnTo>
                <a:lnTo>
                  <a:pt x="0" y="102870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841366" y="2119203"/>
            <a:ext cx="423624" cy="318468"/>
          </a:xfrm>
          <a:custGeom>
            <a:avLst/>
            <a:gdLst/>
            <a:ahLst/>
            <a:cxnLst/>
            <a:rect r="r" b="b" t="t" l="l"/>
            <a:pathLst>
              <a:path h="318468" w="423624">
                <a:moveTo>
                  <a:pt x="0" y="0"/>
                </a:moveTo>
                <a:lnTo>
                  <a:pt x="423624" y="0"/>
                </a:lnTo>
                <a:lnTo>
                  <a:pt x="423624" y="318468"/>
                </a:lnTo>
                <a:lnTo>
                  <a:pt x="0" y="318468"/>
                </a:lnTo>
                <a:lnTo>
                  <a:pt x="0" y="0"/>
                </a:lnTo>
                <a:close/>
              </a:path>
            </a:pathLst>
          </a:custGeom>
          <a:blipFill>
            <a:blip r:embed="rId12">
              <a:extLst>
                <a:ext uri="{96DAC541-7B7A-43D3-8B79-37D633B846F1}">
                  <asvg:svgBlip xmlns:asvg="http://schemas.microsoft.com/office/drawing/2016/SVG/main" r:embed="rId13"/>
                </a:ext>
              </a:extLst>
            </a:blip>
            <a:stretch>
              <a:fillRect l="-855" t="0" r="-855" b="0"/>
            </a:stretch>
          </a:blipFill>
        </p:spPr>
      </p:sp>
      <p:sp>
        <p:nvSpPr>
          <p:cNvPr name="Freeform 8" id="8"/>
          <p:cNvSpPr/>
          <p:nvPr/>
        </p:nvSpPr>
        <p:spPr>
          <a:xfrm flipH="false" flipV="false" rot="0">
            <a:off x="2304826" y="2007999"/>
            <a:ext cx="147066" cy="115062"/>
          </a:xfrm>
          <a:custGeom>
            <a:avLst/>
            <a:gdLst/>
            <a:ahLst/>
            <a:cxnLst/>
            <a:rect r="r" b="b" t="t" l="l"/>
            <a:pathLst>
              <a:path h="115062" w="147066">
                <a:moveTo>
                  <a:pt x="0" y="0"/>
                </a:moveTo>
                <a:lnTo>
                  <a:pt x="147066" y="0"/>
                </a:lnTo>
                <a:lnTo>
                  <a:pt x="147066" y="115062"/>
                </a:lnTo>
                <a:lnTo>
                  <a:pt x="0" y="11506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4030330" y="8843968"/>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0" id="10"/>
          <p:cNvGrpSpPr/>
          <p:nvPr/>
        </p:nvGrpSpPr>
        <p:grpSpPr>
          <a:xfrm rot="0">
            <a:off x="2500312" y="9701212"/>
            <a:ext cx="114300" cy="266700"/>
            <a:chOff x="0" y="0"/>
            <a:chExt cx="152400" cy="355600"/>
          </a:xfrm>
        </p:grpSpPr>
        <p:sp>
          <p:nvSpPr>
            <p:cNvPr name="Freeform 11" id="11"/>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18"/>
              <a:stretch>
                <a:fillRect l="-66666" t="0" r="-66666" b="0"/>
              </a:stretch>
            </a:blipFill>
          </p:spPr>
        </p:sp>
      </p:grpSp>
      <p:sp>
        <p:nvSpPr>
          <p:cNvPr name="TextBox 12" id="12"/>
          <p:cNvSpPr txBox="true"/>
          <p:nvPr/>
        </p:nvSpPr>
        <p:spPr>
          <a:xfrm rot="0">
            <a:off x="16915828" y="9697944"/>
            <a:ext cx="342900" cy="27656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3" id="13"/>
          <p:cNvSpPr txBox="true"/>
          <p:nvPr/>
        </p:nvSpPr>
        <p:spPr>
          <a:xfrm rot="0">
            <a:off x="1109662" y="402435"/>
            <a:ext cx="4955856" cy="1162483"/>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a:t>
            </a:r>
          </a:p>
        </p:txBody>
      </p:sp>
      <p:sp>
        <p:nvSpPr>
          <p:cNvPr name="Freeform 14" id="14"/>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TextBox 15" id="15"/>
          <p:cNvSpPr txBox="true"/>
          <p:nvPr/>
        </p:nvSpPr>
        <p:spPr>
          <a:xfrm rot="0">
            <a:off x="2377392" y="1626846"/>
            <a:ext cx="8961120" cy="3504396"/>
          </a:xfrm>
          <a:prstGeom prst="rect">
            <a:avLst/>
          </a:prstGeom>
        </p:spPr>
        <p:txBody>
          <a:bodyPr anchor="t" rtlCol="false" tIns="0" lIns="0" bIns="0" rIns="0">
            <a:spAutoFit/>
          </a:bodyPr>
          <a:lstStyle/>
          <a:p>
            <a:pPr algn="l">
              <a:lnSpc>
                <a:spcPts val="4320"/>
              </a:lnSpc>
            </a:pPr>
            <a:r>
              <a:rPr lang="en-US" sz="3600" spc="83">
                <a:solidFill>
                  <a:srgbClr val="000000"/>
                </a:solidFill>
                <a:latin typeface="TT Smalls"/>
                <a:ea typeface="TT Smalls"/>
                <a:cs typeface="TT Smalls"/>
                <a:sym typeface="TT Smalls"/>
              </a:rPr>
              <a:t>Effective modeling is essential for creating a robust and insightful Excel-based solution for visualizing employee attendance trends. Below, we outline the key components of this modeling process, including data structure, chart selection, and interactivity.</a:t>
            </a:r>
          </a:p>
        </p:txBody>
      </p:sp>
      <p:sp>
        <p:nvSpPr>
          <p:cNvPr name="TextBox 16" id="16"/>
          <p:cNvSpPr txBox="true"/>
          <p:nvPr/>
        </p:nvSpPr>
        <p:spPr>
          <a:xfrm rot="0">
            <a:off x="2591706" y="5629755"/>
            <a:ext cx="8961120" cy="3466296"/>
          </a:xfrm>
          <a:prstGeom prst="rect">
            <a:avLst/>
          </a:prstGeom>
        </p:spPr>
        <p:txBody>
          <a:bodyPr anchor="t" rtlCol="false" tIns="0" lIns="0" bIns="0" rIns="0">
            <a:spAutoFit/>
          </a:bodyPr>
          <a:lstStyle/>
          <a:p>
            <a:pPr algn="l">
              <a:lnSpc>
                <a:spcPts val="4320"/>
              </a:lnSpc>
            </a:pPr>
            <a:r>
              <a:rPr lang="en-US" b="true" sz="3600" spc="83">
                <a:solidFill>
                  <a:srgbClr val="0070C0"/>
                </a:solidFill>
                <a:latin typeface="Arimo Bold"/>
                <a:ea typeface="Arimo Bold"/>
                <a:cs typeface="Arimo Bold"/>
                <a:sym typeface="Arimo Bold"/>
              </a:rPr>
              <a:t>Key modelling factors :</a:t>
            </a:r>
          </a:p>
          <a:p>
            <a:pPr algn="l">
              <a:lnSpc>
                <a:spcPts val="4320"/>
              </a:lnSpc>
            </a:pPr>
            <a:r>
              <a:rPr lang="en-US" b="true" sz="3600" spc="83">
                <a:solidFill>
                  <a:srgbClr val="0070C0"/>
                </a:solidFill>
                <a:latin typeface="Arimo Bold"/>
                <a:ea typeface="Arimo Bold"/>
                <a:cs typeface="Arimo Bold"/>
                <a:sym typeface="Arimo Bold"/>
              </a:rPr>
              <a:t>1. Data Structure and Preparation</a:t>
            </a:r>
          </a:p>
          <a:p>
            <a:pPr algn="l">
              <a:lnSpc>
                <a:spcPts val="4320"/>
              </a:lnSpc>
            </a:pPr>
            <a:r>
              <a:rPr lang="en-US" b="true" sz="3600" spc="83">
                <a:solidFill>
                  <a:srgbClr val="0070C0"/>
                </a:solidFill>
                <a:latin typeface="Arimo Bold"/>
                <a:ea typeface="Arimo Bold"/>
                <a:cs typeface="Arimo Bold"/>
                <a:sym typeface="Arimo Bold"/>
              </a:rPr>
              <a:t>2. Chart Selection and Design</a:t>
            </a:r>
          </a:p>
          <a:p>
            <a:pPr algn="l">
              <a:lnSpc>
                <a:spcPts val="4320"/>
              </a:lnSpc>
            </a:pPr>
            <a:r>
              <a:rPr lang="en-US" b="true" sz="3600" spc="83">
                <a:solidFill>
                  <a:srgbClr val="0070C0"/>
                </a:solidFill>
                <a:latin typeface="Arimo Bold"/>
                <a:ea typeface="Arimo Bold"/>
                <a:cs typeface="Arimo Bold"/>
                <a:sym typeface="Arimo Bold"/>
              </a:rPr>
              <a:t>3. Interactivity and User Experience</a:t>
            </a:r>
          </a:p>
          <a:p>
            <a:pPr algn="l">
              <a:lnSpc>
                <a:spcPts val="4320"/>
              </a:lnSpc>
            </a:pPr>
            <a:r>
              <a:rPr lang="en-US" b="true" sz="3600" spc="83">
                <a:solidFill>
                  <a:srgbClr val="0070C0"/>
                </a:solidFill>
                <a:latin typeface="Arimo Bold"/>
                <a:ea typeface="Arimo Bold"/>
                <a:cs typeface="Arimo Bold"/>
                <a:sym typeface="Arimo Bold"/>
              </a:rPr>
              <a:t>4. Analysis and Reporting</a:t>
            </a:r>
          </a:p>
          <a:p>
            <a:pPr algn="l">
              <a:lnSpc>
                <a:spcPts val="4320"/>
              </a:lnSpc>
            </a:pPr>
            <a:r>
              <a:rPr lang="en-US" b="true" sz="3600" spc="83">
                <a:solidFill>
                  <a:srgbClr val="0070C0"/>
                </a:solidFill>
                <a:latin typeface="Arimo Bold"/>
                <a:ea typeface="Arimo Bold"/>
                <a:cs typeface="Arimo Bold"/>
                <a:sym typeface="Arimo Bold"/>
              </a:rPr>
              <a:t>5. Documentation and Training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3875" y="2937"/>
            <a:ext cx="1644396" cy="1234059"/>
          </a:xfrm>
          <a:custGeom>
            <a:avLst/>
            <a:gdLst/>
            <a:ahLst/>
            <a:cxnLst/>
            <a:rect r="r" b="b" t="t" l="l"/>
            <a:pathLst>
              <a:path h="1234059" w="1644396">
                <a:moveTo>
                  <a:pt x="0" y="0"/>
                </a:moveTo>
                <a:lnTo>
                  <a:pt x="1644396" y="0"/>
                </a:lnTo>
                <a:lnTo>
                  <a:pt x="1644396" y="1234059"/>
                </a:lnTo>
                <a:lnTo>
                  <a:pt x="0" y="12340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7155" y="11176"/>
            <a:ext cx="3445384" cy="2594229"/>
          </a:xfrm>
          <a:custGeom>
            <a:avLst/>
            <a:gdLst/>
            <a:ahLst/>
            <a:cxnLst/>
            <a:rect r="r" b="b" t="t" l="l"/>
            <a:pathLst>
              <a:path h="2594229" w="3445384">
                <a:moveTo>
                  <a:pt x="0" y="0"/>
                </a:moveTo>
                <a:lnTo>
                  <a:pt x="3445384" y="0"/>
                </a:lnTo>
                <a:lnTo>
                  <a:pt x="3445384" y="2594229"/>
                </a:lnTo>
                <a:lnTo>
                  <a:pt x="0" y="2594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4"/>
                </a:lnTo>
                <a:lnTo>
                  <a:pt x="0" y="2712634"/>
                </a:lnTo>
                <a:lnTo>
                  <a:pt x="0" y="0"/>
                </a:lnTo>
                <a:close/>
              </a:path>
            </a:pathLst>
          </a:custGeom>
          <a:blipFill>
            <a:blip r:embed="rId6">
              <a:extLst>
                <a:ext uri="{96DAC541-7B7A-43D3-8B79-37D633B846F1}">
                  <asvg:svgBlip xmlns:asvg="http://schemas.microsoft.com/office/drawing/2016/SVG/main" r:embed="rId7"/>
                </a:ext>
              </a:extLst>
            </a:blip>
            <a:stretch>
              <a:fillRect l="-16" t="0" r="-16" b="0"/>
            </a:stretch>
          </a:blipFill>
        </p:spPr>
      </p:sp>
      <p:sp>
        <p:nvSpPr>
          <p:cNvPr name="Freeform 5" id="5"/>
          <p:cNvSpPr/>
          <p:nvPr/>
        </p:nvSpPr>
        <p:spPr>
          <a:xfrm flipH="false" flipV="false" rot="0">
            <a:off x="2025747" y="-81"/>
            <a:ext cx="16262222" cy="10287095"/>
          </a:xfrm>
          <a:custGeom>
            <a:avLst/>
            <a:gdLst/>
            <a:ahLst/>
            <a:cxnLst/>
            <a:rect r="r" b="b" t="t" l="l"/>
            <a:pathLst>
              <a:path h="10287095" w="16262222">
                <a:moveTo>
                  <a:pt x="0" y="0"/>
                </a:moveTo>
                <a:lnTo>
                  <a:pt x="16262222" y="0"/>
                </a:lnTo>
                <a:lnTo>
                  <a:pt x="16262222" y="10287095"/>
                </a:lnTo>
                <a:lnTo>
                  <a:pt x="0" y="102870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029968" y="-81"/>
            <a:ext cx="146304" cy="10287095"/>
          </a:xfrm>
          <a:custGeom>
            <a:avLst/>
            <a:gdLst/>
            <a:ahLst/>
            <a:cxnLst/>
            <a:rect r="r" b="b" t="t" l="l"/>
            <a:pathLst>
              <a:path h="10287095" w="146304">
                <a:moveTo>
                  <a:pt x="0" y="0"/>
                </a:moveTo>
                <a:lnTo>
                  <a:pt x="146304" y="0"/>
                </a:lnTo>
                <a:lnTo>
                  <a:pt x="146304" y="10287095"/>
                </a:lnTo>
                <a:lnTo>
                  <a:pt x="0" y="102870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30326"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0044114"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4030330" y="8843968"/>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0" id="10"/>
          <p:cNvGrpSpPr/>
          <p:nvPr/>
        </p:nvGrpSpPr>
        <p:grpSpPr>
          <a:xfrm rot="0">
            <a:off x="2500312" y="9701212"/>
            <a:ext cx="114300" cy="266700"/>
            <a:chOff x="0" y="0"/>
            <a:chExt cx="152400" cy="355600"/>
          </a:xfrm>
        </p:grpSpPr>
        <p:sp>
          <p:nvSpPr>
            <p:cNvPr name="Freeform 11" id="11"/>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18"/>
              <a:stretch>
                <a:fillRect l="-66666" t="0" r="-66666" b="0"/>
              </a:stretch>
            </a:blipFill>
          </p:spPr>
        </p:sp>
      </p:grpSp>
      <p:sp>
        <p:nvSpPr>
          <p:cNvPr name="TextBox 12" id="12"/>
          <p:cNvSpPr txBox="true"/>
          <p:nvPr/>
        </p:nvSpPr>
        <p:spPr>
          <a:xfrm rot="0">
            <a:off x="1133000" y="362902"/>
            <a:ext cx="3655696" cy="1228043"/>
          </a:xfrm>
          <a:prstGeom prst="rect">
            <a:avLst/>
          </a:prstGeom>
        </p:spPr>
        <p:txBody>
          <a:bodyPr anchor="t" rtlCol="false" tIns="0" lIns="0" bIns="0" rIns="0">
            <a:spAutoFit/>
          </a:bodyPr>
          <a:lstStyle/>
          <a:p>
            <a:pPr algn="l">
              <a:lnSpc>
                <a:spcPts val="7738"/>
              </a:lnSpc>
            </a:pPr>
            <a:r>
              <a:rPr lang="en-US" sz="6450" spc="150">
                <a:solidFill>
                  <a:srgbClr val="572314"/>
                </a:solidFill>
                <a:latin typeface="TT Smalls"/>
                <a:ea typeface="TT Smalls"/>
                <a:cs typeface="TT Smalls"/>
                <a:sym typeface="TT Smalls"/>
              </a:rPr>
              <a:t>RESULTS</a:t>
            </a:r>
          </a:p>
        </p:txBody>
      </p:sp>
      <p:sp>
        <p:nvSpPr>
          <p:cNvPr name="TextBox 13" id="13"/>
          <p:cNvSpPr txBox="true"/>
          <p:nvPr/>
        </p:nvSpPr>
        <p:spPr>
          <a:xfrm rot="0">
            <a:off x="16915828" y="9697944"/>
            <a:ext cx="342900" cy="27656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14" id="14"/>
          <p:cNvSpPr txBox="true"/>
          <p:nvPr/>
        </p:nvSpPr>
        <p:spPr>
          <a:xfrm rot="0">
            <a:off x="3127491" y="1750904"/>
            <a:ext cx="12140175" cy="6828382"/>
          </a:xfrm>
          <a:prstGeom prst="rect">
            <a:avLst/>
          </a:prstGeom>
        </p:spPr>
        <p:txBody>
          <a:bodyPr anchor="t" rtlCol="false" tIns="0" lIns="0" bIns="0" rIns="0">
            <a:spAutoFit/>
          </a:bodyPr>
          <a:lstStyle/>
          <a:p>
            <a:pPr algn="l">
              <a:lnSpc>
                <a:spcPts val="4320"/>
              </a:lnSpc>
            </a:pPr>
            <a:r>
              <a:rPr lang="en-US" sz="3600" spc="83">
                <a:solidFill>
                  <a:srgbClr val="000000"/>
                </a:solidFill>
                <a:latin typeface="TT Smalls"/>
                <a:ea typeface="TT Smalls"/>
                <a:cs typeface="TT Smalls"/>
                <a:sym typeface="TT Smalls"/>
              </a:rPr>
              <a:t>Results  that enhance organizational efficiency, decision-making, and employee engagement. Here’s an overview of the key results:</a:t>
            </a:r>
          </a:p>
          <a:p>
            <a:pPr algn="l">
              <a:lnSpc>
                <a:spcPts val="4320"/>
              </a:lnSpc>
            </a:pPr>
            <a:r>
              <a:rPr lang="en-US" b="true" sz="3600" spc="83">
                <a:solidFill>
                  <a:srgbClr val="000000"/>
                </a:solidFill>
                <a:latin typeface="Arimo Bold"/>
                <a:ea typeface="Arimo Bold"/>
                <a:cs typeface="Arimo Bold"/>
                <a:sym typeface="Arimo Bold"/>
              </a:rPr>
              <a:t>Enhanced Data Insights</a:t>
            </a:r>
          </a:p>
          <a:p>
            <a:pPr algn="l">
              <a:lnSpc>
                <a:spcPts val="4320"/>
              </a:lnSpc>
            </a:pPr>
            <a:r>
              <a:rPr lang="en-US" b="true" sz="3600" spc="83">
                <a:solidFill>
                  <a:srgbClr val="000000"/>
                </a:solidFill>
                <a:latin typeface="Arimo Bold"/>
                <a:ea typeface="Arimo Bold"/>
                <a:cs typeface="Arimo Bold"/>
                <a:sym typeface="Arimo Bold"/>
              </a:rPr>
              <a:t>Clear Trend Visualization:</a:t>
            </a:r>
          </a:p>
          <a:p>
            <a:pPr algn="l">
              <a:lnSpc>
                <a:spcPts val="4320"/>
              </a:lnSpc>
            </a:pPr>
            <a:r>
              <a:rPr lang="en-US" b="true" sz="3600" spc="83">
                <a:solidFill>
                  <a:srgbClr val="000000"/>
                </a:solidFill>
                <a:latin typeface="TT Smalls Bold"/>
                <a:ea typeface="TT Smalls Bold"/>
                <a:cs typeface="TT Smalls Bold"/>
                <a:sym typeface="TT Smalls Bold"/>
              </a:rPr>
              <a:t>Outcome:</a:t>
            </a:r>
            <a:r>
              <a:rPr lang="en-US" sz="3600" spc="83">
                <a:solidFill>
                  <a:srgbClr val="000000"/>
                </a:solidFill>
                <a:latin typeface="TT Smalls"/>
                <a:ea typeface="TT Smalls"/>
                <a:cs typeface="TT Smalls"/>
                <a:sym typeface="TT Smalls"/>
              </a:rPr>
              <a:t> Pie charts and heat maps illustrate the distribution of attendance statuses (e.g., present, absent, late) and highlight periods of high or low attendance.</a:t>
            </a:r>
          </a:p>
          <a:p>
            <a:pPr algn="l">
              <a:lnSpc>
                <a:spcPts val="4320"/>
              </a:lnSpc>
            </a:pPr>
            <a:r>
              <a:rPr lang="en-US" b="true" sz="3600" spc="83">
                <a:solidFill>
                  <a:srgbClr val="000000"/>
                </a:solidFill>
                <a:latin typeface="Arimo Bold"/>
                <a:ea typeface="Arimo Bold"/>
                <a:cs typeface="Arimo Bold"/>
                <a:sym typeface="Arimo Bold"/>
              </a:rPr>
              <a:t>. Improved Decision-Making</a:t>
            </a:r>
          </a:p>
          <a:p>
            <a:pPr algn="l">
              <a:lnSpc>
                <a:spcPts val="4320"/>
              </a:lnSpc>
            </a:pPr>
            <a:r>
              <a:rPr lang="en-US" b="true" sz="3600" spc="83">
                <a:solidFill>
                  <a:srgbClr val="000000"/>
                </a:solidFill>
                <a:latin typeface="Arimo Bold"/>
                <a:ea typeface="Arimo Bold"/>
                <a:cs typeface="Arimo Bold"/>
                <a:sym typeface="Arimo Bold"/>
              </a:rPr>
              <a:t> Data-Driven Decisions:</a:t>
            </a:r>
          </a:p>
          <a:p>
            <a:pPr algn="l">
              <a:lnSpc>
                <a:spcPts val="4320"/>
              </a:lnSpc>
            </a:pPr>
            <a:r>
              <a:rPr lang="en-US" b="true" sz="3600" spc="83">
                <a:solidFill>
                  <a:srgbClr val="000000"/>
                </a:solidFill>
                <a:latin typeface="TT Smalls Bold"/>
                <a:ea typeface="TT Smalls Bold"/>
                <a:cs typeface="TT Smalls Bold"/>
                <a:sym typeface="TT Smalls Bold"/>
              </a:rPr>
              <a:t>Outcome:</a:t>
            </a:r>
            <a:r>
              <a:rPr lang="en-US" sz="3600" spc="83">
                <a:solidFill>
                  <a:srgbClr val="000000"/>
                </a:solidFill>
                <a:latin typeface="TT Smalls"/>
                <a:ea typeface="TT Smalls"/>
                <a:cs typeface="TT Smalls"/>
                <a:sym typeface="TT Smalls"/>
              </a:rPr>
              <a:t> Executives and managers can use visualized data to make informed decisions regarding workforce management, policy changes, and operational adjustments.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3875" y="2937"/>
            <a:ext cx="1644396" cy="1234059"/>
          </a:xfrm>
          <a:custGeom>
            <a:avLst/>
            <a:gdLst/>
            <a:ahLst/>
            <a:cxnLst/>
            <a:rect r="r" b="b" t="t" l="l"/>
            <a:pathLst>
              <a:path h="1234059" w="1644396">
                <a:moveTo>
                  <a:pt x="0" y="0"/>
                </a:moveTo>
                <a:lnTo>
                  <a:pt x="1644396" y="0"/>
                </a:lnTo>
                <a:lnTo>
                  <a:pt x="1644396" y="1234059"/>
                </a:lnTo>
                <a:lnTo>
                  <a:pt x="0" y="12340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7155" y="11176"/>
            <a:ext cx="3445384" cy="2594229"/>
          </a:xfrm>
          <a:custGeom>
            <a:avLst/>
            <a:gdLst/>
            <a:ahLst/>
            <a:cxnLst/>
            <a:rect r="r" b="b" t="t" l="l"/>
            <a:pathLst>
              <a:path h="2594229" w="3445384">
                <a:moveTo>
                  <a:pt x="0" y="0"/>
                </a:moveTo>
                <a:lnTo>
                  <a:pt x="3445384" y="0"/>
                </a:lnTo>
                <a:lnTo>
                  <a:pt x="3445384" y="2594229"/>
                </a:lnTo>
                <a:lnTo>
                  <a:pt x="0" y="2594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4"/>
                </a:lnTo>
                <a:lnTo>
                  <a:pt x="0" y="2712634"/>
                </a:lnTo>
                <a:lnTo>
                  <a:pt x="0" y="0"/>
                </a:lnTo>
                <a:close/>
              </a:path>
            </a:pathLst>
          </a:custGeom>
          <a:blipFill>
            <a:blip r:embed="rId6">
              <a:extLst>
                <a:ext uri="{96DAC541-7B7A-43D3-8B79-37D633B846F1}">
                  <asvg:svgBlip xmlns:asvg="http://schemas.microsoft.com/office/drawing/2016/SVG/main" r:embed="rId7"/>
                </a:ext>
              </a:extLst>
            </a:blip>
            <a:stretch>
              <a:fillRect l="-16" t="0" r="-16" b="0"/>
            </a:stretch>
          </a:blipFill>
        </p:spPr>
      </p:sp>
      <p:sp>
        <p:nvSpPr>
          <p:cNvPr name="Freeform 5" id="5"/>
          <p:cNvSpPr/>
          <p:nvPr/>
        </p:nvSpPr>
        <p:spPr>
          <a:xfrm flipH="false" flipV="false" rot="0">
            <a:off x="2025747" y="-81"/>
            <a:ext cx="16262222" cy="10287095"/>
          </a:xfrm>
          <a:custGeom>
            <a:avLst/>
            <a:gdLst/>
            <a:ahLst/>
            <a:cxnLst/>
            <a:rect r="r" b="b" t="t" l="l"/>
            <a:pathLst>
              <a:path h="10287095" w="16262222">
                <a:moveTo>
                  <a:pt x="0" y="0"/>
                </a:moveTo>
                <a:lnTo>
                  <a:pt x="16262222" y="0"/>
                </a:lnTo>
                <a:lnTo>
                  <a:pt x="16262222" y="10287095"/>
                </a:lnTo>
                <a:lnTo>
                  <a:pt x="0" y="102870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029968" y="-81"/>
            <a:ext cx="146304" cy="10287095"/>
          </a:xfrm>
          <a:custGeom>
            <a:avLst/>
            <a:gdLst/>
            <a:ahLst/>
            <a:cxnLst/>
            <a:rect r="r" b="b" t="t" l="l"/>
            <a:pathLst>
              <a:path h="10287095" w="146304">
                <a:moveTo>
                  <a:pt x="0" y="0"/>
                </a:moveTo>
                <a:lnTo>
                  <a:pt x="146304" y="0"/>
                </a:lnTo>
                <a:lnTo>
                  <a:pt x="146304" y="10287095"/>
                </a:lnTo>
                <a:lnTo>
                  <a:pt x="0" y="102870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877194" y="-201930"/>
            <a:ext cx="14813280" cy="1870710"/>
          </a:xfrm>
          <a:prstGeom prst="rect">
            <a:avLst/>
          </a:prstGeom>
        </p:spPr>
        <p:txBody>
          <a:bodyPr anchor="t" rtlCol="false" tIns="0" lIns="0" bIns="0" rIns="0">
            <a:spAutoFit/>
          </a:bodyPr>
          <a:lstStyle/>
          <a:p>
            <a:pPr algn="l">
              <a:lnSpc>
                <a:spcPts val="7738"/>
              </a:lnSpc>
            </a:pPr>
            <a:r>
              <a:rPr lang="en-US" sz="6450">
                <a:solidFill>
                  <a:srgbClr val="572314"/>
                </a:solidFill>
                <a:latin typeface="Times New Roman"/>
                <a:ea typeface="Times New Roman"/>
                <a:cs typeface="Times New Roman"/>
                <a:sym typeface="Times New Roman"/>
              </a:rPr>
              <a:t>conclusion</a:t>
            </a:r>
          </a:p>
        </p:txBody>
      </p:sp>
      <p:sp>
        <p:nvSpPr>
          <p:cNvPr name="TextBox 8" id="8"/>
          <p:cNvSpPr txBox="true"/>
          <p:nvPr/>
        </p:nvSpPr>
        <p:spPr>
          <a:xfrm rot="0">
            <a:off x="341409" y="1374432"/>
            <a:ext cx="17498025" cy="5389155"/>
          </a:xfrm>
          <a:prstGeom prst="rect">
            <a:avLst/>
          </a:prstGeom>
        </p:spPr>
        <p:txBody>
          <a:bodyPr anchor="t" rtlCol="false" tIns="0" lIns="0" bIns="0" rIns="0">
            <a:spAutoFit/>
          </a:bodyPr>
          <a:lstStyle/>
          <a:p>
            <a:pPr algn="l">
              <a:lnSpc>
                <a:spcPts val="5759"/>
              </a:lnSpc>
            </a:pPr>
            <a:r>
              <a:rPr lang="en-US" b="true" sz="4800" spc="111">
                <a:solidFill>
                  <a:srgbClr val="000000"/>
                </a:solidFill>
                <a:latin typeface="TT Smalls Bold"/>
                <a:ea typeface="TT Smalls Bold"/>
                <a:cs typeface="TT Smalls Bold"/>
                <a:sym typeface="TT Smalls Bold"/>
              </a:rPr>
              <a:t>Visualizing employee attendance trends with Excel charts</a:t>
            </a:r>
            <a:r>
              <a:rPr lang="en-US" sz="4800" spc="111">
                <a:solidFill>
                  <a:srgbClr val="000000"/>
                </a:solidFill>
                <a:latin typeface="TT Smalls"/>
                <a:ea typeface="TT Smalls"/>
                <a:cs typeface="TT Smalls"/>
                <a:sym typeface="TT Smalls"/>
              </a:rPr>
              <a:t> represents a transformative approach to managing and understanding workforce attendance. By leveraging Excel’s robust charting capabilities, organizations gain a powerful tool for turning raw attendance data into actionable insights. The solution not only enhances data clarity but also supports strategic decision-making and operational efficiency.</a:t>
            </a:r>
          </a:p>
        </p:txBody>
      </p:sp>
      <p:sp>
        <p:nvSpPr>
          <p:cNvPr name="TextBox 9" id="9"/>
          <p:cNvSpPr txBox="true"/>
          <p:nvPr/>
        </p:nvSpPr>
        <p:spPr>
          <a:xfrm rot="0">
            <a:off x="448566" y="6732282"/>
            <a:ext cx="12925929" cy="2803833"/>
          </a:xfrm>
          <a:prstGeom prst="rect">
            <a:avLst/>
          </a:prstGeom>
        </p:spPr>
        <p:txBody>
          <a:bodyPr anchor="t" rtlCol="false" tIns="0" lIns="0" bIns="0" rIns="0">
            <a:spAutoFit/>
          </a:bodyPr>
          <a:lstStyle/>
          <a:p>
            <a:pPr algn="l">
              <a:lnSpc>
                <a:spcPts val="5040"/>
              </a:lnSpc>
            </a:pPr>
            <a:r>
              <a:rPr lang="en-US" sz="4200" spc="97">
                <a:solidFill>
                  <a:srgbClr val="404040"/>
                </a:solidFill>
                <a:latin typeface="TT Smalls"/>
                <a:ea typeface="TT Smalls"/>
                <a:cs typeface="TT Smalls"/>
                <a:sym typeface="TT Smalls"/>
              </a:rPr>
              <a:t>This approach not only enhances operational efficiency but also fosters a culture of transparency and accountability, ultimately contributing to a more engaged and productive workforce.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1165777" y="0"/>
            <a:ext cx="7129463" cy="10294843"/>
          </a:xfrm>
          <a:custGeom>
            <a:avLst/>
            <a:gdLst/>
            <a:ahLst/>
            <a:cxnLst/>
            <a:rect r="r" b="b" t="t" l="l"/>
            <a:pathLst>
              <a:path h="10294843" w="7129463">
                <a:moveTo>
                  <a:pt x="0" y="0"/>
                </a:moveTo>
                <a:lnTo>
                  <a:pt x="7129463" y="0"/>
                </a:lnTo>
                <a:lnTo>
                  <a:pt x="7129463" y="10294843"/>
                </a:lnTo>
                <a:lnTo>
                  <a:pt x="0" y="10294843"/>
                </a:lnTo>
                <a:lnTo>
                  <a:pt x="0" y="0"/>
                </a:lnTo>
                <a:close/>
              </a:path>
            </a:pathLst>
          </a:custGeom>
          <a:blipFill>
            <a:blip r:embed="rId5">
              <a:extLst>
                <a:ext uri="{96DAC541-7B7A-43D3-8B79-37D633B846F1}">
                  <asvg:svgBlip xmlns:asvg="http://schemas.microsoft.com/office/drawing/2016/SVG/main" r:embed="rId6"/>
                </a:ext>
              </a:extLst>
            </a:blip>
            <a:stretch>
              <a:fillRect l="-25" t="0" r="-25" b="0"/>
            </a:stretch>
          </a:blipFill>
        </p:spPr>
      </p:sp>
      <p:sp>
        <p:nvSpPr>
          <p:cNvPr name="Freeform 4" id="4"/>
          <p:cNvSpPr/>
          <p:nvPr/>
        </p:nvSpPr>
        <p:spPr>
          <a:xfrm flipH="false" flipV="false" rot="0">
            <a:off x="1" y="6015044"/>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030326"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6" id="6"/>
          <p:cNvSpPr/>
          <p:nvPr/>
        </p:nvSpPr>
        <p:spPr>
          <a:xfrm flipH="false" flipV="false" rot="0">
            <a:off x="10044114"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30330" y="8843968"/>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8" id="8"/>
          <p:cNvSpPr txBox="true"/>
          <p:nvPr/>
        </p:nvSpPr>
        <p:spPr>
          <a:xfrm rot="0">
            <a:off x="502380" y="1073758"/>
            <a:ext cx="17785620" cy="5026870"/>
          </a:xfrm>
          <a:prstGeom prst="rect">
            <a:avLst/>
          </a:prstGeom>
        </p:spPr>
        <p:txBody>
          <a:bodyPr anchor="t" rtlCol="false" tIns="0" lIns="0" bIns="0" rIns="0">
            <a:spAutoFit/>
          </a:bodyPr>
          <a:lstStyle/>
          <a:p>
            <a:pPr algn="l">
              <a:lnSpc>
                <a:spcPts val="7650"/>
              </a:lnSpc>
            </a:pPr>
            <a:r>
              <a:rPr lang="en-US" sz="6375" spc="155">
                <a:solidFill>
                  <a:srgbClr val="572314"/>
                </a:solidFill>
                <a:latin typeface="TT Smalls"/>
                <a:ea typeface="TT Smalls"/>
                <a:cs typeface="TT Smalls"/>
                <a:sym typeface="TT Smalls"/>
              </a:rPr>
              <a:t>PROJECT TITLE</a:t>
            </a:r>
          </a:p>
          <a:p>
            <a:pPr algn="l">
              <a:lnSpc>
                <a:spcPts val="7650"/>
              </a:lnSpc>
            </a:pPr>
          </a:p>
          <a:p>
            <a:pPr algn="l">
              <a:lnSpc>
                <a:spcPts val="7650"/>
              </a:lnSpc>
            </a:pPr>
          </a:p>
          <a:p>
            <a:pPr algn="l">
              <a:lnSpc>
                <a:spcPts val="7200"/>
              </a:lnSpc>
            </a:pPr>
            <a:r>
              <a:rPr lang="en-US" sz="6000" spc="139">
                <a:solidFill>
                  <a:srgbClr val="572314"/>
                </a:solidFill>
                <a:latin typeface="TT Smalls"/>
                <a:ea typeface="TT Smalls"/>
                <a:cs typeface="TT Smalls"/>
                <a:sym typeface="TT Smalls"/>
              </a:rPr>
              <a:t>VISUALIZING  EMPLOYEE  ATTENDANCE  TRENDS  WITH  EXCEL CHARTS</a:t>
            </a:r>
          </a:p>
        </p:txBody>
      </p:sp>
      <p:sp>
        <p:nvSpPr>
          <p:cNvPr name="TextBox 9" id="9"/>
          <p:cNvSpPr txBox="true"/>
          <p:nvPr/>
        </p:nvSpPr>
        <p:spPr>
          <a:xfrm rot="0">
            <a:off x="17227296" y="9389114"/>
            <a:ext cx="914400" cy="356793"/>
          </a:xfrm>
          <a:prstGeom prst="rect">
            <a:avLst/>
          </a:prstGeom>
        </p:spPr>
        <p:txBody>
          <a:bodyPr anchor="t" rtlCol="false" tIns="0" lIns="0" bIns="0" rIns="0">
            <a:spAutoFit/>
          </a:bodyPr>
          <a:lstStyle/>
          <a:p>
            <a:pPr algn="ctr">
              <a:lnSpc>
                <a:spcPts val="2160"/>
              </a:lnSpc>
            </a:pPr>
            <a:r>
              <a:rPr lang="en-US" sz="1800" spc="55">
                <a:solidFill>
                  <a:srgbClr val="B5A788"/>
                </a:solidFill>
                <a:latin typeface="TT Smalls"/>
                <a:ea typeface="TT Smalls"/>
                <a:cs typeface="TT Smalls"/>
                <a:sym typeface="TT Smalls"/>
              </a:rPr>
              <a:t>2</a:t>
            </a:r>
          </a:p>
        </p:txBody>
      </p:sp>
      <p:grpSp>
        <p:nvGrpSpPr>
          <p:cNvPr name="Group 10" id="10"/>
          <p:cNvGrpSpPr/>
          <p:nvPr/>
        </p:nvGrpSpPr>
        <p:grpSpPr>
          <a:xfrm rot="0">
            <a:off x="1014417" y="9701218"/>
            <a:ext cx="3214688" cy="300038"/>
            <a:chOff x="0" y="0"/>
            <a:chExt cx="4286251" cy="400051"/>
          </a:xfrm>
        </p:grpSpPr>
        <p:sp>
          <p:nvSpPr>
            <p:cNvPr name="Freeform 11" id="1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5"/>
              <a:stretch>
                <a:fillRect l="-66666" t="0" r="-66666" b="0"/>
              </a:stretch>
            </a:blipFill>
          </p:spPr>
        </p:sp>
      </p:grpSp>
      <p:grpSp>
        <p:nvGrpSpPr>
          <p:cNvPr name="Group 12" id="12"/>
          <p:cNvGrpSpPr/>
          <p:nvPr/>
        </p:nvGrpSpPr>
        <p:grpSpPr>
          <a:xfrm rot="0">
            <a:off x="700092" y="9615493"/>
            <a:ext cx="5557838" cy="442912"/>
            <a:chOff x="0" y="0"/>
            <a:chExt cx="7410451" cy="590549"/>
          </a:xfrm>
        </p:grpSpPr>
        <p:sp>
          <p:nvSpPr>
            <p:cNvPr name="Freeform 13" id="13"/>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6"/>
              <a:stretch>
                <a:fillRect l="0" t="-124" r="0" b="-124"/>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114297"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7" y="0"/>
            <a:ext cx="7129463" cy="10294843"/>
          </a:xfrm>
          <a:custGeom>
            <a:avLst/>
            <a:gdLst/>
            <a:ahLst/>
            <a:cxnLst/>
            <a:rect r="r" b="b" t="t" l="l"/>
            <a:pathLst>
              <a:path h="10294843" w="7129463">
                <a:moveTo>
                  <a:pt x="0" y="0"/>
                </a:moveTo>
                <a:lnTo>
                  <a:pt x="7129463" y="0"/>
                </a:lnTo>
                <a:lnTo>
                  <a:pt x="7129463"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1" y="6015044"/>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128716" y="9700483"/>
            <a:ext cx="2660333" cy="278643"/>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41"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3"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4" y="9201150"/>
            <a:ext cx="371476" cy="371475"/>
            <a:chOff x="0" y="0"/>
            <a:chExt cx="495301"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90" y="9615488"/>
            <a:ext cx="5557838" cy="442912"/>
            <a:chOff x="0" y="0"/>
            <a:chExt cx="7410451" cy="590549"/>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40" y="5729285"/>
            <a:ext cx="2600325" cy="4514847"/>
            <a:chOff x="0" y="0"/>
            <a:chExt cx="3467100" cy="6019796"/>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67" t="0" r="-67" b="0"/>
              </a:stretch>
            </a:blipFill>
          </p:spPr>
        </p:sp>
      </p:grpSp>
      <p:sp>
        <p:nvSpPr>
          <p:cNvPr name="TextBox 14" id="14"/>
          <p:cNvSpPr txBox="true"/>
          <p:nvPr/>
        </p:nvSpPr>
        <p:spPr>
          <a:xfrm rot="0">
            <a:off x="1109662" y="452818"/>
            <a:ext cx="3535680" cy="1228043"/>
          </a:xfrm>
          <a:prstGeom prst="rect">
            <a:avLst/>
          </a:prstGeom>
        </p:spPr>
        <p:txBody>
          <a:bodyPr anchor="t" rtlCol="false" tIns="0" lIns="0" bIns="0" rIns="0">
            <a:spAutoFit/>
          </a:bodyPr>
          <a:lstStyle/>
          <a:p>
            <a:pPr algn="l">
              <a:lnSpc>
                <a:spcPts val="7738"/>
              </a:lnSpc>
            </a:pPr>
            <a:r>
              <a:rPr lang="en-US" sz="6450" spc="150">
                <a:solidFill>
                  <a:srgbClr val="572314"/>
                </a:solidFill>
                <a:latin typeface="TT Smalls"/>
                <a:ea typeface="TT Smalls"/>
                <a:cs typeface="TT Smalls"/>
                <a:sym typeface="TT Smalls"/>
              </a:rPr>
              <a:t>AGENDA</a:t>
            </a:r>
          </a:p>
        </p:txBody>
      </p:sp>
      <p:sp>
        <p:nvSpPr>
          <p:cNvPr name="TextBox 15" id="15"/>
          <p:cNvSpPr txBox="true"/>
          <p:nvPr/>
        </p:nvSpPr>
        <p:spPr>
          <a:xfrm rot="0">
            <a:off x="17227296" y="9389114"/>
            <a:ext cx="914400" cy="356793"/>
          </a:xfrm>
          <a:prstGeom prst="rect">
            <a:avLst/>
          </a:prstGeom>
        </p:spPr>
        <p:txBody>
          <a:bodyPr anchor="t" rtlCol="false" tIns="0" lIns="0" bIns="0" rIns="0">
            <a:spAutoFit/>
          </a:bodyPr>
          <a:lstStyle/>
          <a:p>
            <a:pPr algn="ctr">
              <a:lnSpc>
                <a:spcPts val="2160"/>
              </a:lnSpc>
            </a:pPr>
            <a:r>
              <a:rPr lang="en-US" sz="1800" spc="55">
                <a:solidFill>
                  <a:srgbClr val="B5A788"/>
                </a:solidFill>
                <a:latin typeface="TT Smalls"/>
                <a:ea typeface="TT Smalls"/>
                <a:cs typeface="TT Smalls"/>
                <a:sym typeface="TT Smalls"/>
              </a:rPr>
              <a:t>3</a:t>
            </a:r>
          </a:p>
        </p:txBody>
      </p:sp>
      <p:sp>
        <p:nvSpPr>
          <p:cNvPr name="TextBox 16" id="16"/>
          <p:cNvSpPr txBox="true"/>
          <p:nvPr/>
        </p:nvSpPr>
        <p:spPr>
          <a:xfrm rot="0">
            <a:off x="3856151" y="1436573"/>
            <a:ext cx="7360920" cy="6681818"/>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886777" indent="-295592" lvl="2">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3875" y="2937"/>
            <a:ext cx="1644396" cy="1234059"/>
          </a:xfrm>
          <a:custGeom>
            <a:avLst/>
            <a:gdLst/>
            <a:ahLst/>
            <a:cxnLst/>
            <a:rect r="r" b="b" t="t" l="l"/>
            <a:pathLst>
              <a:path h="1234059" w="1644396">
                <a:moveTo>
                  <a:pt x="0" y="0"/>
                </a:moveTo>
                <a:lnTo>
                  <a:pt x="1644396" y="0"/>
                </a:lnTo>
                <a:lnTo>
                  <a:pt x="1644396" y="1234059"/>
                </a:lnTo>
                <a:lnTo>
                  <a:pt x="0" y="12340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7155" y="11176"/>
            <a:ext cx="3445384" cy="2594229"/>
          </a:xfrm>
          <a:custGeom>
            <a:avLst/>
            <a:gdLst/>
            <a:ahLst/>
            <a:cxnLst/>
            <a:rect r="r" b="b" t="t" l="l"/>
            <a:pathLst>
              <a:path h="2594229" w="3445384">
                <a:moveTo>
                  <a:pt x="0" y="0"/>
                </a:moveTo>
                <a:lnTo>
                  <a:pt x="3445384" y="0"/>
                </a:lnTo>
                <a:lnTo>
                  <a:pt x="3445384" y="2594229"/>
                </a:lnTo>
                <a:lnTo>
                  <a:pt x="0" y="2594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4"/>
                </a:lnTo>
                <a:lnTo>
                  <a:pt x="0" y="2712634"/>
                </a:lnTo>
                <a:lnTo>
                  <a:pt x="0" y="0"/>
                </a:lnTo>
                <a:close/>
              </a:path>
            </a:pathLst>
          </a:custGeom>
          <a:blipFill>
            <a:blip r:embed="rId6">
              <a:extLst>
                <a:ext uri="{96DAC541-7B7A-43D3-8B79-37D633B846F1}">
                  <asvg:svgBlip xmlns:asvg="http://schemas.microsoft.com/office/drawing/2016/SVG/main" r:embed="rId7"/>
                </a:ext>
              </a:extLst>
            </a:blip>
            <a:stretch>
              <a:fillRect l="-16" t="0" r="-16" b="0"/>
            </a:stretch>
          </a:blipFill>
        </p:spPr>
      </p:sp>
      <p:sp>
        <p:nvSpPr>
          <p:cNvPr name="Freeform 5" id="5"/>
          <p:cNvSpPr/>
          <p:nvPr/>
        </p:nvSpPr>
        <p:spPr>
          <a:xfrm flipH="false" flipV="false" rot="0">
            <a:off x="2025747" y="-81"/>
            <a:ext cx="16262222" cy="10287095"/>
          </a:xfrm>
          <a:custGeom>
            <a:avLst/>
            <a:gdLst/>
            <a:ahLst/>
            <a:cxnLst/>
            <a:rect r="r" b="b" t="t" l="l"/>
            <a:pathLst>
              <a:path h="10287095" w="16262222">
                <a:moveTo>
                  <a:pt x="0" y="0"/>
                </a:moveTo>
                <a:lnTo>
                  <a:pt x="16262222" y="0"/>
                </a:lnTo>
                <a:lnTo>
                  <a:pt x="16262222" y="10287095"/>
                </a:lnTo>
                <a:lnTo>
                  <a:pt x="0" y="102870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029968" y="-81"/>
            <a:ext cx="146304" cy="10287095"/>
          </a:xfrm>
          <a:custGeom>
            <a:avLst/>
            <a:gdLst/>
            <a:ahLst/>
            <a:cxnLst/>
            <a:rect r="r" b="b" t="t" l="l"/>
            <a:pathLst>
              <a:path h="10287095" w="146304">
                <a:moveTo>
                  <a:pt x="0" y="0"/>
                </a:moveTo>
                <a:lnTo>
                  <a:pt x="146304" y="0"/>
                </a:lnTo>
                <a:lnTo>
                  <a:pt x="146304" y="10287095"/>
                </a:lnTo>
                <a:lnTo>
                  <a:pt x="0" y="102870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30327"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4030327" y="8843962"/>
            <a:ext cx="271463" cy="271462"/>
          </a:xfrm>
          <a:custGeom>
            <a:avLst/>
            <a:gdLst/>
            <a:ahLst/>
            <a:cxnLst/>
            <a:rect r="r" b="b" t="t" l="l"/>
            <a:pathLst>
              <a:path h="271462" w="271463">
                <a:moveTo>
                  <a:pt x="0" y="0"/>
                </a:moveTo>
                <a:lnTo>
                  <a:pt x="271463" y="0"/>
                </a:lnTo>
                <a:lnTo>
                  <a:pt x="271463" y="271462"/>
                </a:lnTo>
                <a:lnTo>
                  <a:pt x="0" y="27146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9" id="9"/>
          <p:cNvGrpSpPr/>
          <p:nvPr/>
        </p:nvGrpSpPr>
        <p:grpSpPr>
          <a:xfrm rot="0">
            <a:off x="11987214" y="4400550"/>
            <a:ext cx="4143377" cy="4886325"/>
            <a:chOff x="0" y="0"/>
            <a:chExt cx="5524503" cy="6515100"/>
          </a:xfrm>
        </p:grpSpPr>
        <p:sp>
          <p:nvSpPr>
            <p:cNvPr name="Freeform 10" id="10"/>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16"/>
              <a:stretch>
                <a:fillRect l="-42" t="0" r="-42" b="0"/>
              </a:stretch>
            </a:blipFill>
          </p:spPr>
        </p:sp>
      </p:grpSp>
      <p:sp>
        <p:nvSpPr>
          <p:cNvPr name="Freeform 11" id="11"/>
          <p:cNvSpPr/>
          <p:nvPr/>
        </p:nvSpPr>
        <p:spPr>
          <a:xfrm flipH="false" flipV="false" rot="0">
            <a:off x="10044114"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2" id="12"/>
          <p:cNvSpPr txBox="true"/>
          <p:nvPr/>
        </p:nvSpPr>
        <p:spPr>
          <a:xfrm rot="0">
            <a:off x="1251112" y="650495"/>
            <a:ext cx="8455343" cy="1218134"/>
          </a:xfrm>
          <a:prstGeom prst="rect">
            <a:avLst/>
          </a:prstGeom>
        </p:spPr>
        <p:txBody>
          <a:bodyPr anchor="t" rtlCol="false" tIns="0" lIns="0" bIns="0" rIns="0">
            <a:spAutoFit/>
          </a:bodyPr>
          <a:lstStyle/>
          <a:p>
            <a:pPr algn="l">
              <a:lnSpc>
                <a:spcPts val="7650"/>
              </a:lnSpc>
            </a:pPr>
            <a:r>
              <a:rPr lang="en-US" sz="6375" spc="170">
                <a:solidFill>
                  <a:srgbClr val="572314"/>
                </a:solidFill>
                <a:latin typeface="TT Smalls"/>
                <a:ea typeface="TT Smalls"/>
                <a:cs typeface="TT Smalls"/>
                <a:sym typeface="TT Smalls"/>
              </a:rPr>
              <a:t>PROBLEM	STATEMENT</a:t>
            </a:r>
          </a:p>
        </p:txBody>
      </p:sp>
      <p:sp>
        <p:nvSpPr>
          <p:cNvPr name="TextBox 13" id="13"/>
          <p:cNvSpPr txBox="true"/>
          <p:nvPr/>
        </p:nvSpPr>
        <p:spPr>
          <a:xfrm rot="0">
            <a:off x="17227296" y="9389114"/>
            <a:ext cx="914400" cy="356793"/>
          </a:xfrm>
          <a:prstGeom prst="rect">
            <a:avLst/>
          </a:prstGeom>
        </p:spPr>
        <p:txBody>
          <a:bodyPr anchor="t" rtlCol="false" tIns="0" lIns="0" bIns="0" rIns="0">
            <a:spAutoFit/>
          </a:bodyPr>
          <a:lstStyle/>
          <a:p>
            <a:pPr algn="ctr">
              <a:lnSpc>
                <a:spcPts val="2160"/>
              </a:lnSpc>
            </a:pPr>
            <a:r>
              <a:rPr lang="en-US" sz="1800" spc="55">
                <a:solidFill>
                  <a:srgbClr val="B5A788"/>
                </a:solidFill>
                <a:latin typeface="TT Smalls"/>
                <a:ea typeface="TT Smalls"/>
                <a:cs typeface="TT Smalls"/>
                <a:sym typeface="TT Smalls"/>
              </a:rPr>
              <a:t>4</a:t>
            </a:r>
          </a:p>
        </p:txBody>
      </p:sp>
      <p:grpSp>
        <p:nvGrpSpPr>
          <p:cNvPr name="Group 14" id="14"/>
          <p:cNvGrpSpPr/>
          <p:nvPr/>
        </p:nvGrpSpPr>
        <p:grpSpPr>
          <a:xfrm rot="0">
            <a:off x="1014412" y="9701218"/>
            <a:ext cx="3214688" cy="300038"/>
            <a:chOff x="0" y="0"/>
            <a:chExt cx="4286251" cy="400051"/>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9"/>
              <a:stretch>
                <a:fillRect l="-66666" t="0" r="-66666" b="0"/>
              </a:stretch>
            </a:blipFill>
          </p:spPr>
        </p:sp>
      </p:grpSp>
      <p:sp>
        <p:nvSpPr>
          <p:cNvPr name="TextBox 16" id="16"/>
          <p:cNvSpPr txBox="true"/>
          <p:nvPr/>
        </p:nvSpPr>
        <p:spPr>
          <a:xfrm rot="0">
            <a:off x="662880" y="1772103"/>
            <a:ext cx="16997895" cy="8452277"/>
          </a:xfrm>
          <a:prstGeom prst="rect">
            <a:avLst/>
          </a:prstGeom>
        </p:spPr>
        <p:txBody>
          <a:bodyPr anchor="t" rtlCol="false" tIns="0" lIns="0" bIns="0" rIns="0">
            <a:spAutoFit/>
          </a:bodyPr>
          <a:lstStyle/>
          <a:p>
            <a:pPr algn="l">
              <a:lnSpc>
                <a:spcPts val="3240"/>
              </a:lnSpc>
            </a:pPr>
          </a:p>
          <a:p>
            <a:pPr algn="l">
              <a:lnSpc>
                <a:spcPts val="3240"/>
              </a:lnSpc>
            </a:pPr>
            <a:r>
              <a:rPr lang="en-US" sz="2700" spc="62">
                <a:solidFill>
                  <a:srgbClr val="000000"/>
                </a:solidFill>
                <a:latin typeface="TT Smalls"/>
                <a:ea typeface="TT Smalls"/>
                <a:cs typeface="TT Smalls"/>
                <a:sym typeface="TT Smalls"/>
              </a:rPr>
              <a:t>Employee attendance is a crucial metric for any organization, influencing productivity, planning, and overall operational efficiency. Regular monitoring and analysis of attendance data help in identifying patterns, potential issues, and areas for improvement. Visualizing this data through charts can provide clearer insights and aid in decision-making.</a:t>
            </a:r>
          </a:p>
          <a:p>
            <a:pPr algn="l">
              <a:lnSpc>
                <a:spcPts val="3240"/>
              </a:lnSpc>
            </a:pPr>
            <a:r>
              <a:rPr lang="en-US" b="true" sz="2700" spc="62">
                <a:solidFill>
                  <a:srgbClr val="000000"/>
                </a:solidFill>
                <a:latin typeface="Arimo Bold"/>
                <a:ea typeface="Arimo Bold"/>
                <a:cs typeface="Arimo Bold"/>
                <a:sym typeface="Arimo Bold"/>
              </a:rPr>
              <a:t>Objective</a:t>
            </a:r>
          </a:p>
          <a:p>
            <a:pPr algn="l">
              <a:lnSpc>
                <a:spcPts val="3240"/>
              </a:lnSpc>
            </a:pPr>
            <a:r>
              <a:rPr lang="en-US" sz="2700" spc="62">
                <a:solidFill>
                  <a:srgbClr val="000000"/>
                </a:solidFill>
                <a:latin typeface="TT Smalls"/>
                <a:ea typeface="TT Smalls"/>
                <a:cs typeface="TT Smalls"/>
                <a:sym typeface="TT Smalls"/>
              </a:rPr>
              <a:t>To create an effective system for visualizing employee attendance trends using Excel charts, enabling managers to easily interpret attendance patterns, identify trends, and make data-driven decisions.</a:t>
            </a:r>
          </a:p>
          <a:p>
            <a:pPr algn="l">
              <a:lnSpc>
                <a:spcPts val="3240"/>
              </a:lnSpc>
            </a:pPr>
            <a:r>
              <a:rPr lang="en-US" b="true" sz="2700" spc="62">
                <a:solidFill>
                  <a:srgbClr val="000000"/>
                </a:solidFill>
                <a:latin typeface="Arimo Bold"/>
                <a:ea typeface="Arimo Bold"/>
                <a:cs typeface="Arimo Bold"/>
                <a:sym typeface="Arimo Bold"/>
              </a:rPr>
              <a:t>Requirements</a:t>
            </a:r>
          </a:p>
          <a:p>
            <a:pPr algn="l">
              <a:lnSpc>
                <a:spcPts val="3240"/>
              </a:lnSpc>
            </a:pPr>
            <a:r>
              <a:rPr lang="en-US" b="true" sz="2700" spc="62">
                <a:solidFill>
                  <a:srgbClr val="000000"/>
                </a:solidFill>
                <a:latin typeface="Arimo Bold"/>
                <a:ea typeface="Arimo Bold"/>
                <a:cs typeface="Arimo Bold"/>
                <a:sym typeface="Arimo Bold"/>
              </a:rPr>
              <a:t>Data Collection and Preparation:</a:t>
            </a:r>
          </a:p>
          <a:p>
            <a:pPr algn="l">
              <a:lnSpc>
                <a:spcPts val="3240"/>
              </a:lnSpc>
            </a:pPr>
            <a:r>
              <a:rPr lang="en-US" sz="2700" spc="62">
                <a:solidFill>
                  <a:srgbClr val="000000"/>
                </a:solidFill>
                <a:latin typeface="TT Smalls"/>
                <a:ea typeface="TT Smalls"/>
                <a:cs typeface="TT Smalls"/>
                <a:sym typeface="TT Smalls"/>
              </a:rPr>
              <a:t>Collect attendance data for employees, including attributes such as dates, employee </a:t>
            </a:r>
          </a:p>
          <a:p>
            <a:pPr algn="l">
              <a:lnSpc>
                <a:spcPts val="3240"/>
              </a:lnSpc>
            </a:pPr>
            <a:r>
              <a:rPr lang="en-US" sz="2700" spc="62">
                <a:solidFill>
                  <a:srgbClr val="000000"/>
                </a:solidFill>
                <a:latin typeface="TT Smalls"/>
                <a:ea typeface="TT Smalls"/>
                <a:cs typeface="TT Smalls"/>
                <a:sym typeface="TT Smalls"/>
              </a:rPr>
              <a:t>IDs, names, attendance status  </a:t>
            </a:r>
            <a:r>
              <a:rPr lang="en-US" b="true" sz="2700" spc="62">
                <a:solidFill>
                  <a:srgbClr val="000000"/>
                </a:solidFill>
                <a:latin typeface="TT Smalls Bold"/>
                <a:ea typeface="TT Smalls Bold"/>
                <a:cs typeface="TT Smalls Bold"/>
                <a:sym typeface="TT Smalls Bold"/>
              </a:rPr>
              <a:t>Chart Types and Visualization:</a:t>
            </a:r>
          </a:p>
          <a:p>
            <a:pPr algn="l">
              <a:lnSpc>
                <a:spcPts val="3240"/>
              </a:lnSpc>
            </a:pPr>
            <a:r>
              <a:rPr lang="en-US" sz="2700" spc="62">
                <a:solidFill>
                  <a:srgbClr val="000000"/>
                </a:solidFill>
                <a:latin typeface="TT Smalls"/>
                <a:ea typeface="TT Smalls"/>
                <a:cs typeface="TT Smalls"/>
                <a:sym typeface="TT Smalls"/>
              </a:rPr>
              <a:t>Develop various types of charts to visualize attendance trends, including but</a:t>
            </a:r>
          </a:p>
          <a:p>
            <a:pPr algn="l">
              <a:lnSpc>
                <a:spcPts val="3240"/>
              </a:lnSpc>
            </a:pPr>
            <a:r>
              <a:rPr lang="en-US" sz="2700" spc="62">
                <a:solidFill>
                  <a:srgbClr val="000000"/>
                </a:solidFill>
                <a:latin typeface="TT Smalls"/>
                <a:ea typeface="TT Smalls"/>
                <a:cs typeface="TT Smalls"/>
                <a:sym typeface="TT Smalls"/>
              </a:rPr>
              <a:t> not limited to:</a:t>
            </a:r>
          </a:p>
          <a:p>
            <a:pPr algn="l">
              <a:lnSpc>
                <a:spcPts val="3240"/>
              </a:lnSpc>
            </a:pPr>
            <a:r>
              <a:rPr lang="en-US" b="true" sz="2700" spc="62">
                <a:solidFill>
                  <a:srgbClr val="000000"/>
                </a:solidFill>
                <a:latin typeface="TT Smalls Bold"/>
                <a:ea typeface="TT Smalls Bold"/>
                <a:cs typeface="TT Smalls Bold"/>
                <a:sym typeface="TT Smalls Bold"/>
              </a:rPr>
              <a:t>Line Charts:</a:t>
            </a:r>
            <a:r>
              <a:rPr lang="en-US" sz="2700" spc="62">
                <a:solidFill>
                  <a:srgbClr val="000000"/>
                </a:solidFill>
                <a:latin typeface="TT Smalls"/>
                <a:ea typeface="TT Smalls"/>
                <a:cs typeface="TT Smalls"/>
                <a:sym typeface="TT Smalls"/>
              </a:rPr>
              <a:t> To show attendance trends over time for individual employees</a:t>
            </a:r>
          </a:p>
          <a:p>
            <a:pPr algn="l">
              <a:lnSpc>
                <a:spcPts val="3240"/>
              </a:lnSpc>
            </a:pPr>
            <a:r>
              <a:rPr lang="en-US" sz="2700" spc="62">
                <a:solidFill>
                  <a:srgbClr val="000000"/>
                </a:solidFill>
                <a:latin typeface="TT Smalls"/>
                <a:ea typeface="TT Smalls"/>
                <a:cs typeface="TT Smalls"/>
                <a:sym typeface="TT Smalls"/>
              </a:rPr>
              <a:t> or teams.</a:t>
            </a:r>
          </a:p>
          <a:p>
            <a:pPr algn="l">
              <a:lnSpc>
                <a:spcPts val="3240"/>
              </a:lnSpc>
            </a:pPr>
            <a:r>
              <a:rPr lang="en-US" b="true" sz="2700" spc="62">
                <a:solidFill>
                  <a:srgbClr val="000000"/>
                </a:solidFill>
                <a:latin typeface="TT Smalls Bold"/>
                <a:ea typeface="TT Smalls Bold"/>
                <a:cs typeface="TT Smalls Bold"/>
                <a:sym typeface="TT Smalls Bold"/>
              </a:rPr>
              <a:t>Bar Charts:</a:t>
            </a:r>
            <a:r>
              <a:rPr lang="en-US" sz="2700" spc="62">
                <a:solidFill>
                  <a:srgbClr val="000000"/>
                </a:solidFill>
                <a:latin typeface="TT Smalls"/>
                <a:ea typeface="TT Smalls"/>
                <a:cs typeface="TT Smalls"/>
                <a:sym typeface="TT Smalls"/>
              </a:rPr>
              <a:t> To compare attendance rates across different departments or</a:t>
            </a:r>
          </a:p>
          <a:p>
            <a:pPr algn="l">
              <a:lnSpc>
                <a:spcPts val="3240"/>
              </a:lnSpc>
            </a:pPr>
            <a:r>
              <a:rPr lang="en-US" sz="2700" spc="62">
                <a:solidFill>
                  <a:srgbClr val="000000"/>
                </a:solidFill>
                <a:latin typeface="TT Smalls"/>
                <a:ea typeface="TT Smalls"/>
                <a:cs typeface="TT Smalls"/>
                <a:sym typeface="TT Smalls"/>
              </a:rPr>
              <a:t> time periods.</a:t>
            </a:r>
          </a:p>
          <a:p>
            <a:pPr algn="l">
              <a:lnSpc>
                <a:spcPts val="3240"/>
              </a:lnSpc>
            </a:pPr>
            <a:r>
              <a:rPr lang="en-US" b="true" sz="2700" spc="62">
                <a:solidFill>
                  <a:srgbClr val="000000"/>
                </a:solidFill>
                <a:latin typeface="TT Smalls Bold"/>
                <a:ea typeface="TT Smalls Bold"/>
                <a:cs typeface="TT Smalls Bold"/>
                <a:sym typeface="TT Smalls Bold"/>
              </a:rPr>
              <a:t>Pie Charts:</a:t>
            </a:r>
            <a:r>
              <a:rPr lang="en-US" sz="2700" spc="62">
                <a:solidFill>
                  <a:srgbClr val="000000"/>
                </a:solidFill>
                <a:latin typeface="TT Smalls"/>
                <a:ea typeface="TT Smalls"/>
                <a:cs typeface="TT Smalls"/>
                <a:sym typeface="TT Smalls"/>
              </a:rPr>
              <a:t> To represent the proportion of different attendance statuses </a:t>
            </a:r>
          </a:p>
          <a:p>
            <a:pPr algn="l">
              <a:lnSpc>
                <a:spcPts val="3240"/>
              </a:lnSpc>
            </a:pPr>
            <a:r>
              <a:rPr lang="en-US" b="true" sz="2700" spc="62">
                <a:solidFill>
                  <a:srgbClr val="000000"/>
                </a:solidFill>
                <a:latin typeface="TT Smalls Bold"/>
                <a:ea typeface="TT Smalls Bold"/>
                <a:cs typeface="TT Smalls Bold"/>
                <a:sym typeface="TT Smalls Bold"/>
              </a:rPr>
              <a:t>Heat Maps:</a:t>
            </a:r>
            <a:r>
              <a:rPr lang="en-US" sz="2700" spc="62">
                <a:solidFill>
                  <a:srgbClr val="000000"/>
                </a:solidFill>
                <a:latin typeface="TT Smalls"/>
                <a:ea typeface="TT Smalls"/>
                <a:cs typeface="TT Smalls"/>
                <a:sym typeface="TT Smalls"/>
              </a:rPr>
              <a:t> To highlight periods of high or low attendance.</a:t>
            </a:r>
          </a:p>
          <a:p>
            <a:pPr algn="l">
              <a:lnSpc>
                <a:spcPts val="32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3875" y="2937"/>
            <a:ext cx="1644396" cy="1234059"/>
          </a:xfrm>
          <a:custGeom>
            <a:avLst/>
            <a:gdLst/>
            <a:ahLst/>
            <a:cxnLst/>
            <a:rect r="r" b="b" t="t" l="l"/>
            <a:pathLst>
              <a:path h="1234059" w="1644396">
                <a:moveTo>
                  <a:pt x="0" y="0"/>
                </a:moveTo>
                <a:lnTo>
                  <a:pt x="1644396" y="0"/>
                </a:lnTo>
                <a:lnTo>
                  <a:pt x="1644396" y="1234059"/>
                </a:lnTo>
                <a:lnTo>
                  <a:pt x="0" y="12340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7155" y="11176"/>
            <a:ext cx="3445384" cy="2594229"/>
          </a:xfrm>
          <a:custGeom>
            <a:avLst/>
            <a:gdLst/>
            <a:ahLst/>
            <a:cxnLst/>
            <a:rect r="r" b="b" t="t" l="l"/>
            <a:pathLst>
              <a:path h="2594229" w="3445384">
                <a:moveTo>
                  <a:pt x="0" y="0"/>
                </a:moveTo>
                <a:lnTo>
                  <a:pt x="3445384" y="0"/>
                </a:lnTo>
                <a:lnTo>
                  <a:pt x="3445384" y="2594229"/>
                </a:lnTo>
                <a:lnTo>
                  <a:pt x="0" y="2594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4"/>
                </a:lnTo>
                <a:lnTo>
                  <a:pt x="0" y="2712634"/>
                </a:lnTo>
                <a:lnTo>
                  <a:pt x="0" y="0"/>
                </a:lnTo>
                <a:close/>
              </a:path>
            </a:pathLst>
          </a:custGeom>
          <a:blipFill>
            <a:blip r:embed="rId6">
              <a:extLst>
                <a:ext uri="{96DAC541-7B7A-43D3-8B79-37D633B846F1}">
                  <asvg:svgBlip xmlns:asvg="http://schemas.microsoft.com/office/drawing/2016/SVG/main" r:embed="rId7"/>
                </a:ext>
              </a:extLst>
            </a:blip>
            <a:stretch>
              <a:fillRect l="-16" t="0" r="-16" b="0"/>
            </a:stretch>
          </a:blipFill>
        </p:spPr>
      </p:sp>
      <p:sp>
        <p:nvSpPr>
          <p:cNvPr name="Freeform 5" id="5"/>
          <p:cNvSpPr/>
          <p:nvPr/>
        </p:nvSpPr>
        <p:spPr>
          <a:xfrm flipH="false" flipV="false" rot="0">
            <a:off x="2025747" y="-81"/>
            <a:ext cx="16262222" cy="10287095"/>
          </a:xfrm>
          <a:custGeom>
            <a:avLst/>
            <a:gdLst/>
            <a:ahLst/>
            <a:cxnLst/>
            <a:rect r="r" b="b" t="t" l="l"/>
            <a:pathLst>
              <a:path h="10287095" w="16262222">
                <a:moveTo>
                  <a:pt x="0" y="0"/>
                </a:moveTo>
                <a:lnTo>
                  <a:pt x="16262222" y="0"/>
                </a:lnTo>
                <a:lnTo>
                  <a:pt x="16262222" y="10287095"/>
                </a:lnTo>
                <a:lnTo>
                  <a:pt x="0" y="102870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029968" y="-81"/>
            <a:ext cx="146304" cy="10287095"/>
          </a:xfrm>
          <a:custGeom>
            <a:avLst/>
            <a:gdLst/>
            <a:ahLst/>
            <a:cxnLst/>
            <a:rect r="r" b="b" t="t" l="l"/>
            <a:pathLst>
              <a:path h="10287095" w="146304">
                <a:moveTo>
                  <a:pt x="0" y="0"/>
                </a:moveTo>
                <a:lnTo>
                  <a:pt x="146304" y="0"/>
                </a:lnTo>
                <a:lnTo>
                  <a:pt x="146304" y="10287095"/>
                </a:lnTo>
                <a:lnTo>
                  <a:pt x="0" y="102870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30328"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4030328"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9" id="9"/>
          <p:cNvGrpSpPr/>
          <p:nvPr/>
        </p:nvGrpSpPr>
        <p:grpSpPr>
          <a:xfrm rot="0">
            <a:off x="12987341" y="3971925"/>
            <a:ext cx="5300662" cy="5715000"/>
            <a:chOff x="0" y="0"/>
            <a:chExt cx="7067549" cy="7620000"/>
          </a:xfrm>
        </p:grpSpPr>
        <p:sp>
          <p:nvSpPr>
            <p:cNvPr name="Freeform 10" id="10"/>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16"/>
              <a:stretch>
                <a:fillRect l="0" t="0" r="0" b="0"/>
              </a:stretch>
            </a:blipFill>
          </p:spPr>
        </p:sp>
      </p:grpSp>
      <p:sp>
        <p:nvSpPr>
          <p:cNvPr name="Freeform 11" id="11"/>
          <p:cNvSpPr/>
          <p:nvPr/>
        </p:nvSpPr>
        <p:spPr>
          <a:xfrm flipH="false" flipV="false" rot="0">
            <a:off x="10044114"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2" id="12"/>
          <p:cNvSpPr txBox="true"/>
          <p:nvPr/>
        </p:nvSpPr>
        <p:spPr>
          <a:xfrm rot="0">
            <a:off x="1109666" y="1032352"/>
            <a:ext cx="7895272" cy="1218134"/>
          </a:xfrm>
          <a:prstGeom prst="rect">
            <a:avLst/>
          </a:prstGeom>
        </p:spPr>
        <p:txBody>
          <a:bodyPr anchor="t" rtlCol="false" tIns="0" lIns="0" bIns="0" rIns="0">
            <a:spAutoFit/>
          </a:bodyPr>
          <a:lstStyle/>
          <a:p>
            <a:pPr algn="l">
              <a:lnSpc>
                <a:spcPts val="7650"/>
              </a:lnSpc>
            </a:pPr>
            <a:r>
              <a:rPr lang="en-US" sz="6375" spc="155">
                <a:solidFill>
                  <a:srgbClr val="572314"/>
                </a:solidFill>
                <a:latin typeface="TT Smalls"/>
                <a:ea typeface="TT Smalls"/>
                <a:cs typeface="TT Smalls"/>
                <a:sym typeface="TT Smalls"/>
              </a:rPr>
              <a:t>PROJECT	OVERVIEW</a:t>
            </a:r>
          </a:p>
        </p:txBody>
      </p:sp>
      <p:sp>
        <p:nvSpPr>
          <p:cNvPr name="TextBox 13" id="13"/>
          <p:cNvSpPr txBox="true"/>
          <p:nvPr/>
        </p:nvSpPr>
        <p:spPr>
          <a:xfrm rot="0">
            <a:off x="17227296" y="9389114"/>
            <a:ext cx="914400" cy="356793"/>
          </a:xfrm>
          <a:prstGeom prst="rect">
            <a:avLst/>
          </a:prstGeom>
        </p:spPr>
        <p:txBody>
          <a:bodyPr anchor="t" rtlCol="false" tIns="0" lIns="0" bIns="0" rIns="0">
            <a:spAutoFit/>
          </a:bodyPr>
          <a:lstStyle/>
          <a:p>
            <a:pPr algn="ctr">
              <a:lnSpc>
                <a:spcPts val="2160"/>
              </a:lnSpc>
            </a:pPr>
            <a:r>
              <a:rPr lang="en-US" sz="1800" spc="55">
                <a:solidFill>
                  <a:srgbClr val="B5A788"/>
                </a:solidFill>
                <a:latin typeface="TT Smalls"/>
                <a:ea typeface="TT Smalls"/>
                <a:cs typeface="TT Smalls"/>
                <a:sym typeface="TT Smalls"/>
              </a:rPr>
              <a:t>5</a:t>
            </a:r>
          </a:p>
        </p:txBody>
      </p:sp>
      <p:grpSp>
        <p:nvGrpSpPr>
          <p:cNvPr name="Group 14" id="14"/>
          <p:cNvGrpSpPr/>
          <p:nvPr/>
        </p:nvGrpSpPr>
        <p:grpSpPr>
          <a:xfrm rot="0">
            <a:off x="1014412" y="9701218"/>
            <a:ext cx="3214688" cy="300038"/>
            <a:chOff x="0" y="0"/>
            <a:chExt cx="4286251" cy="400051"/>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9"/>
              <a:stretch>
                <a:fillRect l="-66666" t="0" r="-66666" b="0"/>
              </a:stretch>
            </a:blipFill>
          </p:spPr>
        </p:sp>
      </p:grpSp>
      <p:sp>
        <p:nvSpPr>
          <p:cNvPr name="TextBox 16" id="16"/>
          <p:cNvSpPr txBox="true"/>
          <p:nvPr/>
        </p:nvSpPr>
        <p:spPr>
          <a:xfrm rot="0">
            <a:off x="1577340" y="3093726"/>
            <a:ext cx="11704320" cy="1307456"/>
          </a:xfrm>
          <a:prstGeom prst="rect">
            <a:avLst/>
          </a:prstGeom>
        </p:spPr>
        <p:txBody>
          <a:bodyPr anchor="t" rtlCol="false" tIns="0" lIns="0" bIns="0" rIns="0">
            <a:spAutoFit/>
          </a:bodyPr>
          <a:lstStyle/>
          <a:p>
            <a:pPr algn="l" marL="760095" indent="-253365" lvl="2">
              <a:lnSpc>
                <a:spcPts val="4320"/>
              </a:lnSpc>
              <a:buFont typeface="Arial"/>
              <a:buChar char="⚬"/>
            </a:pPr>
            <a:r>
              <a:rPr lang="en-US" sz="3600">
                <a:solidFill>
                  <a:srgbClr val="0D0D0D"/>
                </a:solidFill>
                <a:latin typeface="Times New Roman"/>
                <a:ea typeface="Times New Roman"/>
                <a:cs typeface="Times New Roman"/>
                <a:sym typeface="Times New Roman"/>
              </a:rPr>
              <a:t>.</a:t>
            </a:r>
          </a:p>
          <a:p>
            <a:pPr algn="l" marL="760095" indent="-253365" lvl="2">
              <a:lnSpc>
                <a:spcPts val="4320"/>
              </a:lnSpc>
            </a:pPr>
          </a:p>
        </p:txBody>
      </p:sp>
      <p:sp>
        <p:nvSpPr>
          <p:cNvPr name="TextBox 17" id="17"/>
          <p:cNvSpPr txBox="true"/>
          <p:nvPr/>
        </p:nvSpPr>
        <p:spPr>
          <a:xfrm rot="0">
            <a:off x="1305822" y="2591259"/>
            <a:ext cx="14176158" cy="6274386"/>
          </a:xfrm>
          <a:prstGeom prst="rect">
            <a:avLst/>
          </a:prstGeom>
        </p:spPr>
        <p:txBody>
          <a:bodyPr anchor="t" rtlCol="false" tIns="0" lIns="0" bIns="0" rIns="0">
            <a:spAutoFit/>
          </a:bodyPr>
          <a:lstStyle/>
          <a:p>
            <a:pPr algn="l">
              <a:lnSpc>
                <a:spcPts val="4320"/>
              </a:lnSpc>
            </a:pPr>
            <a:r>
              <a:rPr lang="en-US" sz="3600" spc="83">
                <a:solidFill>
                  <a:srgbClr val="000000"/>
                </a:solidFill>
                <a:latin typeface="TT Smalls"/>
                <a:ea typeface="TT Smalls"/>
                <a:cs typeface="TT Smalls"/>
                <a:sym typeface="TT Smalls"/>
              </a:rPr>
              <a:t>The project aims to develop an Excel-based solution for visualizing employee attendance data, providing managers and HR professionals with intuitive charts and interactive tools to analyze attendance patterns, identify trends, and make data-driven decisions.</a:t>
            </a:r>
          </a:p>
          <a:p>
            <a:pPr algn="l">
              <a:lnSpc>
                <a:spcPts val="4320"/>
              </a:lnSpc>
            </a:pPr>
            <a:r>
              <a:rPr lang="en-US" b="true" sz="3600" spc="83">
                <a:solidFill>
                  <a:srgbClr val="000000"/>
                </a:solidFill>
                <a:latin typeface="Arimo Bold"/>
                <a:ea typeface="Arimo Bold"/>
                <a:cs typeface="Arimo Bold"/>
                <a:sym typeface="Arimo Bold"/>
              </a:rPr>
              <a:t>Project Goals</a:t>
            </a:r>
          </a:p>
          <a:p>
            <a:pPr algn="l">
              <a:lnSpc>
                <a:spcPts val="4320"/>
              </a:lnSpc>
            </a:pPr>
            <a:r>
              <a:rPr lang="en-US" b="true" sz="3600" spc="83">
                <a:solidFill>
                  <a:srgbClr val="000000"/>
                </a:solidFill>
                <a:latin typeface="TT Smalls Bold"/>
                <a:ea typeface="TT Smalls Bold"/>
                <a:cs typeface="TT Smalls Bold"/>
                <a:sym typeface="TT Smalls Bold"/>
              </a:rPr>
              <a:t>Effective Visualization</a:t>
            </a:r>
            <a:r>
              <a:rPr lang="en-US" sz="3600" spc="83">
                <a:solidFill>
                  <a:srgbClr val="000000"/>
                </a:solidFill>
                <a:latin typeface="TT Smalls"/>
                <a:ea typeface="TT Smalls"/>
                <a:cs typeface="TT Smalls"/>
                <a:sym typeface="TT Smalls"/>
              </a:rPr>
              <a:t>: Create a suite of Excel charts that clearly represent attendance trends, facilitating easy interpretation of data.</a:t>
            </a:r>
          </a:p>
          <a:p>
            <a:pPr algn="l">
              <a:lnSpc>
                <a:spcPts val="4320"/>
              </a:lnSpc>
            </a:pPr>
            <a:r>
              <a:rPr lang="en-US" b="true" sz="3600" spc="83">
                <a:solidFill>
                  <a:srgbClr val="000000"/>
                </a:solidFill>
                <a:latin typeface="TT Smalls Bold"/>
                <a:ea typeface="TT Smalls Bold"/>
                <a:cs typeface="TT Smalls Bold"/>
                <a:sym typeface="TT Smalls Bold"/>
              </a:rPr>
              <a:t>Interactive Features</a:t>
            </a:r>
            <a:r>
              <a:rPr lang="en-US" sz="3600" spc="83">
                <a:solidFill>
                  <a:srgbClr val="000000"/>
                </a:solidFill>
                <a:latin typeface="TT Smalls"/>
                <a:ea typeface="TT Smalls"/>
                <a:cs typeface="TT Smalls"/>
                <a:sym typeface="TT Smalls"/>
              </a:rPr>
              <a:t>: Implement interactive elements to allow users to explore data dynamically and generate custom views based on their needs.</a:t>
            </a:r>
          </a:p>
          <a:p>
            <a:pPr algn="l">
              <a:lnSpc>
                <a:spcPts val="4320"/>
              </a:lnSpc>
            </a:pPr>
            <a:r>
              <a:rPr lang="en-US" b="true" sz="3600" spc="83">
                <a:solidFill>
                  <a:srgbClr val="000000"/>
                </a:solidFill>
                <a:latin typeface="TT Smalls Bold"/>
                <a:ea typeface="TT Smalls Bold"/>
                <a:cs typeface="TT Smalls Bold"/>
                <a:sym typeface="TT Smalls Bold"/>
              </a:rPr>
              <a:t>Data Analysis</a:t>
            </a:r>
            <a:r>
              <a:rPr lang="en-US" sz="3600" spc="83">
                <a:solidFill>
                  <a:srgbClr val="000000"/>
                </a:solidFill>
                <a:latin typeface="TT Smalls"/>
                <a:ea typeface="TT Smalls"/>
                <a:cs typeface="TT Smalls"/>
                <a:sym typeface="TT Smalls"/>
              </a:rPr>
              <a:t>: Enable detailed analysis of attendance patterns to support decision-making processes and improve organizational efficiency.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3875" y="2937"/>
            <a:ext cx="1644396" cy="1234059"/>
          </a:xfrm>
          <a:custGeom>
            <a:avLst/>
            <a:gdLst/>
            <a:ahLst/>
            <a:cxnLst/>
            <a:rect r="r" b="b" t="t" l="l"/>
            <a:pathLst>
              <a:path h="1234059" w="1644396">
                <a:moveTo>
                  <a:pt x="0" y="0"/>
                </a:moveTo>
                <a:lnTo>
                  <a:pt x="1644396" y="0"/>
                </a:lnTo>
                <a:lnTo>
                  <a:pt x="1644396" y="1234059"/>
                </a:lnTo>
                <a:lnTo>
                  <a:pt x="0" y="12340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7155" y="11176"/>
            <a:ext cx="3445384" cy="2594229"/>
          </a:xfrm>
          <a:custGeom>
            <a:avLst/>
            <a:gdLst/>
            <a:ahLst/>
            <a:cxnLst/>
            <a:rect r="r" b="b" t="t" l="l"/>
            <a:pathLst>
              <a:path h="2594229" w="3445384">
                <a:moveTo>
                  <a:pt x="0" y="0"/>
                </a:moveTo>
                <a:lnTo>
                  <a:pt x="3445384" y="0"/>
                </a:lnTo>
                <a:lnTo>
                  <a:pt x="3445384" y="2594229"/>
                </a:lnTo>
                <a:lnTo>
                  <a:pt x="0" y="2594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4"/>
                </a:lnTo>
                <a:lnTo>
                  <a:pt x="0" y="2712634"/>
                </a:lnTo>
                <a:lnTo>
                  <a:pt x="0" y="0"/>
                </a:lnTo>
                <a:close/>
              </a:path>
            </a:pathLst>
          </a:custGeom>
          <a:blipFill>
            <a:blip r:embed="rId6">
              <a:extLst>
                <a:ext uri="{96DAC541-7B7A-43D3-8B79-37D633B846F1}">
                  <asvg:svgBlip xmlns:asvg="http://schemas.microsoft.com/office/drawing/2016/SVG/main" r:embed="rId7"/>
                </a:ext>
              </a:extLst>
            </a:blip>
            <a:stretch>
              <a:fillRect l="-16" t="0" r="-16" b="0"/>
            </a:stretch>
          </a:blipFill>
        </p:spPr>
      </p:sp>
      <p:sp>
        <p:nvSpPr>
          <p:cNvPr name="Freeform 5" id="5"/>
          <p:cNvSpPr/>
          <p:nvPr/>
        </p:nvSpPr>
        <p:spPr>
          <a:xfrm flipH="false" flipV="false" rot="0">
            <a:off x="2025747" y="-81"/>
            <a:ext cx="16262222" cy="10287095"/>
          </a:xfrm>
          <a:custGeom>
            <a:avLst/>
            <a:gdLst/>
            <a:ahLst/>
            <a:cxnLst/>
            <a:rect r="r" b="b" t="t" l="l"/>
            <a:pathLst>
              <a:path h="10287095" w="16262222">
                <a:moveTo>
                  <a:pt x="0" y="0"/>
                </a:moveTo>
                <a:lnTo>
                  <a:pt x="16262222" y="0"/>
                </a:lnTo>
                <a:lnTo>
                  <a:pt x="16262222" y="10287095"/>
                </a:lnTo>
                <a:lnTo>
                  <a:pt x="0" y="102870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029968" y="-81"/>
            <a:ext cx="146304" cy="10287095"/>
          </a:xfrm>
          <a:custGeom>
            <a:avLst/>
            <a:gdLst/>
            <a:ahLst/>
            <a:cxnLst/>
            <a:rect r="r" b="b" t="t" l="l"/>
            <a:pathLst>
              <a:path h="10287095" w="146304">
                <a:moveTo>
                  <a:pt x="0" y="0"/>
                </a:moveTo>
                <a:lnTo>
                  <a:pt x="146304" y="0"/>
                </a:lnTo>
                <a:lnTo>
                  <a:pt x="146304" y="10287095"/>
                </a:lnTo>
                <a:lnTo>
                  <a:pt x="0" y="102870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30326"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0044114"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4030330" y="8843968"/>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0" id="10"/>
          <p:cNvSpPr txBox="true"/>
          <p:nvPr/>
        </p:nvSpPr>
        <p:spPr>
          <a:xfrm rot="0">
            <a:off x="1049180" y="1182751"/>
            <a:ext cx="7521893" cy="918611"/>
          </a:xfrm>
          <a:prstGeom prst="rect">
            <a:avLst/>
          </a:prstGeom>
        </p:spPr>
        <p:txBody>
          <a:bodyPr anchor="t" rtlCol="false" tIns="0" lIns="0" bIns="0" rIns="0">
            <a:spAutoFit/>
          </a:bodyPr>
          <a:lstStyle/>
          <a:p>
            <a:pPr algn="l">
              <a:lnSpc>
                <a:spcPts val="5759"/>
              </a:lnSpc>
            </a:pPr>
            <a:r>
              <a:rPr lang="en-US" sz="4800" spc="96">
                <a:solidFill>
                  <a:srgbClr val="572314"/>
                </a:solidFill>
                <a:latin typeface="TT Smalls"/>
                <a:ea typeface="TT Smalls"/>
                <a:cs typeface="TT Smalls"/>
                <a:sym typeface="TT Smalls"/>
              </a:rPr>
              <a:t>WHO ARE THE END USERS?</a:t>
            </a:r>
          </a:p>
        </p:txBody>
      </p:sp>
      <p:sp>
        <p:nvSpPr>
          <p:cNvPr name="TextBox 11" id="11"/>
          <p:cNvSpPr txBox="true"/>
          <p:nvPr/>
        </p:nvSpPr>
        <p:spPr>
          <a:xfrm rot="0">
            <a:off x="17227296" y="9389114"/>
            <a:ext cx="914400" cy="356793"/>
          </a:xfrm>
          <a:prstGeom prst="rect">
            <a:avLst/>
          </a:prstGeom>
        </p:spPr>
        <p:txBody>
          <a:bodyPr anchor="t" rtlCol="false" tIns="0" lIns="0" bIns="0" rIns="0">
            <a:spAutoFit/>
          </a:bodyPr>
          <a:lstStyle/>
          <a:p>
            <a:pPr algn="ctr">
              <a:lnSpc>
                <a:spcPts val="2160"/>
              </a:lnSpc>
            </a:pPr>
            <a:r>
              <a:rPr lang="en-US" sz="1800" spc="55">
                <a:solidFill>
                  <a:srgbClr val="B5A788"/>
                </a:solidFill>
                <a:latin typeface="TT Smalls"/>
                <a:ea typeface="TT Smalls"/>
                <a:cs typeface="TT Smalls"/>
                <a:sym typeface="TT Smalls"/>
              </a:rPr>
              <a:t>6</a:t>
            </a:r>
          </a:p>
        </p:txBody>
      </p:sp>
      <p:grpSp>
        <p:nvGrpSpPr>
          <p:cNvPr name="Group 12" id="12"/>
          <p:cNvGrpSpPr/>
          <p:nvPr/>
        </p:nvGrpSpPr>
        <p:grpSpPr>
          <a:xfrm rot="0">
            <a:off x="1085853" y="9258306"/>
            <a:ext cx="3271838" cy="728662"/>
            <a:chOff x="0" y="0"/>
            <a:chExt cx="4362451" cy="971549"/>
          </a:xfrm>
        </p:grpSpPr>
        <p:sp>
          <p:nvSpPr>
            <p:cNvPr name="Freeform 13" id="13"/>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18"/>
              <a:stretch>
                <a:fillRect l="0" t="0" r="0" b="0"/>
              </a:stretch>
            </a:blipFill>
          </p:spPr>
        </p:sp>
      </p:grpSp>
      <p:sp>
        <p:nvSpPr>
          <p:cNvPr name="TextBox 14" id="14"/>
          <p:cNvSpPr txBox="true"/>
          <p:nvPr/>
        </p:nvSpPr>
        <p:spPr>
          <a:xfrm rot="0">
            <a:off x="1520136" y="2503152"/>
            <a:ext cx="11925861" cy="7640330"/>
          </a:xfrm>
          <a:prstGeom prst="rect">
            <a:avLst/>
          </a:prstGeom>
        </p:spPr>
        <p:txBody>
          <a:bodyPr anchor="t" rtlCol="false" tIns="0" lIns="0" bIns="0" rIns="0">
            <a:spAutoFit/>
          </a:bodyPr>
          <a:lstStyle/>
          <a:p>
            <a:pPr algn="l">
              <a:lnSpc>
                <a:spcPts val="6480"/>
              </a:lnSpc>
            </a:pPr>
            <a:r>
              <a:rPr lang="en-US" b="true" sz="5400" spc="125">
                <a:solidFill>
                  <a:srgbClr val="000000"/>
                </a:solidFill>
                <a:latin typeface="Arimo Bold"/>
                <a:ea typeface="Arimo Bold"/>
                <a:cs typeface="Arimo Bold"/>
                <a:sym typeface="Arimo Bold"/>
              </a:rPr>
              <a:t>1. HR Managers and HR Personnel</a:t>
            </a:r>
          </a:p>
          <a:p>
            <a:pPr algn="l">
              <a:lnSpc>
                <a:spcPts val="6480"/>
              </a:lnSpc>
            </a:pPr>
            <a:r>
              <a:rPr lang="en-US" b="true" sz="5400" spc="125">
                <a:solidFill>
                  <a:srgbClr val="000000"/>
                </a:solidFill>
                <a:latin typeface="Arimo Bold"/>
                <a:ea typeface="Arimo Bold"/>
                <a:cs typeface="Arimo Bold"/>
                <a:sym typeface="Arimo Bold"/>
              </a:rPr>
              <a:t>2. Department Managers and Team Leads</a:t>
            </a:r>
          </a:p>
          <a:p>
            <a:pPr algn="l">
              <a:lnSpc>
                <a:spcPts val="6480"/>
              </a:lnSpc>
            </a:pPr>
            <a:r>
              <a:rPr lang="en-US" b="true" sz="5400" spc="125">
                <a:solidFill>
                  <a:srgbClr val="000000"/>
                </a:solidFill>
                <a:latin typeface="Arimo Bold"/>
                <a:ea typeface="Arimo Bold"/>
                <a:cs typeface="Arimo Bold"/>
                <a:sym typeface="Arimo Bold"/>
              </a:rPr>
              <a:t>3. Executives and Senior Leadership</a:t>
            </a:r>
          </a:p>
          <a:p>
            <a:pPr algn="l">
              <a:lnSpc>
                <a:spcPts val="6480"/>
              </a:lnSpc>
            </a:pPr>
            <a:r>
              <a:rPr lang="en-US" b="true" sz="5400" spc="125">
                <a:solidFill>
                  <a:srgbClr val="000000"/>
                </a:solidFill>
                <a:latin typeface="Arimo Bold"/>
                <a:ea typeface="Arimo Bold"/>
                <a:cs typeface="Arimo Bold"/>
                <a:sym typeface="Arimo Bold"/>
              </a:rPr>
              <a:t>4. Data Analysts and Reporting Specialists</a:t>
            </a:r>
          </a:p>
          <a:p>
            <a:pPr algn="l">
              <a:lnSpc>
                <a:spcPts val="6480"/>
              </a:lnSpc>
            </a:pPr>
            <a:r>
              <a:rPr lang="en-US" b="true" sz="5400" spc="125">
                <a:solidFill>
                  <a:srgbClr val="000000"/>
                </a:solidFill>
                <a:latin typeface="Arimo Bold"/>
                <a:ea typeface="Arimo Bold"/>
                <a:cs typeface="Arimo Bold"/>
                <a:sym typeface="Arimo Bold"/>
              </a:rPr>
              <a:t>5. Payroll Specialists</a:t>
            </a:r>
          </a:p>
          <a:p>
            <a:pPr algn="l">
              <a:lnSpc>
                <a:spcPts val="6480"/>
              </a:lnSpc>
            </a:pPr>
            <a:r>
              <a:rPr lang="en-US" b="true" sz="5400" spc="125">
                <a:solidFill>
                  <a:srgbClr val="000000"/>
                </a:solidFill>
                <a:latin typeface="Arimo Bold"/>
                <a:ea typeface="Arimo Bold"/>
                <a:cs typeface="Arimo Bold"/>
                <a:sym typeface="Arimo Bold"/>
              </a:rPr>
              <a:t>6. Employees (for Self-Monitoring)</a:t>
            </a:r>
          </a:p>
          <a:p>
            <a:pPr algn="l">
              <a:lnSpc>
                <a:spcPts val="6480"/>
              </a:lnSpc>
            </a:pPr>
            <a:r>
              <a:rPr lang="en-US" b="true" sz="5400" spc="125">
                <a:solidFill>
                  <a:srgbClr val="000000"/>
                </a:solidFill>
                <a:latin typeface="Arimo Bold"/>
                <a:ea typeface="Arimo Bold"/>
                <a:cs typeface="Arimo Bold"/>
                <a:sym typeface="Arimo Bold"/>
              </a:rPr>
              <a:t>7. IT Support Staff</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3875" y="2937"/>
            <a:ext cx="1644396" cy="1234059"/>
          </a:xfrm>
          <a:custGeom>
            <a:avLst/>
            <a:gdLst/>
            <a:ahLst/>
            <a:cxnLst/>
            <a:rect r="r" b="b" t="t" l="l"/>
            <a:pathLst>
              <a:path h="1234059" w="1644396">
                <a:moveTo>
                  <a:pt x="0" y="0"/>
                </a:moveTo>
                <a:lnTo>
                  <a:pt x="1644396" y="0"/>
                </a:lnTo>
                <a:lnTo>
                  <a:pt x="1644396" y="1234059"/>
                </a:lnTo>
                <a:lnTo>
                  <a:pt x="0" y="12340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7155" y="11176"/>
            <a:ext cx="3445384" cy="2594229"/>
          </a:xfrm>
          <a:custGeom>
            <a:avLst/>
            <a:gdLst/>
            <a:ahLst/>
            <a:cxnLst/>
            <a:rect r="r" b="b" t="t" l="l"/>
            <a:pathLst>
              <a:path h="2594229" w="3445384">
                <a:moveTo>
                  <a:pt x="0" y="0"/>
                </a:moveTo>
                <a:lnTo>
                  <a:pt x="3445384" y="0"/>
                </a:lnTo>
                <a:lnTo>
                  <a:pt x="3445384" y="2594229"/>
                </a:lnTo>
                <a:lnTo>
                  <a:pt x="0" y="2594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4"/>
                </a:lnTo>
                <a:lnTo>
                  <a:pt x="0" y="2712634"/>
                </a:lnTo>
                <a:lnTo>
                  <a:pt x="0" y="0"/>
                </a:lnTo>
                <a:close/>
              </a:path>
            </a:pathLst>
          </a:custGeom>
          <a:blipFill>
            <a:blip r:embed="rId6">
              <a:extLst>
                <a:ext uri="{96DAC541-7B7A-43D3-8B79-37D633B846F1}">
                  <asvg:svgBlip xmlns:asvg="http://schemas.microsoft.com/office/drawing/2016/SVG/main" r:embed="rId7"/>
                </a:ext>
              </a:extLst>
            </a:blip>
            <a:stretch>
              <a:fillRect l="-16" t="0" r="-16" b="0"/>
            </a:stretch>
          </a:blipFill>
        </p:spPr>
      </p:sp>
      <p:sp>
        <p:nvSpPr>
          <p:cNvPr name="Freeform 5" id="5"/>
          <p:cNvSpPr/>
          <p:nvPr/>
        </p:nvSpPr>
        <p:spPr>
          <a:xfrm flipH="false" flipV="false" rot="0">
            <a:off x="2025747" y="-81"/>
            <a:ext cx="16262222" cy="10287095"/>
          </a:xfrm>
          <a:custGeom>
            <a:avLst/>
            <a:gdLst/>
            <a:ahLst/>
            <a:cxnLst/>
            <a:rect r="r" b="b" t="t" l="l"/>
            <a:pathLst>
              <a:path h="10287095" w="16262222">
                <a:moveTo>
                  <a:pt x="0" y="0"/>
                </a:moveTo>
                <a:lnTo>
                  <a:pt x="16262222" y="0"/>
                </a:lnTo>
                <a:lnTo>
                  <a:pt x="16262222" y="10287095"/>
                </a:lnTo>
                <a:lnTo>
                  <a:pt x="0" y="102870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029968" y="-81"/>
            <a:ext cx="146304" cy="10287095"/>
          </a:xfrm>
          <a:custGeom>
            <a:avLst/>
            <a:gdLst/>
            <a:ahLst/>
            <a:cxnLst/>
            <a:rect r="r" b="b" t="t" l="l"/>
            <a:pathLst>
              <a:path h="10287095" w="146304">
                <a:moveTo>
                  <a:pt x="0" y="0"/>
                </a:moveTo>
                <a:lnTo>
                  <a:pt x="146304" y="0"/>
                </a:lnTo>
                <a:lnTo>
                  <a:pt x="146304" y="10287095"/>
                </a:lnTo>
                <a:lnTo>
                  <a:pt x="0" y="102870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3" y="2214568"/>
            <a:ext cx="4043362" cy="4872038"/>
            <a:chOff x="0" y="0"/>
            <a:chExt cx="5391149" cy="6496051"/>
          </a:xfrm>
        </p:grpSpPr>
        <p:sp>
          <p:nvSpPr>
            <p:cNvPr name="Freeform 8" id="8"/>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12"/>
              <a:stretch>
                <a:fillRect l="0" t="-34" r="0" b="-34"/>
              </a:stretch>
            </a:blipFill>
          </p:spPr>
        </p:sp>
      </p:grpSp>
      <p:sp>
        <p:nvSpPr>
          <p:cNvPr name="Freeform 9" id="9"/>
          <p:cNvSpPr/>
          <p:nvPr/>
        </p:nvSpPr>
        <p:spPr>
          <a:xfrm flipH="false" flipV="false" rot="0">
            <a:off x="14030326"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10044114"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14030330" y="8843968"/>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2" id="12"/>
          <p:cNvSpPr txBox="true"/>
          <p:nvPr/>
        </p:nvSpPr>
        <p:spPr>
          <a:xfrm rot="0">
            <a:off x="464283" y="270477"/>
            <a:ext cx="14644688" cy="1009309"/>
          </a:xfrm>
          <a:prstGeom prst="rect">
            <a:avLst/>
          </a:prstGeom>
        </p:spPr>
        <p:txBody>
          <a:bodyPr anchor="t" rtlCol="false" tIns="0" lIns="0" bIns="0" rIns="0">
            <a:spAutoFit/>
          </a:bodyPr>
          <a:lstStyle/>
          <a:p>
            <a:pPr algn="l">
              <a:lnSpc>
                <a:spcPts val="6480"/>
              </a:lnSpc>
            </a:pPr>
            <a:r>
              <a:rPr lang="en-US" sz="5400" spc="163">
                <a:solidFill>
                  <a:srgbClr val="572314"/>
                </a:solidFill>
                <a:latin typeface="TT Smalls"/>
                <a:ea typeface="TT Smalls"/>
                <a:cs typeface="TT Smalls"/>
                <a:sym typeface="TT Smalls"/>
              </a:rPr>
              <a:t>OUR SOLUTION  AND ITS VALUE PROPOSITION</a:t>
            </a:r>
          </a:p>
        </p:txBody>
      </p:sp>
      <p:sp>
        <p:nvSpPr>
          <p:cNvPr name="TextBox 13" id="13"/>
          <p:cNvSpPr txBox="true"/>
          <p:nvPr/>
        </p:nvSpPr>
        <p:spPr>
          <a:xfrm rot="0">
            <a:off x="17227296" y="9389114"/>
            <a:ext cx="914400" cy="356793"/>
          </a:xfrm>
          <a:prstGeom prst="rect">
            <a:avLst/>
          </a:prstGeom>
        </p:spPr>
        <p:txBody>
          <a:bodyPr anchor="t" rtlCol="false" tIns="0" lIns="0" bIns="0" rIns="0">
            <a:spAutoFit/>
          </a:bodyPr>
          <a:lstStyle/>
          <a:p>
            <a:pPr algn="ctr">
              <a:lnSpc>
                <a:spcPts val="2160"/>
              </a:lnSpc>
            </a:pPr>
            <a:r>
              <a:rPr lang="en-US" sz="1800" spc="55">
                <a:solidFill>
                  <a:srgbClr val="B5A788"/>
                </a:solidFill>
                <a:latin typeface="TT Smalls"/>
                <a:ea typeface="TT Smalls"/>
                <a:cs typeface="TT Smalls"/>
                <a:sym typeface="TT Smalls"/>
              </a:rPr>
              <a:t>7</a:t>
            </a:r>
          </a:p>
        </p:txBody>
      </p:sp>
      <p:grpSp>
        <p:nvGrpSpPr>
          <p:cNvPr name="Group 14" id="14"/>
          <p:cNvGrpSpPr/>
          <p:nvPr/>
        </p:nvGrpSpPr>
        <p:grpSpPr>
          <a:xfrm rot="0">
            <a:off x="1014412" y="9701218"/>
            <a:ext cx="3214688" cy="300038"/>
            <a:chOff x="0" y="0"/>
            <a:chExt cx="4286251" cy="400051"/>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9"/>
              <a:stretch>
                <a:fillRect l="-66666" t="0" r="-66666" b="0"/>
              </a:stretch>
            </a:blipFill>
          </p:spPr>
        </p:sp>
      </p:grpSp>
      <p:sp>
        <p:nvSpPr>
          <p:cNvPr name="TextBox 16" id="16"/>
          <p:cNvSpPr txBox="true"/>
          <p:nvPr/>
        </p:nvSpPr>
        <p:spPr>
          <a:xfrm rot="0">
            <a:off x="1412979" y="1402080"/>
            <a:ext cx="16104984" cy="8839200"/>
          </a:xfrm>
          <a:prstGeom prst="rect">
            <a:avLst/>
          </a:prstGeom>
        </p:spPr>
        <p:txBody>
          <a:bodyPr anchor="t" rtlCol="false" tIns="0" lIns="0" bIns="0" rIns="0">
            <a:spAutoFit/>
          </a:bodyPr>
          <a:lstStyle/>
          <a:p>
            <a:pPr algn="l">
              <a:lnSpc>
                <a:spcPts val="3240"/>
              </a:lnSpc>
            </a:pPr>
            <a:r>
              <a:rPr lang="en-US" b="true" sz="2700" spc="62">
                <a:solidFill>
                  <a:srgbClr val="000000"/>
                </a:solidFill>
                <a:latin typeface="Arimo Bold"/>
                <a:ea typeface="Arimo Bold"/>
                <a:cs typeface="Arimo Bold"/>
                <a:sym typeface="Arimo Bold"/>
              </a:rPr>
              <a:t>Solution and Value: Visualizing Employee Attendance Trends with Excel Charts</a:t>
            </a:r>
          </a:p>
          <a:p>
            <a:pPr algn="l">
              <a:lnSpc>
                <a:spcPts val="3240"/>
              </a:lnSpc>
            </a:pPr>
            <a:r>
              <a:rPr lang="en-US" b="true" sz="2700" spc="62">
                <a:solidFill>
                  <a:srgbClr val="000000"/>
                </a:solidFill>
                <a:latin typeface="Arimo Bold"/>
                <a:ea typeface="Arimo Bold"/>
                <a:cs typeface="Arimo Bold"/>
                <a:sym typeface="Arimo Bold"/>
              </a:rPr>
              <a:t>Solution Overview</a:t>
            </a:r>
          </a:p>
          <a:p>
            <a:pPr algn="l">
              <a:lnSpc>
                <a:spcPts val="3240"/>
              </a:lnSpc>
            </a:pPr>
            <a:r>
              <a:rPr lang="en-US" b="true" sz="2700" spc="62">
                <a:solidFill>
                  <a:srgbClr val="000000"/>
                </a:solidFill>
                <a:latin typeface="TT Smalls Bold"/>
                <a:ea typeface="TT Smalls Bold"/>
                <a:cs typeface="TT Smalls Bold"/>
                <a:sym typeface="TT Smalls Bold"/>
              </a:rPr>
              <a:t>Our solution</a:t>
            </a:r>
            <a:r>
              <a:rPr lang="en-US" sz="2700" spc="62">
                <a:solidFill>
                  <a:srgbClr val="000000"/>
                </a:solidFill>
                <a:latin typeface="TT Smalls"/>
                <a:ea typeface="TT Smalls"/>
                <a:cs typeface="TT Smalls"/>
                <a:sym typeface="TT Smalls"/>
              </a:rPr>
              <a:t> provides a comprehensive Excel-based system designed to visualize employee attendance trends through a variety of interactive charts and tools. This solution enables users to effectively monitor, analyze, and report on attendance data, facilitating data-driven decision-making and improving overall workforce management.</a:t>
            </a:r>
          </a:p>
          <a:p>
            <a:pPr algn="l">
              <a:lnSpc>
                <a:spcPts val="3240"/>
              </a:lnSpc>
            </a:pPr>
            <a:r>
              <a:rPr lang="en-US" b="true" sz="2700" spc="62">
                <a:solidFill>
                  <a:srgbClr val="000000"/>
                </a:solidFill>
                <a:latin typeface="Arimo Bold"/>
                <a:ea typeface="Arimo Bold"/>
                <a:cs typeface="Arimo Bold"/>
                <a:sym typeface="Arimo Bold"/>
              </a:rPr>
              <a:t>Documentation and Support:</a:t>
            </a:r>
          </a:p>
          <a:p>
            <a:pPr algn="l">
              <a:lnSpc>
                <a:spcPts val="3240"/>
              </a:lnSpc>
            </a:pPr>
            <a:r>
              <a:rPr lang="en-US" b="true" sz="2700" spc="62">
                <a:solidFill>
                  <a:srgbClr val="000000"/>
                </a:solidFill>
                <a:latin typeface="TT Smalls Bold"/>
                <a:ea typeface="TT Smalls Bold"/>
                <a:cs typeface="TT Smalls Bold"/>
                <a:sym typeface="TT Smalls Bold"/>
              </a:rPr>
              <a:t>User Guide:</a:t>
            </a:r>
            <a:r>
              <a:rPr lang="en-US" sz="2700" spc="62">
                <a:solidFill>
                  <a:srgbClr val="000000"/>
                </a:solidFill>
                <a:latin typeface="TT Smalls"/>
                <a:ea typeface="TT Smalls"/>
                <a:cs typeface="TT Smalls"/>
                <a:sym typeface="TT Smalls"/>
              </a:rPr>
              <a:t> Detailed documentation on how to use the Excel workbook, including chart customization, data updates, and report generation.</a:t>
            </a:r>
          </a:p>
          <a:p>
            <a:pPr algn="l">
              <a:lnSpc>
                <a:spcPts val="3240"/>
              </a:lnSpc>
            </a:pPr>
            <a:r>
              <a:rPr lang="en-US" b="true" sz="2700" spc="62">
                <a:solidFill>
                  <a:srgbClr val="000000"/>
                </a:solidFill>
                <a:latin typeface="TT Smalls Bold"/>
                <a:ea typeface="TT Smalls Bold"/>
                <a:cs typeface="TT Smalls Bold"/>
                <a:sym typeface="TT Smalls Bold"/>
              </a:rPr>
              <a:t>Training Materials:</a:t>
            </a:r>
            <a:r>
              <a:rPr lang="en-US" sz="2700" spc="62">
                <a:solidFill>
                  <a:srgbClr val="000000"/>
                </a:solidFill>
                <a:latin typeface="TT Smalls"/>
                <a:ea typeface="TT Smalls"/>
                <a:cs typeface="TT Smalls"/>
                <a:sym typeface="TT Smalls"/>
              </a:rPr>
              <a:t> Provide training resources or sessions to ensure users can effectively utilize the solution.</a:t>
            </a:r>
          </a:p>
          <a:p>
            <a:pPr algn="l">
              <a:lnSpc>
                <a:spcPts val="3240"/>
              </a:lnSpc>
            </a:pPr>
            <a:r>
              <a:rPr lang="en-US" b="true" sz="2700" spc="62">
                <a:solidFill>
                  <a:srgbClr val="000000"/>
                </a:solidFill>
                <a:latin typeface="Arimo Bold"/>
                <a:ea typeface="Arimo Bold"/>
                <a:cs typeface="Arimo Bold"/>
                <a:sym typeface="Arimo Bold"/>
              </a:rPr>
              <a:t>Value Proposition</a:t>
            </a:r>
          </a:p>
          <a:p>
            <a:pPr algn="l">
              <a:lnSpc>
                <a:spcPts val="3240"/>
              </a:lnSpc>
            </a:pPr>
            <a:r>
              <a:rPr lang="en-US" b="true" sz="2700" spc="62">
                <a:solidFill>
                  <a:srgbClr val="000000"/>
                </a:solidFill>
                <a:latin typeface="Arimo Bold"/>
                <a:ea typeface="Arimo Bold"/>
                <a:cs typeface="Arimo Bold"/>
                <a:sym typeface="Arimo Bold"/>
              </a:rPr>
              <a:t>Enhanced Decision-Making:</a:t>
            </a:r>
          </a:p>
          <a:p>
            <a:pPr algn="l">
              <a:lnSpc>
                <a:spcPts val="3240"/>
              </a:lnSpc>
            </a:pPr>
            <a:r>
              <a:rPr lang="en-US" b="true" sz="2700" spc="62">
                <a:solidFill>
                  <a:srgbClr val="000000"/>
                </a:solidFill>
                <a:latin typeface="TT Smalls Bold"/>
                <a:ea typeface="TT Smalls Bold"/>
                <a:cs typeface="TT Smalls Bold"/>
                <a:sym typeface="TT Smalls Bold"/>
              </a:rPr>
              <a:t>Data-Driven Insights:</a:t>
            </a:r>
            <a:r>
              <a:rPr lang="en-US" sz="2700" spc="62">
                <a:solidFill>
                  <a:srgbClr val="000000"/>
                </a:solidFill>
                <a:latin typeface="TT Smalls"/>
                <a:ea typeface="TT Smalls"/>
                <a:cs typeface="TT Smalls"/>
                <a:sym typeface="TT Smalls"/>
              </a:rPr>
              <a:t> Clear visualization of attendance trends helps managers and HR professionals make informed decisions based on real-time data.</a:t>
            </a:r>
          </a:p>
          <a:p>
            <a:pPr algn="l">
              <a:lnSpc>
                <a:spcPts val="3240"/>
              </a:lnSpc>
            </a:pPr>
            <a:r>
              <a:rPr lang="en-US" b="true" sz="2700" spc="62">
                <a:solidFill>
                  <a:srgbClr val="000000"/>
                </a:solidFill>
                <a:latin typeface="TT Smalls Bold"/>
                <a:ea typeface="TT Smalls Bold"/>
                <a:cs typeface="TT Smalls Bold"/>
                <a:sym typeface="TT Smalls Bold"/>
              </a:rPr>
              <a:t>Identifying Patterns:</a:t>
            </a:r>
            <a:r>
              <a:rPr lang="en-US" sz="2700" spc="62">
                <a:solidFill>
                  <a:srgbClr val="000000"/>
                </a:solidFill>
                <a:latin typeface="TT Smalls"/>
                <a:ea typeface="TT Smalls"/>
                <a:cs typeface="TT Smalls"/>
                <a:sym typeface="TT Smalls"/>
              </a:rPr>
              <a:t> Easily spot attendance patterns, peak absence periods, and potential issues, allowing for proactive management and interventions.</a:t>
            </a:r>
          </a:p>
          <a:p>
            <a:pPr algn="l">
              <a:lnSpc>
                <a:spcPts val="3240"/>
              </a:lnSpc>
            </a:pPr>
            <a:r>
              <a:rPr lang="en-US" b="true" sz="2700" spc="62">
                <a:solidFill>
                  <a:srgbClr val="000000"/>
                </a:solidFill>
                <a:latin typeface="Arimo Bold"/>
                <a:ea typeface="Arimo Bold"/>
                <a:cs typeface="Arimo Bold"/>
                <a:sym typeface="Arimo Bold"/>
              </a:rPr>
              <a:t>Improved Efficiency:</a:t>
            </a:r>
          </a:p>
          <a:p>
            <a:pPr algn="l">
              <a:lnSpc>
                <a:spcPts val="3240"/>
              </a:lnSpc>
            </a:pPr>
            <a:r>
              <a:rPr lang="en-US" b="true" sz="2700" spc="62">
                <a:solidFill>
                  <a:srgbClr val="000000"/>
                </a:solidFill>
                <a:latin typeface="TT Smalls Bold"/>
                <a:ea typeface="TT Smalls Bold"/>
                <a:cs typeface="TT Smalls Bold"/>
                <a:sym typeface="TT Smalls Bold"/>
              </a:rPr>
              <a:t>Streamlined Reporting:</a:t>
            </a:r>
            <a:r>
              <a:rPr lang="en-US" sz="2700" spc="62">
                <a:solidFill>
                  <a:srgbClr val="000000"/>
                </a:solidFill>
                <a:latin typeface="TT Smalls"/>
                <a:ea typeface="TT Smalls"/>
                <a:cs typeface="TT Smalls"/>
                <a:sym typeface="TT Smalls"/>
              </a:rPr>
              <a:t> Automated and customizable reports save time and reduce manual effort in preparing attendance summaries.</a:t>
            </a:r>
          </a:p>
          <a:p>
            <a:pPr algn="l">
              <a:lnSpc>
                <a:spcPts val="3240"/>
              </a:lnSpc>
            </a:pPr>
            <a:r>
              <a:rPr lang="en-US" b="true" sz="2700" spc="62">
                <a:solidFill>
                  <a:srgbClr val="000000"/>
                </a:solidFill>
                <a:latin typeface="TT Smalls Bold"/>
                <a:ea typeface="TT Smalls Bold"/>
                <a:cs typeface="TT Smalls Bold"/>
                <a:sym typeface="TT Smalls Bold"/>
              </a:rPr>
              <a:t>Interactive Features:</a:t>
            </a:r>
            <a:r>
              <a:rPr lang="en-US" sz="2700" spc="62">
                <a:solidFill>
                  <a:srgbClr val="000000"/>
                </a:solidFill>
                <a:latin typeface="TT Smalls"/>
                <a:ea typeface="TT Smalls"/>
                <a:cs typeface="TT Smalls"/>
                <a:sym typeface="TT Smalls"/>
              </a:rPr>
              <a:t> Real-time data exploration and filtering enhance users' ability to quickly access relevant information.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3875" y="2937"/>
            <a:ext cx="1644396" cy="1234059"/>
          </a:xfrm>
          <a:custGeom>
            <a:avLst/>
            <a:gdLst/>
            <a:ahLst/>
            <a:cxnLst/>
            <a:rect r="r" b="b" t="t" l="l"/>
            <a:pathLst>
              <a:path h="1234059" w="1644396">
                <a:moveTo>
                  <a:pt x="0" y="0"/>
                </a:moveTo>
                <a:lnTo>
                  <a:pt x="1644396" y="0"/>
                </a:lnTo>
                <a:lnTo>
                  <a:pt x="1644396" y="1234059"/>
                </a:lnTo>
                <a:lnTo>
                  <a:pt x="0" y="12340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7155" y="11176"/>
            <a:ext cx="3445384" cy="2594229"/>
          </a:xfrm>
          <a:custGeom>
            <a:avLst/>
            <a:gdLst/>
            <a:ahLst/>
            <a:cxnLst/>
            <a:rect r="r" b="b" t="t" l="l"/>
            <a:pathLst>
              <a:path h="2594229" w="3445384">
                <a:moveTo>
                  <a:pt x="0" y="0"/>
                </a:moveTo>
                <a:lnTo>
                  <a:pt x="3445384" y="0"/>
                </a:lnTo>
                <a:lnTo>
                  <a:pt x="3445384" y="2594229"/>
                </a:lnTo>
                <a:lnTo>
                  <a:pt x="0" y="2594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4"/>
                </a:lnTo>
                <a:lnTo>
                  <a:pt x="0" y="2712634"/>
                </a:lnTo>
                <a:lnTo>
                  <a:pt x="0" y="0"/>
                </a:lnTo>
                <a:close/>
              </a:path>
            </a:pathLst>
          </a:custGeom>
          <a:blipFill>
            <a:blip r:embed="rId6">
              <a:extLst>
                <a:ext uri="{96DAC541-7B7A-43D3-8B79-37D633B846F1}">
                  <asvg:svgBlip xmlns:asvg="http://schemas.microsoft.com/office/drawing/2016/SVG/main" r:embed="rId7"/>
                </a:ext>
              </a:extLst>
            </a:blip>
            <a:stretch>
              <a:fillRect l="-16" t="0" r="-16" b="0"/>
            </a:stretch>
          </a:blipFill>
        </p:spPr>
      </p:sp>
      <p:sp>
        <p:nvSpPr>
          <p:cNvPr name="Freeform 5" id="5"/>
          <p:cNvSpPr/>
          <p:nvPr/>
        </p:nvSpPr>
        <p:spPr>
          <a:xfrm flipH="false" flipV="false" rot="0">
            <a:off x="2025747" y="-81"/>
            <a:ext cx="16262222" cy="10287095"/>
          </a:xfrm>
          <a:custGeom>
            <a:avLst/>
            <a:gdLst/>
            <a:ahLst/>
            <a:cxnLst/>
            <a:rect r="r" b="b" t="t" l="l"/>
            <a:pathLst>
              <a:path h="10287095" w="16262222">
                <a:moveTo>
                  <a:pt x="0" y="0"/>
                </a:moveTo>
                <a:lnTo>
                  <a:pt x="16262222" y="0"/>
                </a:lnTo>
                <a:lnTo>
                  <a:pt x="16262222" y="10287095"/>
                </a:lnTo>
                <a:lnTo>
                  <a:pt x="0" y="102870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029968" y="-81"/>
            <a:ext cx="146304" cy="10287095"/>
          </a:xfrm>
          <a:custGeom>
            <a:avLst/>
            <a:gdLst/>
            <a:ahLst/>
            <a:cxnLst/>
            <a:rect r="r" b="b" t="t" l="l"/>
            <a:pathLst>
              <a:path h="10287095" w="146304">
                <a:moveTo>
                  <a:pt x="0" y="0"/>
                </a:moveTo>
                <a:lnTo>
                  <a:pt x="146304" y="0"/>
                </a:lnTo>
                <a:lnTo>
                  <a:pt x="146304" y="10287095"/>
                </a:lnTo>
                <a:lnTo>
                  <a:pt x="0" y="102870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2270235" y="-182880"/>
            <a:ext cx="14813280" cy="1851660"/>
          </a:xfrm>
          <a:prstGeom prst="rect">
            <a:avLst/>
          </a:prstGeom>
        </p:spPr>
        <p:txBody>
          <a:bodyPr anchor="t" rtlCol="false" tIns="0" lIns="0" bIns="0" rIns="0">
            <a:spAutoFit/>
          </a:bodyPr>
          <a:lstStyle/>
          <a:p>
            <a:pPr algn="l">
              <a:lnSpc>
                <a:spcPts val="7738"/>
              </a:lnSpc>
            </a:pPr>
            <a:r>
              <a:rPr lang="en-US" sz="6450" spc="150">
                <a:solidFill>
                  <a:srgbClr val="572314"/>
                </a:solidFill>
                <a:latin typeface="TT Smalls"/>
                <a:ea typeface="TT Smalls"/>
                <a:cs typeface="TT Smalls"/>
                <a:sym typeface="TT Smalls"/>
              </a:rPr>
              <a:t>Dataset Description</a:t>
            </a:r>
          </a:p>
        </p:txBody>
      </p:sp>
      <p:graphicFrame>
        <p:nvGraphicFramePr>
          <p:cNvPr name="Table 8" id="8"/>
          <p:cNvGraphicFramePr>
            <a:graphicFrameLocks noGrp="true"/>
          </p:cNvGraphicFramePr>
          <p:nvPr/>
        </p:nvGraphicFramePr>
        <p:xfrm>
          <a:off x="2393109" y="1821633"/>
          <a:ext cx="6146800" cy="7378700"/>
        </p:xfrm>
        <a:graphic>
          <a:graphicData uri="http://schemas.openxmlformats.org/drawingml/2006/table">
            <a:tbl>
              <a:tblPr/>
              <a:tblGrid>
                <a:gridCol w="1488470"/>
                <a:gridCol w="1574212"/>
                <a:gridCol w="1552777"/>
                <a:gridCol w="1531340"/>
              </a:tblGrid>
              <a:tr h="2263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EmpID</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solidFill>
                      <a:srgbClr val="DBE5F1"/>
                    </a:solidFill>
                  </a:tcPr>
                </a:tc>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(All)</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solidFill>
                      <a:srgbClr val="DBE5F1"/>
                    </a:solidFill>
                  </a:tcPr>
                </a:tc>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305">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BE5F1"/>
                    </a:solidFill>
                  </a:tcPr>
                </a:tc>
                <a:tc>
                  <a:txBody>
                    <a:bodyPr anchor="t" rtlCol="false"/>
                    <a:lstStyle/>
                    <a:p>
                      <a:pPr algn="l">
                        <a:lnSpc>
                          <a:spcPts val="1620"/>
                        </a:lnSpc>
                        <a:defRPr/>
                      </a:pPr>
                      <a:r>
                        <a:rPr lang="en-US" b="true" sz="1350" spc="12">
                          <a:solidFill>
                            <a:srgbClr val="000000"/>
                          </a:solidFill>
                          <a:latin typeface="Arimo Bold"/>
                          <a:ea typeface="Arimo Bold"/>
                          <a:cs typeface="Arimo Bold"/>
                          <a:sym typeface="Arimo Bold"/>
                        </a:rPr>
                        <a:t>Values</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BE5F1"/>
                    </a:solidFill>
                  </a:tcPr>
                </a:tc>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BE5F1"/>
                    </a:solidFill>
                  </a:tcPr>
                </a:tc>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BE5F1"/>
                    </a:solidFill>
                  </a:tcPr>
                </a:tc>
              </a:tr>
              <a:tr h="226305">
                <a:tc>
                  <a:txBody>
                    <a:bodyPr anchor="t" rtlCol="false"/>
                    <a:lstStyle/>
                    <a:p>
                      <a:pPr algn="l">
                        <a:lnSpc>
                          <a:spcPts val="1620"/>
                        </a:lnSpc>
                        <a:defRPr/>
                      </a:pPr>
                      <a:r>
                        <a:rPr lang="en-US" b="true" sz="1350" spc="12">
                          <a:solidFill>
                            <a:srgbClr val="000000"/>
                          </a:solidFill>
                          <a:latin typeface="Arimo Bold"/>
                          <a:ea typeface="Arimo Bold"/>
                          <a:cs typeface="Arimo Bold"/>
                          <a:sym typeface="Arimo Bold"/>
                        </a:rPr>
                        <a:t>FirstName</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solidFill>
                      <a:srgbClr val="DBE5F1"/>
                    </a:solidFill>
                  </a:tcPr>
                </a:tc>
                <a:tc>
                  <a:txBody>
                    <a:bodyPr anchor="t" rtlCol="false"/>
                    <a:lstStyle/>
                    <a:p>
                      <a:pPr algn="l">
                        <a:lnSpc>
                          <a:spcPts val="1620"/>
                        </a:lnSpc>
                        <a:defRPr/>
                      </a:pPr>
                      <a:r>
                        <a:rPr lang="en-US" b="true" sz="1350" spc="12">
                          <a:solidFill>
                            <a:srgbClr val="000000"/>
                          </a:solidFill>
                          <a:latin typeface="Arimo Bold"/>
                          <a:ea typeface="Arimo Bold"/>
                          <a:cs typeface="Arimo Bold"/>
                          <a:sym typeface="Arimo Bold"/>
                        </a:rPr>
                        <a:t>Sum of Aug-24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solidFill>
                      <a:srgbClr val="DBE5F1"/>
                    </a:solidFill>
                  </a:tcPr>
                </a:tc>
                <a:tc>
                  <a:txBody>
                    <a:bodyPr anchor="t" rtlCol="false"/>
                    <a:lstStyle/>
                    <a:p>
                      <a:pPr algn="l">
                        <a:lnSpc>
                          <a:spcPts val="1620"/>
                        </a:lnSpc>
                        <a:defRPr/>
                      </a:pPr>
                      <a:r>
                        <a:rPr lang="en-US" b="true" sz="1350" spc="12">
                          <a:solidFill>
                            <a:srgbClr val="000000"/>
                          </a:solidFill>
                          <a:latin typeface="Arimo Bold"/>
                          <a:ea typeface="Arimo Bold"/>
                          <a:cs typeface="Arimo Bold"/>
                          <a:sym typeface="Arimo Bold"/>
                        </a:rPr>
                        <a:t>Sum of Sep-24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solidFill>
                      <a:srgbClr val="DBE5F1"/>
                    </a:solidFill>
                  </a:tcPr>
                </a:tc>
                <a:tc>
                  <a:txBody>
                    <a:bodyPr anchor="t" rtlCol="false"/>
                    <a:lstStyle/>
                    <a:p>
                      <a:pPr algn="l">
                        <a:lnSpc>
                          <a:spcPts val="1620"/>
                        </a:lnSpc>
                        <a:defRPr/>
                      </a:pPr>
                      <a:r>
                        <a:rPr lang="en-US" b="true" sz="1350" spc="12">
                          <a:solidFill>
                            <a:srgbClr val="000000"/>
                          </a:solidFill>
                          <a:latin typeface="Arimo Bold"/>
                          <a:ea typeface="Arimo Bold"/>
                          <a:cs typeface="Arimo Bold"/>
                          <a:sym typeface="Arimo Bold"/>
                        </a:rPr>
                        <a:t>Sum of Oct-24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solidFill>
                      <a:srgbClr val="DBE5F1"/>
                    </a:solidFill>
                  </a:tcPr>
                </a:tc>
              </a:tr>
              <a:tr h="2263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Angela</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Bartholemew</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Bobby</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23</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Bridger</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Carlee</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Charity</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23</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30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Dheepa</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13</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15</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Edward</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22</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23</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Gerald</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25</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30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Hector</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Jac</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25</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Jasmine</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23</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Jaydon</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25</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Joseph</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173541">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Kaylah</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Kristen</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Latia</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Leon</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25</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Mariela</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Maruk</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25</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Michael</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23</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22</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Myriam</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22</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30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Paula</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22</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Prater</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23</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Reid</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Reilly</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30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30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Sharlene</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30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1656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Uriah</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30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3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Xana</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25</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13</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tcPr>
                </a:tc>
              </a:tr>
              <a:tr h="226305">
                <a:tc>
                  <a:txBody>
                    <a:bodyPr anchor="t" rtlCol="false"/>
                    <a:lstStyle/>
                    <a:p>
                      <a:pPr algn="l">
                        <a:lnSpc>
                          <a:spcPts val="1620"/>
                        </a:lnSpc>
                        <a:defRPr/>
                      </a:pPr>
                      <a:r>
                        <a:rPr lang="en-US" b="true" sz="1350" spc="12">
                          <a:solidFill>
                            <a:srgbClr val="000000"/>
                          </a:solidFill>
                          <a:latin typeface="Arimo Bold"/>
                          <a:ea typeface="Arimo Bold"/>
                          <a:cs typeface="Arimo Bold"/>
                          <a:sym typeface="Arimo Bold"/>
                        </a:rPr>
                        <a:t>Grand Total</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BE5F1"/>
                    </a:solidFill>
                  </a:tcPr>
                </a:tc>
                <a:tc>
                  <a:txBody>
                    <a:bodyPr anchor="t" rtlCol="false"/>
                    <a:lstStyle/>
                    <a:p>
                      <a:pPr algn="r">
                        <a:lnSpc>
                          <a:spcPts val="1620"/>
                        </a:lnSpc>
                        <a:defRPr/>
                      </a:pPr>
                      <a:r>
                        <a:rPr lang="en-US" b="true" sz="1350" spc="12">
                          <a:solidFill>
                            <a:srgbClr val="000000"/>
                          </a:solidFill>
                          <a:latin typeface="Arimo Bold"/>
                          <a:ea typeface="Arimo Bold"/>
                          <a:cs typeface="Arimo Bold"/>
                          <a:sym typeface="Arimo Bold"/>
                        </a:rPr>
                        <a:t>681</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BE5F1"/>
                    </a:solidFill>
                  </a:tcPr>
                </a:tc>
                <a:tc>
                  <a:txBody>
                    <a:bodyPr anchor="t" rtlCol="false"/>
                    <a:lstStyle/>
                    <a:p>
                      <a:pPr algn="r">
                        <a:lnSpc>
                          <a:spcPts val="1620"/>
                        </a:lnSpc>
                        <a:defRPr/>
                      </a:pPr>
                      <a:r>
                        <a:rPr lang="en-US" b="true" sz="1350" spc="12">
                          <a:solidFill>
                            <a:srgbClr val="000000"/>
                          </a:solidFill>
                          <a:latin typeface="Arimo Bold"/>
                          <a:ea typeface="Arimo Bold"/>
                          <a:cs typeface="Arimo Bold"/>
                          <a:sym typeface="Arimo Bold"/>
                        </a:rPr>
                        <a:t>691</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BE5F1"/>
                    </a:solidFill>
                  </a:tcPr>
                </a:tc>
                <a:tc>
                  <a:txBody>
                    <a:bodyPr anchor="t" rtlCol="false"/>
                    <a:lstStyle/>
                    <a:p>
                      <a:pPr algn="r">
                        <a:lnSpc>
                          <a:spcPts val="1620"/>
                        </a:lnSpc>
                        <a:defRPr/>
                      </a:pPr>
                      <a:r>
                        <a:rPr lang="en-US" b="true" sz="1350" spc="12">
                          <a:solidFill>
                            <a:srgbClr val="000000"/>
                          </a:solidFill>
                          <a:latin typeface="Arimo Bold"/>
                          <a:ea typeface="Arimo Bold"/>
                          <a:cs typeface="Arimo Bold"/>
                          <a:sym typeface="Arimo Bold"/>
                        </a:rPr>
                        <a:t>715</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BE5F1"/>
                    </a:solidFill>
                  </a:tcPr>
                </a:tc>
              </a:tr>
            </a:tbl>
          </a:graphicData>
        </a:graphic>
      </p:graphicFrame>
      <p:sp>
        <p:nvSpPr>
          <p:cNvPr name="Freeform 9" id="9"/>
          <p:cNvSpPr/>
          <p:nvPr/>
        </p:nvSpPr>
        <p:spPr>
          <a:xfrm flipH="false" flipV="false" rot="0">
            <a:off x="8018851" y="1446584"/>
            <a:ext cx="10930014" cy="7179519"/>
          </a:xfrm>
          <a:custGeom>
            <a:avLst/>
            <a:gdLst/>
            <a:ahLst/>
            <a:cxnLst/>
            <a:rect r="r" b="b" t="t" l="l"/>
            <a:pathLst>
              <a:path h="7179519" w="10930014">
                <a:moveTo>
                  <a:pt x="0" y="0"/>
                </a:moveTo>
                <a:lnTo>
                  <a:pt x="10930014" y="0"/>
                </a:lnTo>
                <a:lnTo>
                  <a:pt x="10930014" y="7179519"/>
                </a:lnTo>
                <a:lnTo>
                  <a:pt x="0" y="7179519"/>
                </a:lnTo>
                <a:lnTo>
                  <a:pt x="0" y="0"/>
                </a:lnTo>
                <a:close/>
              </a:path>
            </a:pathLst>
          </a:custGeom>
          <a:blipFill>
            <a:blip r:embed="rId12"/>
            <a:stretch>
              <a:fillRect l="-5" t="0" r="-5"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3875" y="2937"/>
            <a:ext cx="1644396" cy="1234059"/>
          </a:xfrm>
          <a:custGeom>
            <a:avLst/>
            <a:gdLst/>
            <a:ahLst/>
            <a:cxnLst/>
            <a:rect r="r" b="b" t="t" l="l"/>
            <a:pathLst>
              <a:path h="1234059" w="1644396">
                <a:moveTo>
                  <a:pt x="0" y="0"/>
                </a:moveTo>
                <a:lnTo>
                  <a:pt x="1644396" y="0"/>
                </a:lnTo>
                <a:lnTo>
                  <a:pt x="1644396" y="1234059"/>
                </a:lnTo>
                <a:lnTo>
                  <a:pt x="0" y="12340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7155" y="11176"/>
            <a:ext cx="3445384" cy="2594229"/>
          </a:xfrm>
          <a:custGeom>
            <a:avLst/>
            <a:gdLst/>
            <a:ahLst/>
            <a:cxnLst/>
            <a:rect r="r" b="b" t="t" l="l"/>
            <a:pathLst>
              <a:path h="2594229" w="3445384">
                <a:moveTo>
                  <a:pt x="0" y="0"/>
                </a:moveTo>
                <a:lnTo>
                  <a:pt x="3445384" y="0"/>
                </a:lnTo>
                <a:lnTo>
                  <a:pt x="3445384" y="2594229"/>
                </a:lnTo>
                <a:lnTo>
                  <a:pt x="0" y="2594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4"/>
                </a:lnTo>
                <a:lnTo>
                  <a:pt x="0" y="2712634"/>
                </a:lnTo>
                <a:lnTo>
                  <a:pt x="0" y="0"/>
                </a:lnTo>
                <a:close/>
              </a:path>
            </a:pathLst>
          </a:custGeom>
          <a:blipFill>
            <a:blip r:embed="rId6">
              <a:extLst>
                <a:ext uri="{96DAC541-7B7A-43D3-8B79-37D633B846F1}">
                  <asvg:svgBlip xmlns:asvg="http://schemas.microsoft.com/office/drawing/2016/SVG/main" r:embed="rId7"/>
                </a:ext>
              </a:extLst>
            </a:blip>
            <a:stretch>
              <a:fillRect l="-16" t="0" r="-16" b="0"/>
            </a:stretch>
          </a:blipFill>
        </p:spPr>
      </p:sp>
      <p:sp>
        <p:nvSpPr>
          <p:cNvPr name="Freeform 5" id="5"/>
          <p:cNvSpPr/>
          <p:nvPr/>
        </p:nvSpPr>
        <p:spPr>
          <a:xfrm flipH="false" flipV="false" rot="0">
            <a:off x="2025747" y="-81"/>
            <a:ext cx="16262222" cy="10287095"/>
          </a:xfrm>
          <a:custGeom>
            <a:avLst/>
            <a:gdLst/>
            <a:ahLst/>
            <a:cxnLst/>
            <a:rect r="r" b="b" t="t" l="l"/>
            <a:pathLst>
              <a:path h="10287095" w="16262222">
                <a:moveTo>
                  <a:pt x="0" y="0"/>
                </a:moveTo>
                <a:lnTo>
                  <a:pt x="16262222" y="0"/>
                </a:lnTo>
                <a:lnTo>
                  <a:pt x="16262222" y="10287095"/>
                </a:lnTo>
                <a:lnTo>
                  <a:pt x="0" y="102870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029968" y="-81"/>
            <a:ext cx="146304" cy="10287095"/>
          </a:xfrm>
          <a:custGeom>
            <a:avLst/>
            <a:gdLst/>
            <a:ahLst/>
            <a:cxnLst/>
            <a:rect r="r" b="b" t="t" l="l"/>
            <a:pathLst>
              <a:path h="10287095" w="146304">
                <a:moveTo>
                  <a:pt x="0" y="0"/>
                </a:moveTo>
                <a:lnTo>
                  <a:pt x="146304" y="0"/>
                </a:lnTo>
                <a:lnTo>
                  <a:pt x="146304" y="10287095"/>
                </a:lnTo>
                <a:lnTo>
                  <a:pt x="0" y="102870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128716" y="9700483"/>
            <a:ext cx="2660333" cy="278643"/>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8" id="8"/>
          <p:cNvSpPr/>
          <p:nvPr/>
        </p:nvSpPr>
        <p:spPr>
          <a:xfrm flipH="false" flipV="false" rot="0">
            <a:off x="14030326"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0044114"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4030330" y="8843968"/>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1" id="11"/>
          <p:cNvGrpSpPr/>
          <p:nvPr/>
        </p:nvGrpSpPr>
        <p:grpSpPr>
          <a:xfrm rot="0">
            <a:off x="100017" y="5072065"/>
            <a:ext cx="3700462" cy="5129213"/>
            <a:chOff x="0" y="0"/>
            <a:chExt cx="4933949" cy="6838951"/>
          </a:xfrm>
        </p:grpSpPr>
        <p:sp>
          <p:nvSpPr>
            <p:cNvPr name="Freeform 12" id="12"/>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18"/>
              <a:stretch>
                <a:fillRect l="0" t="-1458" r="0" b="-1458"/>
              </a:stretch>
            </a:blipFill>
          </p:spPr>
        </p:sp>
      </p:grpSp>
      <p:sp>
        <p:nvSpPr>
          <p:cNvPr name="TextBox 13" id="13"/>
          <p:cNvSpPr txBox="true"/>
          <p:nvPr/>
        </p:nvSpPr>
        <p:spPr>
          <a:xfrm rot="0">
            <a:off x="785754" y="-212090"/>
            <a:ext cx="12720638" cy="1218134"/>
          </a:xfrm>
          <a:prstGeom prst="rect">
            <a:avLst/>
          </a:prstGeom>
        </p:spPr>
        <p:txBody>
          <a:bodyPr anchor="t" rtlCol="false" tIns="0" lIns="0" bIns="0" rIns="0">
            <a:spAutoFit/>
          </a:bodyPr>
          <a:lstStyle/>
          <a:p>
            <a:pPr algn="l">
              <a:lnSpc>
                <a:spcPts val="7650"/>
              </a:lnSpc>
            </a:pPr>
            <a:r>
              <a:rPr lang="en-US" sz="6375" spc="178">
                <a:solidFill>
                  <a:srgbClr val="572314"/>
                </a:solidFill>
                <a:latin typeface="TT Smalls"/>
                <a:ea typeface="TT Smalls"/>
                <a:cs typeface="TT Smalls"/>
                <a:sym typeface="TT Smalls"/>
              </a:rPr>
              <a:t>THE "WOW" IN OUR SOLUTION</a:t>
            </a:r>
          </a:p>
        </p:txBody>
      </p:sp>
      <p:sp>
        <p:nvSpPr>
          <p:cNvPr name="TextBox 14" id="14"/>
          <p:cNvSpPr txBox="true"/>
          <p:nvPr/>
        </p:nvSpPr>
        <p:spPr>
          <a:xfrm rot="0">
            <a:off x="16915828" y="9697941"/>
            <a:ext cx="342900" cy="27656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15" id="15"/>
          <p:cNvSpPr txBox="true"/>
          <p:nvPr/>
        </p:nvSpPr>
        <p:spPr>
          <a:xfrm rot="0">
            <a:off x="2913177" y="943422"/>
            <a:ext cx="14390472" cy="8839200"/>
          </a:xfrm>
          <a:prstGeom prst="rect">
            <a:avLst/>
          </a:prstGeom>
        </p:spPr>
        <p:txBody>
          <a:bodyPr anchor="t" rtlCol="false" tIns="0" lIns="0" bIns="0" rIns="0">
            <a:spAutoFit/>
          </a:bodyPr>
          <a:lstStyle/>
          <a:p>
            <a:pPr algn="l">
              <a:lnSpc>
                <a:spcPts val="3240"/>
              </a:lnSpc>
            </a:pPr>
            <a:r>
              <a:rPr lang="en-US" b="true" sz="2700" spc="62">
                <a:solidFill>
                  <a:srgbClr val="000000"/>
                </a:solidFill>
                <a:latin typeface="Arimo Bold"/>
                <a:ea typeface="Arimo Bold"/>
                <a:cs typeface="Arimo Bold"/>
                <a:sym typeface="Arimo Bold"/>
              </a:rPr>
              <a:t>1. Dynamic Interactivity</a:t>
            </a:r>
          </a:p>
          <a:p>
            <a:pPr algn="l">
              <a:lnSpc>
                <a:spcPts val="3240"/>
              </a:lnSpc>
            </a:pPr>
            <a:r>
              <a:rPr lang="en-US" b="true" sz="2700" spc="62">
                <a:solidFill>
                  <a:srgbClr val="000000"/>
                </a:solidFill>
                <a:latin typeface="TT Smalls Bold"/>
                <a:ea typeface="TT Smalls Bold"/>
                <a:cs typeface="TT Smalls Bold"/>
                <a:sym typeface="TT Smalls Bold"/>
              </a:rPr>
              <a:t>Real-Time Data Exploration:</a:t>
            </a:r>
            <a:r>
              <a:rPr lang="en-US" sz="2700" spc="62">
                <a:solidFill>
                  <a:srgbClr val="000000"/>
                </a:solidFill>
                <a:latin typeface="TT Smalls"/>
                <a:ea typeface="TT Smalls"/>
                <a:cs typeface="TT Smalls"/>
                <a:sym typeface="TT Smalls"/>
              </a:rPr>
              <a:t> Users can interact with charts through slicers and drop-down menus to filter and view data in real-time. This dynamic interaction allows users to drill down into specific time periods, departments, or individual employees instantly, providing a personalized and detailed analysis of attendance trends.</a:t>
            </a:r>
          </a:p>
          <a:p>
            <a:pPr algn="l">
              <a:lnSpc>
                <a:spcPts val="3240"/>
              </a:lnSpc>
            </a:pPr>
            <a:r>
              <a:rPr lang="en-US" b="true" sz="2700" spc="62">
                <a:solidFill>
                  <a:srgbClr val="000000"/>
                </a:solidFill>
                <a:latin typeface="Arimo Bold"/>
                <a:ea typeface="Arimo Bold"/>
                <a:cs typeface="Arimo Bold"/>
                <a:sym typeface="Arimo Bold"/>
              </a:rPr>
              <a:t>2. Comprehensive Visualization Suite</a:t>
            </a:r>
          </a:p>
          <a:p>
            <a:pPr algn="l">
              <a:lnSpc>
                <a:spcPts val="3240"/>
              </a:lnSpc>
            </a:pPr>
            <a:r>
              <a:rPr lang="en-US" b="true" sz="2700" spc="62">
                <a:solidFill>
                  <a:srgbClr val="000000"/>
                </a:solidFill>
                <a:latin typeface="TT Smalls Bold"/>
                <a:ea typeface="TT Smalls Bold"/>
                <a:cs typeface="TT Smalls Bold"/>
                <a:sym typeface="TT Smalls Bold"/>
              </a:rPr>
              <a:t>Diverse Chart Types:</a:t>
            </a:r>
            <a:r>
              <a:rPr lang="en-US" sz="2700" spc="62">
                <a:solidFill>
                  <a:srgbClr val="000000"/>
                </a:solidFill>
                <a:latin typeface="TT Smalls"/>
                <a:ea typeface="TT Smalls"/>
                <a:cs typeface="TT Smalls"/>
                <a:sym typeface="TT Smalls"/>
              </a:rPr>
              <a:t> The solution offers a broad range of visualizations, including line charts, bar charts, pie charts, and heat maps. This variety allows users to choose the best chart type for their specific analysis, whether they’re tracking long-term trends, comparing departmental attendance, or understanding status distributions.</a:t>
            </a:r>
          </a:p>
          <a:p>
            <a:pPr algn="l">
              <a:lnSpc>
                <a:spcPts val="3240"/>
              </a:lnSpc>
            </a:pPr>
            <a:r>
              <a:rPr lang="en-US" b="true" sz="2700" spc="62">
                <a:solidFill>
                  <a:srgbClr val="000000"/>
                </a:solidFill>
                <a:latin typeface="Arimo Bold"/>
                <a:ea typeface="Arimo Bold"/>
                <a:cs typeface="Arimo Bold"/>
                <a:sym typeface="Arimo Bold"/>
              </a:rPr>
              <a:t>3. Enhanced User Experience</a:t>
            </a:r>
          </a:p>
          <a:p>
            <a:pPr algn="l">
              <a:lnSpc>
                <a:spcPts val="3240"/>
              </a:lnSpc>
            </a:pPr>
            <a:r>
              <a:rPr lang="en-US" b="true" sz="2700" spc="62">
                <a:solidFill>
                  <a:srgbClr val="000000"/>
                </a:solidFill>
                <a:latin typeface="TT Smalls Bold"/>
                <a:ea typeface="TT Smalls Bold"/>
                <a:cs typeface="TT Smalls Bold"/>
                <a:sym typeface="TT Smalls Bold"/>
              </a:rPr>
              <a:t>Intuitive Design:</a:t>
            </a:r>
            <a:r>
              <a:rPr lang="en-US" sz="2700" spc="62">
                <a:solidFill>
                  <a:srgbClr val="000000"/>
                </a:solidFill>
                <a:latin typeface="TT Smalls"/>
                <a:ea typeface="TT Smalls"/>
                <a:cs typeface="TT Smalls"/>
                <a:sym typeface="TT Smalls"/>
              </a:rPr>
              <a:t> The solution is designed with user-friendliness in mind. Clear labels, guided instructions, and easy-to-navigate interfaces ensure that users with varying levels of Excel proficiency can effectively utilize the tool.</a:t>
            </a:r>
          </a:p>
          <a:p>
            <a:pPr algn="l">
              <a:lnSpc>
                <a:spcPts val="3240"/>
              </a:lnSpc>
            </a:pPr>
            <a:r>
              <a:rPr lang="en-US" b="true" sz="2700" spc="62">
                <a:solidFill>
                  <a:srgbClr val="000000"/>
                </a:solidFill>
                <a:latin typeface="Arimo Bold"/>
                <a:ea typeface="Arimo Bold"/>
                <a:cs typeface="Arimo Bold"/>
                <a:sym typeface="Arimo Bold"/>
              </a:rPr>
              <a:t>4. Powerful Analytical Capabilities</a:t>
            </a:r>
          </a:p>
          <a:p>
            <a:pPr algn="l">
              <a:lnSpc>
                <a:spcPts val="3240"/>
              </a:lnSpc>
            </a:pPr>
            <a:r>
              <a:rPr lang="en-US" b="true" sz="2700" spc="62">
                <a:solidFill>
                  <a:srgbClr val="000000"/>
                </a:solidFill>
                <a:latin typeface="TT Smalls Bold"/>
                <a:ea typeface="TT Smalls Bold"/>
                <a:cs typeface="TT Smalls Bold"/>
                <a:sym typeface="TT Smalls Bold"/>
              </a:rPr>
              <a:t>Automated Insights:</a:t>
            </a:r>
            <a:r>
              <a:rPr lang="en-US" sz="2700" spc="62">
                <a:solidFill>
                  <a:srgbClr val="000000"/>
                </a:solidFill>
                <a:latin typeface="TT Smalls"/>
                <a:ea typeface="TT Smalls"/>
                <a:cs typeface="TT Smalls"/>
                <a:sym typeface="TT Smalls"/>
              </a:rPr>
              <a:t> Built-in analytical tools generate summary reports and key insights automatically, reducing the need for manual data analysis and enhancing decision-making efficiency.</a:t>
            </a:r>
          </a:p>
          <a:p>
            <a:pPr algn="l">
              <a:lnSpc>
                <a:spcPts val="3240"/>
              </a:lnSpc>
            </a:pPr>
            <a:r>
              <a:rPr lang="en-US" b="true" sz="2700" spc="62">
                <a:solidFill>
                  <a:srgbClr val="000000"/>
                </a:solidFill>
                <a:latin typeface="Arimo Bold"/>
                <a:ea typeface="Arimo Bold"/>
                <a:cs typeface="Arimo Bold"/>
                <a:sym typeface="Arimo Bold"/>
              </a:rPr>
              <a:t>5. Scalability and Adaptability</a:t>
            </a:r>
          </a:p>
          <a:p>
            <a:pPr algn="l">
              <a:lnSpc>
                <a:spcPts val="3240"/>
              </a:lnSpc>
            </a:pPr>
            <a:r>
              <a:rPr lang="en-US" b="true" sz="2700" spc="62">
                <a:solidFill>
                  <a:srgbClr val="000000"/>
                </a:solidFill>
                <a:latin typeface="TT Smalls Bold"/>
                <a:ea typeface="TT Smalls Bold"/>
                <a:cs typeface="TT Smalls Bold"/>
                <a:sym typeface="TT Smalls Bold"/>
              </a:rPr>
              <a:t>Flexible Data Integration:</a:t>
            </a:r>
            <a:r>
              <a:rPr lang="en-US" sz="2700" spc="62">
                <a:solidFill>
                  <a:srgbClr val="000000"/>
                </a:solidFill>
                <a:latin typeface="TT Smalls"/>
                <a:ea typeface="TT Smalls"/>
                <a:cs typeface="TT Smalls"/>
                <a:sym typeface="TT Smalls"/>
              </a:rPr>
              <a:t> The solution is adaptable to different scales and can handle large datasets without compromising performance. It also allows for easy updates and integration of new data, making it a future-proof investment.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DAGQibRTtiw</dc:identifier>
  <dcterms:modified xsi:type="dcterms:W3CDTF">2011-08-01T06:04:30Z</dcterms:modified>
  <cp:revision>1</cp:revision>
  <dc:title>Pavithra ppt</dc:title>
</cp:coreProperties>
</file>