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T Smalls" charset="1" panose="02000503020000020003"/>
      <p:regular r:id="rId22"/>
    </p:embeddedFont>
    <p:embeddedFont>
      <p:font typeface="Canva Sans" charset="1" panose="020B0503030501040103"/>
      <p:regular r:id="rId23"/>
    </p:embeddedFont>
    <p:embeddedFont>
      <p:font typeface="Trebuchet MS" charset="1" panose="020B0603020202020204"/>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TT Smalls Bold" charset="1" panose="02000803040000020003"/>
      <p:regular r:id="rId28"/>
    </p:embeddedFont>
    <p:embeddedFont>
      <p:font typeface="TT Rounds Condensed" charset="1" panose="02000506030000020003"/>
      <p:regular r:id="rId29"/>
    </p:embeddedFont>
    <p:embeddedFont>
      <p:font typeface="TT Rounds Condensed Bold" charset="1" panose="0200080603000002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7.png" Type="http://schemas.openxmlformats.org/officeDocument/2006/relationships/image"/><Relationship Id="rId6"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0.png" Type="http://schemas.openxmlformats.org/officeDocument/2006/relationships/image"/><Relationship Id="rId8"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jpe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sp>
        <p:nvSpPr>
          <p:cNvPr name="Freeform 12" id="12"/>
          <p:cNvSpPr/>
          <p:nvPr/>
        </p:nvSpPr>
        <p:spPr>
          <a:xfrm flipH="false" flipV="false" rot="0">
            <a:off x="1841366" y="2119203"/>
            <a:ext cx="423624" cy="318468"/>
          </a:xfrm>
          <a:custGeom>
            <a:avLst/>
            <a:gdLst/>
            <a:ahLst/>
            <a:cxnLst/>
            <a:rect r="r" b="b" t="t" l="l"/>
            <a:pathLst>
              <a:path h="318468" w="423624">
                <a:moveTo>
                  <a:pt x="0" y="0"/>
                </a:moveTo>
                <a:lnTo>
                  <a:pt x="423623" y="0"/>
                </a:lnTo>
                <a:lnTo>
                  <a:pt x="423623" y="318468"/>
                </a:lnTo>
                <a:lnTo>
                  <a:pt x="0" y="3184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2304826" y="2007999"/>
            <a:ext cx="147066" cy="115062"/>
            <a:chOff x="0" y="0"/>
            <a:chExt cx="196088" cy="153416"/>
          </a:xfrm>
        </p:grpSpPr>
        <p:sp>
          <p:nvSpPr>
            <p:cNvPr name="Freeform 14" id="14"/>
            <p:cNvSpPr/>
            <p:nvPr/>
          </p:nvSpPr>
          <p:spPr>
            <a:xfrm flipH="false" flipV="false" rot="0">
              <a:off x="0" y="0"/>
              <a:ext cx="196088" cy="153416"/>
            </a:xfrm>
            <a:custGeom>
              <a:avLst/>
              <a:gdLst/>
              <a:ahLst/>
              <a:cxnLst/>
              <a:rect r="r" b="b" t="t" l="l"/>
              <a:pathLst>
                <a:path h="153416" w="196088">
                  <a:moveTo>
                    <a:pt x="0" y="76708"/>
                  </a:moveTo>
                  <a:cubicBezTo>
                    <a:pt x="0" y="31242"/>
                    <a:pt x="47498" y="0"/>
                    <a:pt x="98044" y="0"/>
                  </a:cubicBezTo>
                  <a:cubicBezTo>
                    <a:pt x="148590" y="0"/>
                    <a:pt x="196088" y="31242"/>
                    <a:pt x="196088" y="76708"/>
                  </a:cubicBezTo>
                  <a:lnTo>
                    <a:pt x="183388" y="76708"/>
                  </a:lnTo>
                  <a:lnTo>
                    <a:pt x="196088" y="76708"/>
                  </a:lnTo>
                  <a:cubicBezTo>
                    <a:pt x="196088" y="122174"/>
                    <a:pt x="148590" y="153416"/>
                    <a:pt x="98044" y="153416"/>
                  </a:cubicBezTo>
                  <a:lnTo>
                    <a:pt x="98044" y="140716"/>
                  </a:lnTo>
                  <a:lnTo>
                    <a:pt x="98044" y="153416"/>
                  </a:lnTo>
                  <a:cubicBezTo>
                    <a:pt x="47498" y="153416"/>
                    <a:pt x="0" y="122174"/>
                    <a:pt x="0" y="76708"/>
                  </a:cubicBezTo>
                  <a:lnTo>
                    <a:pt x="12700" y="76708"/>
                  </a:lnTo>
                  <a:lnTo>
                    <a:pt x="25400" y="76708"/>
                  </a:lnTo>
                  <a:lnTo>
                    <a:pt x="12700" y="76708"/>
                  </a:lnTo>
                  <a:lnTo>
                    <a:pt x="0" y="76708"/>
                  </a:lnTo>
                  <a:moveTo>
                    <a:pt x="25400" y="76708"/>
                  </a:moveTo>
                  <a:cubicBezTo>
                    <a:pt x="25400" y="83693"/>
                    <a:pt x="19685" y="89408"/>
                    <a:pt x="12700" y="89408"/>
                  </a:cubicBezTo>
                  <a:cubicBezTo>
                    <a:pt x="5715" y="89408"/>
                    <a:pt x="0" y="83693"/>
                    <a:pt x="0" y="76708"/>
                  </a:cubicBezTo>
                  <a:cubicBezTo>
                    <a:pt x="0" y="69723"/>
                    <a:pt x="5715" y="64008"/>
                    <a:pt x="12700" y="64008"/>
                  </a:cubicBezTo>
                  <a:cubicBezTo>
                    <a:pt x="19685" y="64008"/>
                    <a:pt x="25400" y="69723"/>
                    <a:pt x="25400" y="76708"/>
                  </a:cubicBezTo>
                  <a:cubicBezTo>
                    <a:pt x="25400" y="101854"/>
                    <a:pt x="54356" y="128016"/>
                    <a:pt x="98044" y="128016"/>
                  </a:cubicBezTo>
                  <a:cubicBezTo>
                    <a:pt x="141732" y="128016"/>
                    <a:pt x="170688" y="101854"/>
                    <a:pt x="170688" y="76708"/>
                  </a:cubicBezTo>
                  <a:cubicBezTo>
                    <a:pt x="170688" y="51562"/>
                    <a:pt x="141732" y="25400"/>
                    <a:pt x="98044" y="25400"/>
                  </a:cubicBezTo>
                  <a:lnTo>
                    <a:pt x="98044" y="12700"/>
                  </a:lnTo>
                  <a:lnTo>
                    <a:pt x="98044" y="25400"/>
                  </a:lnTo>
                  <a:cubicBezTo>
                    <a:pt x="54356" y="25400"/>
                    <a:pt x="25400" y="51562"/>
                    <a:pt x="25400" y="76708"/>
                  </a:cubicBezTo>
                  <a:close/>
                </a:path>
              </a:pathLst>
            </a:custGeom>
            <a:solidFill>
              <a:srgbClr val="307F93">
                <a:alpha val="60000"/>
              </a:srgbClr>
            </a:solidFill>
          </p:spPr>
        </p:sp>
      </p:grpSp>
      <p:sp>
        <p:nvSpPr>
          <p:cNvPr name="Freeform 15" id="15"/>
          <p:cNvSpPr/>
          <p:nvPr/>
        </p:nvSpPr>
        <p:spPr>
          <a:xfrm flipH="false" flipV="false" rot="0">
            <a:off x="1314450"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5629278" y="1785940"/>
            <a:ext cx="2500312" cy="2157412"/>
            <a:chOff x="0" y="0"/>
            <a:chExt cx="3333750" cy="2876550"/>
          </a:xfrm>
        </p:grpSpPr>
        <p:sp>
          <p:nvSpPr>
            <p:cNvPr name="Freeform 17" id="17"/>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18" id="18"/>
          <p:cNvGrpSpPr/>
          <p:nvPr/>
        </p:nvGrpSpPr>
        <p:grpSpPr>
          <a:xfrm rot="0">
            <a:off x="5700712" y="7843843"/>
            <a:ext cx="1085850" cy="928688"/>
            <a:chOff x="0" y="0"/>
            <a:chExt cx="1447800" cy="1238250"/>
          </a:xfrm>
        </p:grpSpPr>
        <p:sp>
          <p:nvSpPr>
            <p:cNvPr name="Freeform 19" id="19"/>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0" id="20"/>
          <p:cNvSpPr txBox="true"/>
          <p:nvPr/>
        </p:nvSpPr>
        <p:spPr>
          <a:xfrm rot="0">
            <a:off x="3314702" y="2154612"/>
            <a:ext cx="14973300" cy="2085975"/>
          </a:xfrm>
          <a:prstGeom prst="rect">
            <a:avLst/>
          </a:prstGeom>
        </p:spPr>
        <p:txBody>
          <a:bodyPr anchor="t" rtlCol="false" tIns="0" lIns="0" bIns="0" rIns="0">
            <a:spAutoFit/>
          </a:bodyPr>
          <a:lstStyle/>
          <a:p>
            <a:pPr algn="l">
              <a:lnSpc>
                <a:spcPts val="7739"/>
              </a:lnSpc>
            </a:pPr>
            <a:r>
              <a:rPr lang="en-US" sz="6450" b="true">
                <a:solidFill>
                  <a:srgbClr val="0F0F0F"/>
                </a:solidFill>
                <a:latin typeface="Times New Roman Bold"/>
                <a:ea typeface="Times New Roman Bold"/>
                <a:cs typeface="Times New Roman Bold"/>
                <a:sym typeface="Times New Roman Bold"/>
              </a:rPr>
              <a:t>Employee Data Analysis using Excel </a:t>
            </a:r>
          </a:p>
          <a:p>
            <a:pPr algn="l">
              <a:lnSpc>
                <a:spcPts val="7739"/>
              </a:lnSpc>
            </a:pPr>
          </a:p>
        </p:txBody>
      </p:sp>
      <p:sp>
        <p:nvSpPr>
          <p:cNvPr name="TextBox 21" id="21"/>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1</a:t>
            </a:r>
          </a:p>
        </p:txBody>
      </p:sp>
      <p:sp>
        <p:nvSpPr>
          <p:cNvPr name="Freeform 22" id="22"/>
          <p:cNvSpPr/>
          <p:nvPr/>
        </p:nvSpPr>
        <p:spPr>
          <a:xfrm flipH="false" flipV="false" rot="0">
            <a:off x="1014412"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66666" t="0" r="-66666" b="0"/>
            </a:stretch>
          </a:blipFill>
        </p:spPr>
      </p:sp>
      <p:sp>
        <p:nvSpPr>
          <p:cNvPr name="TextBox 23" id="23"/>
          <p:cNvSpPr txBox="true"/>
          <p:nvPr/>
        </p:nvSpPr>
        <p:spPr>
          <a:xfrm rot="0">
            <a:off x="1734450" y="4950270"/>
            <a:ext cx="14921824" cy="3324225"/>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STUDENT NAME :</a:t>
            </a:r>
          </a:p>
          <a:p>
            <a:pPr algn="l">
              <a:lnSpc>
                <a:spcPts val="4320"/>
              </a:lnSpc>
            </a:pPr>
            <a:r>
              <a:rPr lang="en-US" sz="3600" spc="83">
                <a:solidFill>
                  <a:srgbClr val="000000"/>
                </a:solidFill>
                <a:latin typeface="TT Smalls"/>
                <a:ea typeface="TT Smalls"/>
                <a:cs typeface="TT Smalls"/>
                <a:sym typeface="TT Smalls"/>
              </a:rPr>
              <a:t>REGISTER NO     :</a:t>
            </a:r>
          </a:p>
          <a:p>
            <a:pPr algn="l">
              <a:lnSpc>
                <a:spcPts val="4320"/>
              </a:lnSpc>
            </a:pPr>
            <a:r>
              <a:rPr lang="en-US" sz="3600" spc="83">
                <a:solidFill>
                  <a:srgbClr val="000000"/>
                </a:solidFill>
                <a:latin typeface="TT Smalls"/>
                <a:ea typeface="TT Smalls"/>
                <a:cs typeface="TT Smalls"/>
                <a:sym typeface="TT Smalls"/>
              </a:rPr>
              <a:t>NM user id          :</a:t>
            </a:r>
          </a:p>
          <a:p>
            <a:pPr algn="l">
              <a:lnSpc>
                <a:spcPts val="4320"/>
              </a:lnSpc>
            </a:pPr>
            <a:r>
              <a:rPr lang="en-US" sz="3600" spc="83">
                <a:solidFill>
                  <a:srgbClr val="000000"/>
                </a:solidFill>
                <a:latin typeface="TT Smalls"/>
                <a:ea typeface="TT Smalls"/>
                <a:cs typeface="TT Smalls"/>
                <a:sym typeface="TT Smalls"/>
              </a:rPr>
              <a:t>DEPARTMENT    : B.Com General</a:t>
            </a:r>
          </a:p>
          <a:p>
            <a:pPr algn="l">
              <a:lnSpc>
                <a:spcPts val="4320"/>
              </a:lnSpc>
            </a:pPr>
            <a:r>
              <a:rPr lang="en-US" sz="3600" spc="83">
                <a:solidFill>
                  <a:srgbClr val="000000"/>
                </a:solidFill>
                <a:latin typeface="TT Smalls"/>
                <a:ea typeface="TT Smalls"/>
                <a:cs typeface="TT Smalls"/>
                <a:sym typeface="TT Smalls"/>
              </a:rPr>
              <a:t>COLLEGE           : SHRI KRISHNASWAMY COLLEGE FOR WOMEN </a:t>
            </a:r>
          </a:p>
          <a:p>
            <a:pPr algn="l">
              <a:lnSpc>
                <a:spcPts val="4320"/>
              </a:lnSpc>
            </a:pPr>
            <a:r>
              <a:rPr lang="en-US" sz="3600" spc="83">
                <a:solidFill>
                  <a:srgbClr val="000000"/>
                </a:solidFill>
                <a:latin typeface="TT Smalls"/>
                <a:ea typeface="TT Smalls"/>
                <a:cs typeface="TT Smalls"/>
                <a:sym typeface="TT Smalls"/>
              </a:rPr>
              <a:t>           </a:t>
            </a:r>
          </a:p>
        </p:txBody>
      </p:sp>
      <p:sp>
        <p:nvSpPr>
          <p:cNvPr name="TextBox 24" id="24"/>
          <p:cNvSpPr txBox="true"/>
          <p:nvPr/>
        </p:nvSpPr>
        <p:spPr>
          <a:xfrm rot="0">
            <a:off x="5817975" y="4950270"/>
            <a:ext cx="255140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PAVITHRA.B</a:t>
            </a:r>
          </a:p>
        </p:txBody>
      </p:sp>
      <p:sp>
        <p:nvSpPr>
          <p:cNvPr name="TextBox 25" id="25"/>
          <p:cNvSpPr txBox="true"/>
          <p:nvPr/>
        </p:nvSpPr>
        <p:spPr>
          <a:xfrm rot="0">
            <a:off x="5832685" y="5463985"/>
            <a:ext cx="20934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312217211</a:t>
            </a:r>
          </a:p>
        </p:txBody>
      </p:sp>
      <p:sp>
        <p:nvSpPr>
          <p:cNvPr name="TextBox 26" id="26"/>
          <p:cNvSpPr txBox="true"/>
          <p:nvPr/>
        </p:nvSpPr>
        <p:spPr>
          <a:xfrm rot="0">
            <a:off x="4686912" y="6065330"/>
            <a:ext cx="989341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139C30A72E8FD3CA8EC4FF68A0D61415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sp>
        <p:nvSpPr>
          <p:cNvPr name="Freeform 12" id="12"/>
          <p:cNvSpPr/>
          <p:nvPr/>
        </p:nvSpPr>
        <p:spPr>
          <a:xfrm flipH="false" flipV="false" rot="0">
            <a:off x="1841366" y="2119203"/>
            <a:ext cx="423624" cy="318468"/>
          </a:xfrm>
          <a:custGeom>
            <a:avLst/>
            <a:gdLst/>
            <a:ahLst/>
            <a:cxnLst/>
            <a:rect r="r" b="b" t="t" l="l"/>
            <a:pathLst>
              <a:path h="318468" w="423624">
                <a:moveTo>
                  <a:pt x="0" y="0"/>
                </a:moveTo>
                <a:lnTo>
                  <a:pt x="423623" y="0"/>
                </a:lnTo>
                <a:lnTo>
                  <a:pt x="423623" y="318468"/>
                </a:lnTo>
                <a:lnTo>
                  <a:pt x="0" y="318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2304826" y="2007999"/>
            <a:ext cx="147066" cy="115062"/>
            <a:chOff x="0" y="0"/>
            <a:chExt cx="196088" cy="153416"/>
          </a:xfrm>
        </p:grpSpPr>
        <p:sp>
          <p:nvSpPr>
            <p:cNvPr name="Freeform 14" id="14"/>
            <p:cNvSpPr/>
            <p:nvPr/>
          </p:nvSpPr>
          <p:spPr>
            <a:xfrm flipH="false" flipV="false" rot="0">
              <a:off x="0" y="0"/>
              <a:ext cx="196088" cy="153416"/>
            </a:xfrm>
            <a:custGeom>
              <a:avLst/>
              <a:gdLst/>
              <a:ahLst/>
              <a:cxnLst/>
              <a:rect r="r" b="b" t="t" l="l"/>
              <a:pathLst>
                <a:path h="153416" w="196088">
                  <a:moveTo>
                    <a:pt x="0" y="76708"/>
                  </a:moveTo>
                  <a:cubicBezTo>
                    <a:pt x="0" y="31242"/>
                    <a:pt x="47498" y="0"/>
                    <a:pt x="98044" y="0"/>
                  </a:cubicBezTo>
                  <a:cubicBezTo>
                    <a:pt x="148590" y="0"/>
                    <a:pt x="196088" y="31242"/>
                    <a:pt x="196088" y="76708"/>
                  </a:cubicBezTo>
                  <a:lnTo>
                    <a:pt x="183388" y="76708"/>
                  </a:lnTo>
                  <a:lnTo>
                    <a:pt x="196088" y="76708"/>
                  </a:lnTo>
                  <a:cubicBezTo>
                    <a:pt x="196088" y="122174"/>
                    <a:pt x="148590" y="153416"/>
                    <a:pt x="98044" y="153416"/>
                  </a:cubicBezTo>
                  <a:lnTo>
                    <a:pt x="98044" y="140716"/>
                  </a:lnTo>
                  <a:lnTo>
                    <a:pt x="98044" y="153416"/>
                  </a:lnTo>
                  <a:cubicBezTo>
                    <a:pt x="47498" y="153416"/>
                    <a:pt x="0" y="122174"/>
                    <a:pt x="0" y="76708"/>
                  </a:cubicBezTo>
                  <a:lnTo>
                    <a:pt x="12700" y="76708"/>
                  </a:lnTo>
                  <a:lnTo>
                    <a:pt x="25400" y="76708"/>
                  </a:lnTo>
                  <a:lnTo>
                    <a:pt x="12700" y="76708"/>
                  </a:lnTo>
                  <a:lnTo>
                    <a:pt x="0" y="76708"/>
                  </a:lnTo>
                  <a:moveTo>
                    <a:pt x="25400" y="76708"/>
                  </a:moveTo>
                  <a:cubicBezTo>
                    <a:pt x="25400" y="83693"/>
                    <a:pt x="19685" y="89408"/>
                    <a:pt x="12700" y="89408"/>
                  </a:cubicBezTo>
                  <a:cubicBezTo>
                    <a:pt x="5715" y="89408"/>
                    <a:pt x="0" y="83693"/>
                    <a:pt x="0" y="76708"/>
                  </a:cubicBezTo>
                  <a:cubicBezTo>
                    <a:pt x="0" y="69723"/>
                    <a:pt x="5715" y="64008"/>
                    <a:pt x="12700" y="64008"/>
                  </a:cubicBezTo>
                  <a:cubicBezTo>
                    <a:pt x="19685" y="64008"/>
                    <a:pt x="25400" y="69723"/>
                    <a:pt x="25400" y="76708"/>
                  </a:cubicBezTo>
                  <a:cubicBezTo>
                    <a:pt x="25400" y="101854"/>
                    <a:pt x="54356" y="128016"/>
                    <a:pt x="98044" y="128016"/>
                  </a:cubicBezTo>
                  <a:cubicBezTo>
                    <a:pt x="141732" y="128016"/>
                    <a:pt x="170688" y="101854"/>
                    <a:pt x="170688" y="76708"/>
                  </a:cubicBezTo>
                  <a:cubicBezTo>
                    <a:pt x="170688" y="51562"/>
                    <a:pt x="141732" y="25400"/>
                    <a:pt x="98044" y="25400"/>
                  </a:cubicBezTo>
                  <a:lnTo>
                    <a:pt x="98044" y="12700"/>
                  </a:lnTo>
                  <a:lnTo>
                    <a:pt x="98044" y="25400"/>
                  </a:lnTo>
                  <a:cubicBezTo>
                    <a:pt x="54356" y="25400"/>
                    <a:pt x="25400" y="51562"/>
                    <a:pt x="25400" y="76708"/>
                  </a:cubicBezTo>
                  <a:close/>
                </a:path>
              </a:pathLst>
            </a:custGeom>
            <a:solidFill>
              <a:srgbClr val="307F93">
                <a:alpha val="60000"/>
              </a:srgbClr>
            </a:solidFill>
          </p:spPr>
        </p:sp>
      </p:grpSp>
      <p:grpSp>
        <p:nvGrpSpPr>
          <p:cNvPr name="Group 15" id="15"/>
          <p:cNvGrpSpPr/>
          <p:nvPr/>
        </p:nvGrpSpPr>
        <p:grpSpPr>
          <a:xfrm rot="0">
            <a:off x="14030330" y="8843968"/>
            <a:ext cx="271462" cy="271462"/>
            <a:chOff x="0" y="0"/>
            <a:chExt cx="361950" cy="361950"/>
          </a:xfrm>
        </p:grpSpPr>
        <p:sp>
          <p:nvSpPr>
            <p:cNvPr name="Freeform 16" id="1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7" id="1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6"/>
            <a:stretch>
              <a:fillRect l="-66666" t="0" r="-66666" b="0"/>
            </a:stretch>
          </a:blipFill>
        </p:spPr>
      </p:sp>
      <p:sp>
        <p:nvSpPr>
          <p:cNvPr name="TextBox 18" id="18"/>
          <p:cNvSpPr txBox="true"/>
          <p:nvPr/>
        </p:nvSpPr>
        <p:spPr>
          <a:xfrm rot="0">
            <a:off x="16915828" y="9707469"/>
            <a:ext cx="342900" cy="26703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9" id="19"/>
          <p:cNvSpPr txBox="true"/>
          <p:nvPr/>
        </p:nvSpPr>
        <p:spPr>
          <a:xfrm rot="0">
            <a:off x="1109662" y="431010"/>
            <a:ext cx="4955856" cy="1133908"/>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0" id="20"/>
          <p:cNvGrpSpPr/>
          <p:nvPr/>
        </p:nvGrpSpPr>
        <p:grpSpPr>
          <a:xfrm rot="0">
            <a:off x="15087600" y="78771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2" id="22"/>
          <p:cNvSpPr txBox="true"/>
          <p:nvPr/>
        </p:nvSpPr>
        <p:spPr>
          <a:xfrm rot="0">
            <a:off x="2377392" y="1693521"/>
            <a:ext cx="8961120" cy="3437721"/>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Effective modeling is essential for creating a robust and insightful Excel-based solution for visualizing employee attendance trends. Below, we outline the key components of this modeling process, including data structure, chart selection, and interactivity.</a:t>
            </a:r>
          </a:p>
        </p:txBody>
      </p:sp>
      <p:sp>
        <p:nvSpPr>
          <p:cNvPr name="TextBox 23" id="23"/>
          <p:cNvSpPr txBox="true"/>
          <p:nvPr/>
        </p:nvSpPr>
        <p:spPr>
          <a:xfrm rot="0">
            <a:off x="2591706" y="5658330"/>
            <a:ext cx="8961120" cy="3437721"/>
          </a:xfrm>
          <a:prstGeom prst="rect">
            <a:avLst/>
          </a:prstGeom>
        </p:spPr>
        <p:txBody>
          <a:bodyPr anchor="t" rtlCol="false" tIns="0" lIns="0" bIns="0" rIns="0">
            <a:spAutoFit/>
          </a:bodyPr>
          <a:lstStyle/>
          <a:p>
            <a:pPr algn="l">
              <a:lnSpc>
                <a:spcPts val="4320"/>
              </a:lnSpc>
            </a:pPr>
            <a:r>
              <a:rPr lang="en-US" b="true" sz="3600" spc="83">
                <a:solidFill>
                  <a:srgbClr val="0070C0"/>
                </a:solidFill>
                <a:latin typeface="TT Smalls Bold"/>
                <a:ea typeface="TT Smalls Bold"/>
                <a:cs typeface="TT Smalls Bold"/>
                <a:sym typeface="TT Smalls Bold"/>
              </a:rPr>
              <a:t>Key modelling factors :</a:t>
            </a:r>
          </a:p>
          <a:p>
            <a:pPr algn="l">
              <a:lnSpc>
                <a:spcPts val="4320"/>
              </a:lnSpc>
            </a:pPr>
            <a:r>
              <a:rPr lang="en-US" b="true" sz="3600" spc="83">
                <a:solidFill>
                  <a:srgbClr val="0070C0"/>
                </a:solidFill>
                <a:latin typeface="TT Smalls Bold"/>
                <a:ea typeface="TT Smalls Bold"/>
                <a:cs typeface="TT Smalls Bold"/>
                <a:sym typeface="TT Smalls Bold"/>
              </a:rPr>
              <a:t>1. Data Structure and Preparation</a:t>
            </a:r>
          </a:p>
          <a:p>
            <a:pPr algn="l">
              <a:lnSpc>
                <a:spcPts val="4320"/>
              </a:lnSpc>
            </a:pPr>
            <a:r>
              <a:rPr lang="en-US" b="true" sz="3600" spc="83">
                <a:solidFill>
                  <a:srgbClr val="0070C0"/>
                </a:solidFill>
                <a:latin typeface="TT Smalls Bold"/>
                <a:ea typeface="TT Smalls Bold"/>
                <a:cs typeface="TT Smalls Bold"/>
                <a:sym typeface="TT Smalls Bold"/>
              </a:rPr>
              <a:t>2. Chart Selection and Design</a:t>
            </a:r>
          </a:p>
          <a:p>
            <a:pPr algn="l">
              <a:lnSpc>
                <a:spcPts val="4320"/>
              </a:lnSpc>
            </a:pPr>
            <a:r>
              <a:rPr lang="en-US" b="true" sz="3600" spc="83">
                <a:solidFill>
                  <a:srgbClr val="0070C0"/>
                </a:solidFill>
                <a:latin typeface="TT Smalls Bold"/>
                <a:ea typeface="TT Smalls Bold"/>
                <a:cs typeface="TT Smalls Bold"/>
                <a:sym typeface="TT Smalls Bold"/>
              </a:rPr>
              <a:t>3. Interactivity and User Experience</a:t>
            </a:r>
          </a:p>
          <a:p>
            <a:pPr algn="l">
              <a:lnSpc>
                <a:spcPts val="4320"/>
              </a:lnSpc>
            </a:pPr>
            <a:r>
              <a:rPr lang="en-US" b="true" sz="3600" spc="83">
                <a:solidFill>
                  <a:srgbClr val="0070C0"/>
                </a:solidFill>
                <a:latin typeface="TT Smalls Bold"/>
                <a:ea typeface="TT Smalls Bold"/>
                <a:cs typeface="TT Smalls Bold"/>
                <a:sym typeface="TT Smalls Bold"/>
              </a:rPr>
              <a:t>4. Analysis and Reporting</a:t>
            </a:r>
          </a:p>
          <a:p>
            <a:pPr algn="l">
              <a:lnSpc>
                <a:spcPts val="4320"/>
              </a:lnSpc>
            </a:pPr>
            <a:r>
              <a:rPr lang="en-US" b="true" sz="3600" spc="83">
                <a:solidFill>
                  <a:srgbClr val="0070C0"/>
                </a:solidFill>
                <a:latin typeface="TT Smalls Bold"/>
                <a:ea typeface="TT Smalls Bold"/>
                <a:cs typeface="TT Smalls Bold"/>
                <a:sym typeface="TT Smalls Bold"/>
              </a:rPr>
              <a:t>5. Documentation and Training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grpSp>
        <p:nvGrpSpPr>
          <p:cNvPr name="Group 12" id="12"/>
          <p:cNvGrpSpPr/>
          <p:nvPr/>
        </p:nvGrpSpPr>
        <p:grpSpPr>
          <a:xfrm rot="0">
            <a:off x="14030326" y="8043862"/>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0044114" y="2543175"/>
            <a:ext cx="471488" cy="485775"/>
            <a:chOff x="0" y="0"/>
            <a:chExt cx="628650" cy="647700"/>
          </a:xfrm>
        </p:grpSpPr>
        <p:sp>
          <p:nvSpPr>
            <p:cNvPr name="Freeform 15" id="1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6" id="16"/>
          <p:cNvGrpSpPr/>
          <p:nvPr/>
        </p:nvGrpSpPr>
        <p:grpSpPr>
          <a:xfrm rot="0">
            <a:off x="14030330" y="8843968"/>
            <a:ext cx="271462" cy="271462"/>
            <a:chOff x="0" y="0"/>
            <a:chExt cx="361950" cy="361950"/>
          </a:xfrm>
        </p:grpSpPr>
        <p:sp>
          <p:nvSpPr>
            <p:cNvPr name="Freeform 17" id="1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8" id="1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4"/>
            <a:stretch>
              <a:fillRect l="-66666" t="0" r="-66666" b="0"/>
            </a:stretch>
          </a:blipFill>
        </p:spPr>
      </p:sp>
      <p:sp>
        <p:nvSpPr>
          <p:cNvPr name="TextBox 19" id="19"/>
          <p:cNvSpPr txBox="true"/>
          <p:nvPr/>
        </p:nvSpPr>
        <p:spPr>
          <a:xfrm rot="0">
            <a:off x="1133000" y="477202"/>
            <a:ext cx="3655696" cy="1113743"/>
          </a:xfrm>
          <a:prstGeom prst="rect">
            <a:avLst/>
          </a:prstGeom>
        </p:spPr>
        <p:txBody>
          <a:bodyPr anchor="t" rtlCol="false" tIns="0" lIns="0" bIns="0" rIns="0">
            <a:spAutoFit/>
          </a:bodyPr>
          <a:lstStyle/>
          <a:p>
            <a:pPr algn="l">
              <a:lnSpc>
                <a:spcPts val="7739"/>
              </a:lnSpc>
            </a:pPr>
            <a:r>
              <a:rPr lang="en-US" sz="6450" spc="150">
                <a:solidFill>
                  <a:srgbClr val="572314"/>
                </a:solidFill>
                <a:latin typeface="TT Smalls"/>
                <a:ea typeface="TT Smalls"/>
                <a:cs typeface="TT Smalls"/>
                <a:sym typeface="TT Smalls"/>
              </a:rPr>
              <a:t>RESULTS</a:t>
            </a:r>
          </a:p>
        </p:txBody>
      </p:sp>
      <p:sp>
        <p:nvSpPr>
          <p:cNvPr name="TextBox 20" id="20"/>
          <p:cNvSpPr txBox="true"/>
          <p:nvPr/>
        </p:nvSpPr>
        <p:spPr>
          <a:xfrm rot="0">
            <a:off x="16915828" y="9707469"/>
            <a:ext cx="342900" cy="26703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1" id="21"/>
          <p:cNvSpPr txBox="true"/>
          <p:nvPr/>
        </p:nvSpPr>
        <p:spPr>
          <a:xfrm rot="0">
            <a:off x="3127491" y="1817579"/>
            <a:ext cx="12140175" cy="6761707"/>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Results  that enhance organizational efficiency, decision-making, and employee engagement. Here’s an overview of the key results:</a:t>
            </a:r>
          </a:p>
          <a:p>
            <a:pPr algn="l">
              <a:lnSpc>
                <a:spcPts val="4320"/>
              </a:lnSpc>
            </a:pPr>
            <a:r>
              <a:rPr lang="en-US" b="true" sz="3600" spc="83">
                <a:solidFill>
                  <a:srgbClr val="000000"/>
                </a:solidFill>
                <a:latin typeface="TT Smalls Bold"/>
                <a:ea typeface="TT Smalls Bold"/>
                <a:cs typeface="TT Smalls Bold"/>
                <a:sym typeface="TT Smalls Bold"/>
              </a:rPr>
              <a:t>Enhanced Data Insights</a:t>
            </a:r>
          </a:p>
          <a:p>
            <a:pPr algn="l">
              <a:lnSpc>
                <a:spcPts val="4320"/>
              </a:lnSpc>
            </a:pPr>
            <a:r>
              <a:rPr lang="en-US" b="true" sz="3600" spc="83">
                <a:solidFill>
                  <a:srgbClr val="000000"/>
                </a:solidFill>
                <a:latin typeface="TT Smalls Bold"/>
                <a:ea typeface="TT Smalls Bold"/>
                <a:cs typeface="TT Smalls Bold"/>
                <a:sym typeface="TT Smalls Bold"/>
              </a:rPr>
              <a:t>Clear Trend Visualization:</a:t>
            </a:r>
          </a:p>
          <a:p>
            <a:pPr algn="l">
              <a:lnSpc>
                <a:spcPts val="4320"/>
              </a:lnSpc>
            </a:pPr>
            <a:r>
              <a:rPr lang="en-US" b="true" sz="3600" spc="83">
                <a:solidFill>
                  <a:srgbClr val="000000"/>
                </a:solidFill>
                <a:latin typeface="TT Smalls Bold"/>
                <a:ea typeface="TT Smalls Bold"/>
                <a:cs typeface="TT Smalls Bold"/>
                <a:sym typeface="TT Smalls Bold"/>
              </a:rPr>
              <a:t>Outcome:</a:t>
            </a:r>
            <a:r>
              <a:rPr lang="en-US" sz="3600" spc="83">
                <a:solidFill>
                  <a:srgbClr val="000000"/>
                </a:solidFill>
                <a:latin typeface="TT Smalls"/>
                <a:ea typeface="TT Smalls"/>
                <a:cs typeface="TT Smalls"/>
                <a:sym typeface="TT Smalls"/>
              </a:rPr>
              <a:t> Pie charts and heat maps illustrate the distribution of attendance statuses (e.g., present, absent, late) and highlight periods of high or low attendance.</a:t>
            </a:r>
          </a:p>
          <a:p>
            <a:pPr algn="l">
              <a:lnSpc>
                <a:spcPts val="4320"/>
              </a:lnSpc>
            </a:pPr>
            <a:r>
              <a:rPr lang="en-US" b="true" sz="3600" spc="83">
                <a:solidFill>
                  <a:srgbClr val="000000"/>
                </a:solidFill>
                <a:latin typeface="TT Smalls Bold"/>
                <a:ea typeface="TT Smalls Bold"/>
                <a:cs typeface="TT Smalls Bold"/>
                <a:sym typeface="TT Smalls Bold"/>
              </a:rPr>
              <a:t>. Improved Decision-Making</a:t>
            </a:r>
          </a:p>
          <a:p>
            <a:pPr algn="l">
              <a:lnSpc>
                <a:spcPts val="4320"/>
              </a:lnSpc>
            </a:pPr>
            <a:r>
              <a:rPr lang="en-US" b="true" sz="3600" spc="83">
                <a:solidFill>
                  <a:srgbClr val="000000"/>
                </a:solidFill>
                <a:latin typeface="TT Smalls Bold"/>
                <a:ea typeface="TT Smalls Bold"/>
                <a:cs typeface="TT Smalls Bold"/>
                <a:sym typeface="TT Smalls Bold"/>
              </a:rPr>
              <a:t> Data-Driven Decisions:</a:t>
            </a:r>
          </a:p>
          <a:p>
            <a:pPr algn="l">
              <a:lnSpc>
                <a:spcPts val="4320"/>
              </a:lnSpc>
            </a:pPr>
            <a:r>
              <a:rPr lang="en-US" b="true" sz="3600" spc="83">
                <a:solidFill>
                  <a:srgbClr val="000000"/>
                </a:solidFill>
                <a:latin typeface="TT Smalls Bold"/>
                <a:ea typeface="TT Smalls Bold"/>
                <a:cs typeface="TT Smalls Bold"/>
                <a:sym typeface="TT Smalls Bold"/>
              </a:rPr>
              <a:t>Outcome:</a:t>
            </a:r>
            <a:r>
              <a:rPr lang="en-US" sz="3600" spc="83">
                <a:solidFill>
                  <a:srgbClr val="000000"/>
                </a:solidFill>
                <a:latin typeface="TT Smalls"/>
                <a:ea typeface="TT Smalls"/>
                <a:cs typeface="TT Smalls"/>
                <a:sym typeface="TT Smalls"/>
              </a:rPr>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sp>
        <p:nvSpPr>
          <p:cNvPr name="TextBox 12" id="12"/>
          <p:cNvSpPr txBox="true"/>
          <p:nvPr/>
        </p:nvSpPr>
        <p:spPr>
          <a:xfrm rot="0">
            <a:off x="877194" y="-78105"/>
            <a:ext cx="14813280" cy="1746885"/>
          </a:xfrm>
          <a:prstGeom prst="rect">
            <a:avLst/>
          </a:prstGeom>
        </p:spPr>
        <p:txBody>
          <a:bodyPr anchor="t" rtlCol="false" tIns="0" lIns="0" bIns="0" rIns="0">
            <a:spAutoFit/>
          </a:bodyPr>
          <a:lstStyle/>
          <a:p>
            <a:pPr algn="l">
              <a:lnSpc>
                <a:spcPts val="7739"/>
              </a:lnSpc>
            </a:pPr>
            <a:r>
              <a:rPr lang="en-US" sz="6450">
                <a:solidFill>
                  <a:srgbClr val="572314"/>
                </a:solidFill>
                <a:latin typeface="Times New Roman"/>
                <a:ea typeface="Times New Roman"/>
                <a:cs typeface="Times New Roman"/>
                <a:sym typeface="Times New Roman"/>
              </a:rPr>
              <a:t>conclusion</a:t>
            </a:r>
          </a:p>
        </p:txBody>
      </p:sp>
      <p:sp>
        <p:nvSpPr>
          <p:cNvPr name="TextBox 13" id="13"/>
          <p:cNvSpPr txBox="true"/>
          <p:nvPr/>
        </p:nvSpPr>
        <p:spPr>
          <a:xfrm rot="0">
            <a:off x="341409" y="1460157"/>
            <a:ext cx="17498025" cy="5303430"/>
          </a:xfrm>
          <a:prstGeom prst="rect">
            <a:avLst/>
          </a:prstGeom>
        </p:spPr>
        <p:txBody>
          <a:bodyPr anchor="t" rtlCol="false" tIns="0" lIns="0" bIns="0" rIns="0">
            <a:spAutoFit/>
          </a:bodyPr>
          <a:lstStyle/>
          <a:p>
            <a:pPr algn="l">
              <a:lnSpc>
                <a:spcPts val="5759"/>
              </a:lnSpc>
            </a:pPr>
            <a:r>
              <a:rPr lang="en-US" b="true" sz="4800" spc="111">
                <a:solidFill>
                  <a:srgbClr val="000000"/>
                </a:solidFill>
                <a:latin typeface="TT Smalls Bold"/>
                <a:ea typeface="TT Smalls Bold"/>
                <a:cs typeface="TT Smalls Bold"/>
                <a:sym typeface="TT Smalls Bold"/>
              </a:rPr>
              <a:t>Visualizing employee attendance trends with Excel charts</a:t>
            </a:r>
            <a:r>
              <a:rPr lang="en-US" sz="4800" spc="111">
                <a:solidFill>
                  <a:srgbClr val="000000"/>
                </a:solidFill>
                <a:latin typeface="TT Smalls"/>
                <a:ea typeface="TT Smalls"/>
                <a:cs typeface="TT Smalls"/>
                <a:sym typeface="TT Smalls"/>
              </a:rPr>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p>
        </p:txBody>
      </p:sp>
      <p:sp>
        <p:nvSpPr>
          <p:cNvPr name="TextBox 14" id="14"/>
          <p:cNvSpPr txBox="true"/>
          <p:nvPr/>
        </p:nvSpPr>
        <p:spPr>
          <a:xfrm rot="0">
            <a:off x="448566" y="6818007"/>
            <a:ext cx="12925929" cy="2718108"/>
          </a:xfrm>
          <a:prstGeom prst="rect">
            <a:avLst/>
          </a:prstGeom>
        </p:spPr>
        <p:txBody>
          <a:bodyPr anchor="t" rtlCol="false" tIns="0" lIns="0" bIns="0" rIns="0">
            <a:spAutoFit/>
          </a:bodyPr>
          <a:lstStyle/>
          <a:p>
            <a:pPr algn="l">
              <a:lnSpc>
                <a:spcPts val="5040"/>
              </a:lnSpc>
            </a:pPr>
            <a:r>
              <a:rPr lang="en-US" sz="4200" spc="97">
                <a:solidFill>
                  <a:srgbClr val="404040"/>
                </a:solidFill>
                <a:latin typeface="TT Smalls"/>
                <a:ea typeface="TT Smalls"/>
                <a:cs typeface="TT Smalls"/>
                <a:sym typeface="TT Smalls"/>
              </a:rPr>
              <a:t>This approach not only enhances operational efficiency but also fosters a culture of transparency and accountability, ultimately contributing to a more engaged and productive workforce.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7" y="0"/>
            <a:ext cx="7129463" cy="10294843"/>
          </a:xfrm>
          <a:custGeom>
            <a:avLst/>
            <a:gdLst/>
            <a:ahLst/>
            <a:cxnLst/>
            <a:rect r="r" b="b" t="t" l="l"/>
            <a:pathLst>
              <a:path h="10294843" w="7129463">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 y="6015044"/>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6"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4"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30" y="8843968"/>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502380" y="1188058"/>
            <a:ext cx="17785620" cy="4912570"/>
          </a:xfrm>
          <a:prstGeom prst="rect">
            <a:avLst/>
          </a:prstGeom>
        </p:spPr>
        <p:txBody>
          <a:bodyPr anchor="t" rtlCol="false" tIns="0" lIns="0" bIns="0" rIns="0">
            <a:spAutoFit/>
          </a:bodyPr>
          <a:lstStyle/>
          <a:p>
            <a:pPr algn="l">
              <a:lnSpc>
                <a:spcPts val="7650"/>
              </a:lnSpc>
            </a:pPr>
            <a:r>
              <a:rPr lang="en-US" sz="6375" spc="155">
                <a:solidFill>
                  <a:srgbClr val="572314"/>
                </a:solidFill>
                <a:latin typeface="TT Smalls"/>
                <a:ea typeface="TT Smalls"/>
                <a:cs typeface="TT Smalls"/>
                <a:sym typeface="TT Smalls"/>
              </a:rPr>
              <a:t>PROJECT TITLE</a:t>
            </a:r>
          </a:p>
          <a:p>
            <a:pPr algn="l">
              <a:lnSpc>
                <a:spcPts val="7650"/>
              </a:lnSpc>
            </a:pPr>
          </a:p>
          <a:p>
            <a:pPr algn="l">
              <a:lnSpc>
                <a:spcPts val="7650"/>
              </a:lnSpc>
            </a:pPr>
          </a:p>
          <a:p>
            <a:pPr algn="l">
              <a:lnSpc>
                <a:spcPts val="7200"/>
              </a:lnSpc>
            </a:pPr>
            <a:r>
              <a:rPr lang="en-US" sz="6000" spc="139">
                <a:solidFill>
                  <a:srgbClr val="572314"/>
                </a:solidFill>
                <a:latin typeface="TT Smalls"/>
                <a:ea typeface="TT Smalls"/>
                <a:cs typeface="TT Smalls"/>
                <a:sym typeface="TT Smalls"/>
              </a:rPr>
              <a:t>VISUALIZING  EMPLOYEE  ATTENDANCE  TRENDS  WITH  EXCEL CHARTS</a:t>
            </a:r>
          </a:p>
        </p:txBody>
      </p:sp>
      <p:sp>
        <p:nvSpPr>
          <p:cNvPr name="TextBox 14" id="14"/>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2</a:t>
            </a:r>
          </a:p>
        </p:txBody>
      </p:sp>
      <p:sp>
        <p:nvSpPr>
          <p:cNvPr name="Freeform 15" id="15"/>
          <p:cNvSpPr/>
          <p:nvPr/>
        </p:nvSpPr>
        <p:spPr>
          <a:xfrm flipH="false" flipV="false" rot="0">
            <a:off x="1014417" y="9701218"/>
            <a:ext cx="3214688" cy="300038"/>
          </a:xfrm>
          <a:custGeom>
            <a:avLst/>
            <a:gdLst/>
            <a:ahLst/>
            <a:cxnLst/>
            <a:rect r="r" b="b" t="t" l="l"/>
            <a:pathLst>
              <a:path h="300038" w="3214688">
                <a:moveTo>
                  <a:pt x="0" y="0"/>
                </a:moveTo>
                <a:lnTo>
                  <a:pt x="3214687" y="0"/>
                </a:lnTo>
                <a:lnTo>
                  <a:pt x="3214687" y="300038"/>
                </a:lnTo>
                <a:lnTo>
                  <a:pt x="0" y="300038"/>
                </a:lnTo>
                <a:lnTo>
                  <a:pt x="0" y="0"/>
                </a:lnTo>
                <a:close/>
              </a:path>
            </a:pathLst>
          </a:custGeom>
          <a:blipFill>
            <a:blip r:embed="rId5"/>
            <a:stretch>
              <a:fillRect l="-66666" t="0" r="-66666" b="0"/>
            </a:stretch>
          </a:blipFill>
        </p:spPr>
      </p:sp>
      <p:sp>
        <p:nvSpPr>
          <p:cNvPr name="Freeform 16" id="16"/>
          <p:cNvSpPr/>
          <p:nvPr/>
        </p:nvSpPr>
        <p:spPr>
          <a:xfrm flipH="false" flipV="false" rot="0">
            <a:off x="700092" y="9615493"/>
            <a:ext cx="5557838" cy="442912"/>
          </a:xfrm>
          <a:custGeom>
            <a:avLst/>
            <a:gdLst/>
            <a:ahLst/>
            <a:cxnLst/>
            <a:rect r="r" b="b" t="t" l="l"/>
            <a:pathLst>
              <a:path h="442912" w="5557838">
                <a:moveTo>
                  <a:pt x="0" y="0"/>
                </a:moveTo>
                <a:lnTo>
                  <a:pt x="5557838" y="0"/>
                </a:lnTo>
                <a:lnTo>
                  <a:pt x="5557838" y="442913"/>
                </a:lnTo>
                <a:lnTo>
                  <a:pt x="0" y="442913"/>
                </a:lnTo>
                <a:lnTo>
                  <a:pt x="0" y="0"/>
                </a:lnTo>
                <a:close/>
              </a:path>
            </a:pathLst>
          </a:custGeom>
          <a:blipFill>
            <a:blip r:embed="rId6"/>
            <a:stretch>
              <a:fillRect l="0" t="-124" r="0" b="-12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14297"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7" y="0"/>
            <a:ext cx="7129463" cy="10294843"/>
          </a:xfrm>
          <a:custGeom>
            <a:avLst/>
            <a:gdLst/>
            <a:ahLst/>
            <a:cxnLst/>
            <a:rect r="r" b="b" t="t" l="l"/>
            <a:pathLst>
              <a:path h="10294843" w="712946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 y="6015044"/>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6" y="9719533"/>
            <a:ext cx="2660333" cy="259593"/>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41" y="671512"/>
            <a:ext cx="542927" cy="542925"/>
            <a:chOff x="0" y="0"/>
            <a:chExt cx="723902"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3"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4" y="9201150"/>
            <a:ext cx="371476" cy="371475"/>
          </a:xfrm>
          <a:custGeom>
            <a:avLst/>
            <a:gdLst/>
            <a:ahLst/>
            <a:cxnLst/>
            <a:rect r="r" b="b" t="t" l="l"/>
            <a:pathLst>
              <a:path h="371475" w="371476">
                <a:moveTo>
                  <a:pt x="0" y="0"/>
                </a:moveTo>
                <a:lnTo>
                  <a:pt x="371476" y="0"/>
                </a:lnTo>
                <a:lnTo>
                  <a:pt x="371476"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90" y="9615488"/>
            <a:ext cx="5557838" cy="442912"/>
          </a:xfrm>
          <a:custGeom>
            <a:avLst/>
            <a:gdLst/>
            <a:ahLst/>
            <a:cxnLst/>
            <a:rect r="r" b="b" t="t" l="l"/>
            <a:pathLst>
              <a:path h="442912" w="5557838">
                <a:moveTo>
                  <a:pt x="0" y="0"/>
                </a:moveTo>
                <a:lnTo>
                  <a:pt x="5557838" y="0"/>
                </a:lnTo>
                <a:lnTo>
                  <a:pt x="5557838"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40" y="5729285"/>
            <a:ext cx="2600325" cy="4514847"/>
          </a:xfrm>
          <a:custGeom>
            <a:avLst/>
            <a:gdLst/>
            <a:ahLst/>
            <a:cxnLst/>
            <a:rect r="r" b="b" t="t" l="l"/>
            <a:pathLst>
              <a:path h="4514847" w="2600325">
                <a:moveTo>
                  <a:pt x="0" y="0"/>
                </a:moveTo>
                <a:lnTo>
                  <a:pt x="2600326" y="0"/>
                </a:lnTo>
                <a:lnTo>
                  <a:pt x="2600326"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567118"/>
            <a:ext cx="3535680" cy="1113743"/>
          </a:xfrm>
          <a:prstGeom prst="rect">
            <a:avLst/>
          </a:prstGeom>
        </p:spPr>
        <p:txBody>
          <a:bodyPr anchor="t" rtlCol="false" tIns="0" lIns="0" bIns="0" rIns="0">
            <a:spAutoFit/>
          </a:bodyPr>
          <a:lstStyle/>
          <a:p>
            <a:pPr algn="l">
              <a:lnSpc>
                <a:spcPts val="7739"/>
              </a:lnSpc>
            </a:pPr>
            <a:r>
              <a:rPr lang="en-US" sz="6450" spc="150">
                <a:solidFill>
                  <a:srgbClr val="572314"/>
                </a:solidFill>
                <a:latin typeface="TT Smalls"/>
                <a:ea typeface="TT Smalls"/>
                <a:cs typeface="TT Smalls"/>
                <a:sym typeface="TT Smalls"/>
              </a:rPr>
              <a:t>AGENDA</a:t>
            </a:r>
          </a:p>
        </p:txBody>
      </p:sp>
      <p:sp>
        <p:nvSpPr>
          <p:cNvPr name="TextBox 15" id="15"/>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3</a:t>
            </a:r>
          </a:p>
        </p:txBody>
      </p:sp>
      <p:sp>
        <p:nvSpPr>
          <p:cNvPr name="TextBox 16" id="16"/>
          <p:cNvSpPr txBox="true"/>
          <p:nvPr/>
        </p:nvSpPr>
        <p:spPr>
          <a:xfrm rot="0">
            <a:off x="3856151" y="1522298"/>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grpSp>
        <p:nvGrpSpPr>
          <p:cNvPr name="Group 12" id="12"/>
          <p:cNvGrpSpPr/>
          <p:nvPr/>
        </p:nvGrpSpPr>
        <p:grpSpPr>
          <a:xfrm rot="0">
            <a:off x="14030327" y="8043862"/>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4030327" y="8843962"/>
            <a:ext cx="271463" cy="271462"/>
            <a:chOff x="0" y="0"/>
            <a:chExt cx="361950" cy="361950"/>
          </a:xfrm>
        </p:grpSpPr>
        <p:sp>
          <p:nvSpPr>
            <p:cNvPr name="Freeform 15" id="1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6" id="16"/>
          <p:cNvSpPr/>
          <p:nvPr/>
        </p:nvSpPr>
        <p:spPr>
          <a:xfrm flipH="false" flipV="false" rot="0">
            <a:off x="11987214" y="4400550"/>
            <a:ext cx="4143377" cy="4886325"/>
          </a:xfrm>
          <a:custGeom>
            <a:avLst/>
            <a:gdLst/>
            <a:ahLst/>
            <a:cxnLst/>
            <a:rect r="r" b="b" t="t" l="l"/>
            <a:pathLst>
              <a:path h="4886325" w="4143377">
                <a:moveTo>
                  <a:pt x="0" y="0"/>
                </a:moveTo>
                <a:lnTo>
                  <a:pt x="4143377" y="0"/>
                </a:lnTo>
                <a:lnTo>
                  <a:pt x="4143377" y="4886325"/>
                </a:lnTo>
                <a:lnTo>
                  <a:pt x="0" y="4886325"/>
                </a:lnTo>
                <a:lnTo>
                  <a:pt x="0" y="0"/>
                </a:lnTo>
                <a:close/>
              </a:path>
            </a:pathLst>
          </a:custGeom>
          <a:blipFill>
            <a:blip r:embed="rId4"/>
            <a:stretch>
              <a:fillRect l="-21" t="0" r="-21" b="0"/>
            </a:stretch>
          </a:blipFill>
        </p:spPr>
      </p:sp>
      <p:grpSp>
        <p:nvGrpSpPr>
          <p:cNvPr name="Group 17" id="17"/>
          <p:cNvGrpSpPr/>
          <p:nvPr/>
        </p:nvGrpSpPr>
        <p:grpSpPr>
          <a:xfrm rot="0">
            <a:off x="10044114" y="2543175"/>
            <a:ext cx="471488" cy="485775"/>
            <a:chOff x="0" y="0"/>
            <a:chExt cx="628650" cy="647700"/>
          </a:xfrm>
        </p:grpSpPr>
        <p:sp>
          <p:nvSpPr>
            <p:cNvPr name="Freeform 18" id="1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9" id="19"/>
          <p:cNvSpPr txBox="true"/>
          <p:nvPr/>
        </p:nvSpPr>
        <p:spPr>
          <a:xfrm rot="0">
            <a:off x="1251112" y="764795"/>
            <a:ext cx="8455343" cy="1103834"/>
          </a:xfrm>
          <a:prstGeom prst="rect">
            <a:avLst/>
          </a:prstGeom>
        </p:spPr>
        <p:txBody>
          <a:bodyPr anchor="t" rtlCol="false" tIns="0" lIns="0" bIns="0" rIns="0">
            <a:spAutoFit/>
          </a:bodyPr>
          <a:lstStyle/>
          <a:p>
            <a:pPr algn="l">
              <a:lnSpc>
                <a:spcPts val="7650"/>
              </a:lnSpc>
            </a:pPr>
            <a:r>
              <a:rPr lang="en-US" sz="6375" spc="170">
                <a:solidFill>
                  <a:srgbClr val="572314"/>
                </a:solidFill>
                <a:latin typeface="TT Smalls"/>
                <a:ea typeface="TT Smalls"/>
                <a:cs typeface="TT Smalls"/>
                <a:sym typeface="TT Smalls"/>
              </a:rPr>
              <a:t>PROBLEM	STATEMENT</a:t>
            </a:r>
          </a:p>
        </p:txBody>
      </p:sp>
      <p:sp>
        <p:nvSpPr>
          <p:cNvPr name="TextBox 20" id="20"/>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4</a:t>
            </a:r>
          </a:p>
        </p:txBody>
      </p:sp>
      <p:sp>
        <p:nvSpPr>
          <p:cNvPr name="Freeform 21" id="21"/>
          <p:cNvSpPr/>
          <p:nvPr/>
        </p:nvSpPr>
        <p:spPr>
          <a:xfrm flipH="false" flipV="false" rot="0">
            <a:off x="1014412"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2" id="22"/>
          <p:cNvSpPr txBox="true"/>
          <p:nvPr/>
        </p:nvSpPr>
        <p:spPr>
          <a:xfrm rot="0">
            <a:off x="662880" y="1819728"/>
            <a:ext cx="16997895" cy="8404652"/>
          </a:xfrm>
          <a:prstGeom prst="rect">
            <a:avLst/>
          </a:prstGeom>
        </p:spPr>
        <p:txBody>
          <a:bodyPr anchor="t" rtlCol="false" tIns="0" lIns="0" bIns="0" rIns="0">
            <a:spAutoFit/>
          </a:bodyPr>
          <a:lstStyle/>
          <a:p>
            <a:pPr algn="l">
              <a:lnSpc>
                <a:spcPts val="3240"/>
              </a:lnSpc>
            </a:pPr>
          </a:p>
          <a:p>
            <a:pPr algn="l">
              <a:lnSpc>
                <a:spcPts val="3240"/>
              </a:lnSpc>
            </a:pPr>
            <a:r>
              <a:rPr lang="en-US" sz="2700" spc="62">
                <a:solidFill>
                  <a:srgbClr val="000000"/>
                </a:solidFill>
                <a:latin typeface="TT Smalls"/>
                <a:ea typeface="TT Smalls"/>
                <a:cs typeface="TT Smalls"/>
                <a:sym typeface="TT Smalls"/>
              </a:rPr>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pPr algn="l">
              <a:lnSpc>
                <a:spcPts val="3240"/>
              </a:lnSpc>
            </a:pPr>
            <a:r>
              <a:rPr lang="en-US" b="true" sz="2700" spc="62">
                <a:solidFill>
                  <a:srgbClr val="000000"/>
                </a:solidFill>
                <a:latin typeface="TT Smalls Bold"/>
                <a:ea typeface="TT Smalls Bold"/>
                <a:cs typeface="TT Smalls Bold"/>
                <a:sym typeface="TT Smalls Bold"/>
              </a:rPr>
              <a:t>Objective</a:t>
            </a:r>
          </a:p>
          <a:p>
            <a:pPr algn="l">
              <a:lnSpc>
                <a:spcPts val="3240"/>
              </a:lnSpc>
            </a:pPr>
            <a:r>
              <a:rPr lang="en-US" sz="2700" spc="62">
                <a:solidFill>
                  <a:srgbClr val="000000"/>
                </a:solidFill>
                <a:latin typeface="TT Smalls"/>
                <a:ea typeface="TT Smalls"/>
                <a:cs typeface="TT Smalls"/>
                <a:sym typeface="TT Smalls"/>
              </a:rPr>
              <a:t>To create an effective system for visualizing employee attendance trends using Excel charts, enabling managers to easily interpret attendance patterns, identify trends, and make data-driven decisions.</a:t>
            </a:r>
          </a:p>
          <a:p>
            <a:pPr algn="l">
              <a:lnSpc>
                <a:spcPts val="3240"/>
              </a:lnSpc>
            </a:pPr>
            <a:r>
              <a:rPr lang="en-US" b="true" sz="2700" spc="62">
                <a:solidFill>
                  <a:srgbClr val="000000"/>
                </a:solidFill>
                <a:latin typeface="TT Smalls Bold"/>
                <a:ea typeface="TT Smalls Bold"/>
                <a:cs typeface="TT Smalls Bold"/>
                <a:sym typeface="TT Smalls Bold"/>
              </a:rPr>
              <a:t>Requirements</a:t>
            </a:r>
          </a:p>
          <a:p>
            <a:pPr algn="l">
              <a:lnSpc>
                <a:spcPts val="3240"/>
              </a:lnSpc>
            </a:pPr>
            <a:r>
              <a:rPr lang="en-US" b="true" sz="2700" spc="62">
                <a:solidFill>
                  <a:srgbClr val="000000"/>
                </a:solidFill>
                <a:latin typeface="TT Smalls Bold"/>
                <a:ea typeface="TT Smalls Bold"/>
                <a:cs typeface="TT Smalls Bold"/>
                <a:sym typeface="TT Smalls Bold"/>
              </a:rPr>
              <a:t>Data Collection and Preparation:</a:t>
            </a:r>
          </a:p>
          <a:p>
            <a:pPr algn="l">
              <a:lnSpc>
                <a:spcPts val="3240"/>
              </a:lnSpc>
            </a:pPr>
            <a:r>
              <a:rPr lang="en-US" sz="2700" spc="62">
                <a:solidFill>
                  <a:srgbClr val="000000"/>
                </a:solidFill>
                <a:latin typeface="TT Smalls"/>
                <a:ea typeface="TT Smalls"/>
                <a:cs typeface="TT Smalls"/>
                <a:sym typeface="TT Smalls"/>
              </a:rPr>
              <a:t>Collect attendance data for employees, including attributes such as dates, employee </a:t>
            </a:r>
          </a:p>
          <a:p>
            <a:pPr algn="l">
              <a:lnSpc>
                <a:spcPts val="3240"/>
              </a:lnSpc>
            </a:pPr>
            <a:r>
              <a:rPr lang="en-US" sz="2700" spc="62">
                <a:solidFill>
                  <a:srgbClr val="000000"/>
                </a:solidFill>
                <a:latin typeface="TT Smalls"/>
                <a:ea typeface="TT Smalls"/>
                <a:cs typeface="TT Smalls"/>
                <a:sym typeface="TT Smalls"/>
              </a:rPr>
              <a:t>IDs, names, attendance status  </a:t>
            </a:r>
            <a:r>
              <a:rPr lang="en-US" b="true" sz="2700" spc="62">
                <a:solidFill>
                  <a:srgbClr val="000000"/>
                </a:solidFill>
                <a:latin typeface="TT Smalls Bold"/>
                <a:ea typeface="TT Smalls Bold"/>
                <a:cs typeface="TT Smalls Bold"/>
                <a:sym typeface="TT Smalls Bold"/>
              </a:rPr>
              <a:t>Chart Types and Visualization:</a:t>
            </a:r>
          </a:p>
          <a:p>
            <a:pPr algn="l">
              <a:lnSpc>
                <a:spcPts val="3240"/>
              </a:lnSpc>
            </a:pPr>
            <a:r>
              <a:rPr lang="en-US" sz="2700" spc="62">
                <a:solidFill>
                  <a:srgbClr val="000000"/>
                </a:solidFill>
                <a:latin typeface="TT Smalls"/>
                <a:ea typeface="TT Smalls"/>
                <a:cs typeface="TT Smalls"/>
                <a:sym typeface="TT Smalls"/>
              </a:rPr>
              <a:t>Develop various types of charts to visualize attendance trends, including but</a:t>
            </a:r>
          </a:p>
          <a:p>
            <a:pPr algn="l">
              <a:lnSpc>
                <a:spcPts val="3240"/>
              </a:lnSpc>
            </a:pPr>
            <a:r>
              <a:rPr lang="en-US" sz="2700" spc="62">
                <a:solidFill>
                  <a:srgbClr val="000000"/>
                </a:solidFill>
                <a:latin typeface="TT Smalls"/>
                <a:ea typeface="TT Smalls"/>
                <a:cs typeface="TT Smalls"/>
                <a:sym typeface="TT Smalls"/>
              </a:rPr>
              <a:t> not limited to:</a:t>
            </a:r>
          </a:p>
          <a:p>
            <a:pPr algn="l">
              <a:lnSpc>
                <a:spcPts val="3240"/>
              </a:lnSpc>
            </a:pPr>
            <a:r>
              <a:rPr lang="en-US" b="true" sz="2700" spc="62">
                <a:solidFill>
                  <a:srgbClr val="000000"/>
                </a:solidFill>
                <a:latin typeface="TT Smalls Bold"/>
                <a:ea typeface="TT Smalls Bold"/>
                <a:cs typeface="TT Smalls Bold"/>
                <a:sym typeface="TT Smalls Bold"/>
              </a:rPr>
              <a:t>Line Charts:</a:t>
            </a:r>
            <a:r>
              <a:rPr lang="en-US" sz="2700" spc="62">
                <a:solidFill>
                  <a:srgbClr val="000000"/>
                </a:solidFill>
                <a:latin typeface="TT Smalls"/>
                <a:ea typeface="TT Smalls"/>
                <a:cs typeface="TT Smalls"/>
                <a:sym typeface="TT Smalls"/>
              </a:rPr>
              <a:t> To show attendance trends over time for individual employees</a:t>
            </a:r>
          </a:p>
          <a:p>
            <a:pPr algn="l">
              <a:lnSpc>
                <a:spcPts val="3240"/>
              </a:lnSpc>
            </a:pPr>
            <a:r>
              <a:rPr lang="en-US" sz="2700" spc="62">
                <a:solidFill>
                  <a:srgbClr val="000000"/>
                </a:solidFill>
                <a:latin typeface="TT Smalls"/>
                <a:ea typeface="TT Smalls"/>
                <a:cs typeface="TT Smalls"/>
                <a:sym typeface="TT Smalls"/>
              </a:rPr>
              <a:t> or teams.</a:t>
            </a:r>
          </a:p>
          <a:p>
            <a:pPr algn="l">
              <a:lnSpc>
                <a:spcPts val="3240"/>
              </a:lnSpc>
            </a:pPr>
            <a:r>
              <a:rPr lang="en-US" b="true" sz="2700" spc="62">
                <a:solidFill>
                  <a:srgbClr val="000000"/>
                </a:solidFill>
                <a:latin typeface="TT Smalls Bold"/>
                <a:ea typeface="TT Smalls Bold"/>
                <a:cs typeface="TT Smalls Bold"/>
                <a:sym typeface="TT Smalls Bold"/>
              </a:rPr>
              <a:t>Bar Charts:</a:t>
            </a:r>
            <a:r>
              <a:rPr lang="en-US" sz="2700" spc="62">
                <a:solidFill>
                  <a:srgbClr val="000000"/>
                </a:solidFill>
                <a:latin typeface="TT Smalls"/>
                <a:ea typeface="TT Smalls"/>
                <a:cs typeface="TT Smalls"/>
                <a:sym typeface="TT Smalls"/>
              </a:rPr>
              <a:t> To compare attendance rates across different departments or</a:t>
            </a:r>
          </a:p>
          <a:p>
            <a:pPr algn="l">
              <a:lnSpc>
                <a:spcPts val="3240"/>
              </a:lnSpc>
            </a:pPr>
            <a:r>
              <a:rPr lang="en-US" sz="2700" spc="62">
                <a:solidFill>
                  <a:srgbClr val="000000"/>
                </a:solidFill>
                <a:latin typeface="TT Smalls"/>
                <a:ea typeface="TT Smalls"/>
                <a:cs typeface="TT Smalls"/>
                <a:sym typeface="TT Smalls"/>
              </a:rPr>
              <a:t> time periods.</a:t>
            </a:r>
          </a:p>
          <a:p>
            <a:pPr algn="l">
              <a:lnSpc>
                <a:spcPts val="3240"/>
              </a:lnSpc>
            </a:pPr>
            <a:r>
              <a:rPr lang="en-US" b="true" sz="2700" spc="62">
                <a:solidFill>
                  <a:srgbClr val="000000"/>
                </a:solidFill>
                <a:latin typeface="TT Smalls Bold"/>
                <a:ea typeface="TT Smalls Bold"/>
                <a:cs typeface="TT Smalls Bold"/>
                <a:sym typeface="TT Smalls Bold"/>
              </a:rPr>
              <a:t>Pie Charts:</a:t>
            </a:r>
            <a:r>
              <a:rPr lang="en-US" sz="2700" spc="62">
                <a:solidFill>
                  <a:srgbClr val="000000"/>
                </a:solidFill>
                <a:latin typeface="TT Smalls"/>
                <a:ea typeface="TT Smalls"/>
                <a:cs typeface="TT Smalls"/>
                <a:sym typeface="TT Smalls"/>
              </a:rPr>
              <a:t> To represent the proportion of different attendance statuses </a:t>
            </a:r>
          </a:p>
          <a:p>
            <a:pPr algn="l">
              <a:lnSpc>
                <a:spcPts val="3240"/>
              </a:lnSpc>
            </a:pPr>
            <a:r>
              <a:rPr lang="en-US" b="true" sz="2700" spc="62">
                <a:solidFill>
                  <a:srgbClr val="000000"/>
                </a:solidFill>
                <a:latin typeface="TT Smalls Bold"/>
                <a:ea typeface="TT Smalls Bold"/>
                <a:cs typeface="TT Smalls Bold"/>
                <a:sym typeface="TT Smalls Bold"/>
              </a:rPr>
              <a:t>Heat Maps:</a:t>
            </a:r>
            <a:r>
              <a:rPr lang="en-US" sz="2700" spc="62">
                <a:solidFill>
                  <a:srgbClr val="000000"/>
                </a:solidFill>
                <a:latin typeface="TT Smalls"/>
                <a:ea typeface="TT Smalls"/>
                <a:cs typeface="TT Smalls"/>
                <a:sym typeface="TT Smalls"/>
              </a:rPr>
              <a:t> To highlight periods of high or low attendance.</a:t>
            </a:r>
          </a:p>
          <a:p>
            <a:pPr algn="l">
              <a:lnSpc>
                <a:spcPts val="32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grpSp>
        <p:nvGrpSpPr>
          <p:cNvPr name="Group 12" id="12"/>
          <p:cNvGrpSpPr/>
          <p:nvPr/>
        </p:nvGrpSpPr>
        <p:grpSpPr>
          <a:xfrm rot="0">
            <a:off x="14030328" y="8043862"/>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4030328" y="8843962"/>
            <a:ext cx="271462" cy="271462"/>
            <a:chOff x="0" y="0"/>
            <a:chExt cx="361950" cy="361950"/>
          </a:xfrm>
        </p:grpSpPr>
        <p:sp>
          <p:nvSpPr>
            <p:cNvPr name="Freeform 15" id="1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6" id="16"/>
          <p:cNvSpPr/>
          <p:nvPr/>
        </p:nvSpPr>
        <p:spPr>
          <a:xfrm flipH="false" flipV="false" rot="0">
            <a:off x="12987341"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0"/>
            </a:stretch>
          </a:blipFill>
        </p:spPr>
      </p:sp>
      <p:grpSp>
        <p:nvGrpSpPr>
          <p:cNvPr name="Group 17" id="17"/>
          <p:cNvGrpSpPr/>
          <p:nvPr/>
        </p:nvGrpSpPr>
        <p:grpSpPr>
          <a:xfrm rot="0">
            <a:off x="10044114" y="2543175"/>
            <a:ext cx="471488" cy="485775"/>
            <a:chOff x="0" y="0"/>
            <a:chExt cx="628650" cy="647700"/>
          </a:xfrm>
        </p:grpSpPr>
        <p:sp>
          <p:nvSpPr>
            <p:cNvPr name="Freeform 18" id="1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9" id="19"/>
          <p:cNvSpPr txBox="true"/>
          <p:nvPr/>
        </p:nvSpPr>
        <p:spPr>
          <a:xfrm rot="0">
            <a:off x="1109666" y="1146652"/>
            <a:ext cx="7895272" cy="1103834"/>
          </a:xfrm>
          <a:prstGeom prst="rect">
            <a:avLst/>
          </a:prstGeom>
        </p:spPr>
        <p:txBody>
          <a:bodyPr anchor="t" rtlCol="false" tIns="0" lIns="0" bIns="0" rIns="0">
            <a:spAutoFit/>
          </a:bodyPr>
          <a:lstStyle/>
          <a:p>
            <a:pPr algn="l">
              <a:lnSpc>
                <a:spcPts val="7650"/>
              </a:lnSpc>
            </a:pPr>
            <a:r>
              <a:rPr lang="en-US" sz="6375" spc="155">
                <a:solidFill>
                  <a:srgbClr val="572314"/>
                </a:solidFill>
                <a:latin typeface="TT Smalls"/>
                <a:ea typeface="TT Smalls"/>
                <a:cs typeface="TT Smalls"/>
                <a:sym typeface="TT Smalls"/>
              </a:rPr>
              <a:t>PROJECT	OVERVIEW</a:t>
            </a:r>
          </a:p>
        </p:txBody>
      </p:sp>
      <p:sp>
        <p:nvSpPr>
          <p:cNvPr name="TextBox 20" id="20"/>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5</a:t>
            </a:r>
          </a:p>
        </p:txBody>
      </p:sp>
      <p:sp>
        <p:nvSpPr>
          <p:cNvPr name="Freeform 21" id="21"/>
          <p:cNvSpPr/>
          <p:nvPr/>
        </p:nvSpPr>
        <p:spPr>
          <a:xfrm flipH="false" flipV="false" rot="0">
            <a:off x="1014412"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2" id="22"/>
          <p:cNvSpPr txBox="true"/>
          <p:nvPr/>
        </p:nvSpPr>
        <p:spPr>
          <a:xfrm rot="0">
            <a:off x="1577340" y="3169926"/>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
        <p:nvSpPr>
          <p:cNvPr name="TextBox 23" id="23"/>
          <p:cNvSpPr txBox="true"/>
          <p:nvPr/>
        </p:nvSpPr>
        <p:spPr>
          <a:xfrm rot="0">
            <a:off x="1305822" y="2657934"/>
            <a:ext cx="14176158" cy="6207711"/>
          </a:xfrm>
          <a:prstGeom prst="rect">
            <a:avLst/>
          </a:prstGeom>
        </p:spPr>
        <p:txBody>
          <a:bodyPr anchor="t" rtlCol="false" tIns="0" lIns="0" bIns="0" rIns="0">
            <a:spAutoFit/>
          </a:bodyPr>
          <a:lstStyle/>
          <a:p>
            <a:pPr algn="l">
              <a:lnSpc>
                <a:spcPts val="4320"/>
              </a:lnSpc>
            </a:pPr>
            <a:r>
              <a:rPr lang="en-US" sz="3600" spc="83">
                <a:solidFill>
                  <a:srgbClr val="000000"/>
                </a:solidFill>
                <a:latin typeface="TT Smalls"/>
                <a:ea typeface="TT Smalls"/>
                <a:cs typeface="TT Smalls"/>
                <a:sym typeface="TT Smalls"/>
              </a:rPr>
              <a:t>The project aims to develop an Excel-based solution for visualizing employee attendance data, providing managers and HR professionals with intuitive charts and interactive tools to analyze attendance patterns, identify trends, and make data-driven decisions.</a:t>
            </a:r>
          </a:p>
          <a:p>
            <a:pPr algn="l">
              <a:lnSpc>
                <a:spcPts val="4320"/>
              </a:lnSpc>
            </a:pPr>
            <a:r>
              <a:rPr lang="en-US" b="true" sz="3600" spc="83">
                <a:solidFill>
                  <a:srgbClr val="000000"/>
                </a:solidFill>
                <a:latin typeface="TT Smalls Bold"/>
                <a:ea typeface="TT Smalls Bold"/>
                <a:cs typeface="TT Smalls Bold"/>
                <a:sym typeface="TT Smalls Bold"/>
              </a:rPr>
              <a:t>Project Goals</a:t>
            </a:r>
          </a:p>
          <a:p>
            <a:pPr algn="l">
              <a:lnSpc>
                <a:spcPts val="4320"/>
              </a:lnSpc>
            </a:pPr>
            <a:r>
              <a:rPr lang="en-US" b="true" sz="3600" spc="83">
                <a:solidFill>
                  <a:srgbClr val="000000"/>
                </a:solidFill>
                <a:latin typeface="TT Smalls Bold"/>
                <a:ea typeface="TT Smalls Bold"/>
                <a:cs typeface="TT Smalls Bold"/>
                <a:sym typeface="TT Smalls Bold"/>
              </a:rPr>
              <a:t>Effective Visualization</a:t>
            </a:r>
            <a:r>
              <a:rPr lang="en-US" sz="3600" spc="83">
                <a:solidFill>
                  <a:srgbClr val="000000"/>
                </a:solidFill>
                <a:latin typeface="TT Smalls"/>
                <a:ea typeface="TT Smalls"/>
                <a:cs typeface="TT Smalls"/>
                <a:sym typeface="TT Smalls"/>
              </a:rPr>
              <a:t>: Create a suite of Excel charts that clearly represent attendance trends, facilitating easy interpretation of data.</a:t>
            </a:r>
          </a:p>
          <a:p>
            <a:pPr algn="l">
              <a:lnSpc>
                <a:spcPts val="4320"/>
              </a:lnSpc>
            </a:pPr>
            <a:r>
              <a:rPr lang="en-US" b="true" sz="3600" spc="83">
                <a:solidFill>
                  <a:srgbClr val="000000"/>
                </a:solidFill>
                <a:latin typeface="TT Smalls Bold"/>
                <a:ea typeface="TT Smalls Bold"/>
                <a:cs typeface="TT Smalls Bold"/>
                <a:sym typeface="TT Smalls Bold"/>
              </a:rPr>
              <a:t>Interactive Features</a:t>
            </a:r>
            <a:r>
              <a:rPr lang="en-US" sz="3600" spc="83">
                <a:solidFill>
                  <a:srgbClr val="000000"/>
                </a:solidFill>
                <a:latin typeface="TT Smalls"/>
                <a:ea typeface="TT Smalls"/>
                <a:cs typeface="TT Smalls"/>
                <a:sym typeface="TT Smalls"/>
              </a:rPr>
              <a:t>: Implement interactive elements to allow users to explore data dynamically and generate custom views based on their needs.</a:t>
            </a:r>
          </a:p>
          <a:p>
            <a:pPr algn="l">
              <a:lnSpc>
                <a:spcPts val="4320"/>
              </a:lnSpc>
            </a:pPr>
            <a:r>
              <a:rPr lang="en-US" b="true" sz="3600" spc="83">
                <a:solidFill>
                  <a:srgbClr val="000000"/>
                </a:solidFill>
                <a:latin typeface="TT Smalls Bold"/>
                <a:ea typeface="TT Smalls Bold"/>
                <a:cs typeface="TT Smalls Bold"/>
                <a:sym typeface="TT Smalls Bold"/>
              </a:rPr>
              <a:t>Data Analysis</a:t>
            </a:r>
            <a:r>
              <a:rPr lang="en-US" sz="3600" spc="83">
                <a:solidFill>
                  <a:srgbClr val="000000"/>
                </a:solidFill>
                <a:latin typeface="TT Smalls"/>
                <a:ea typeface="TT Smalls"/>
                <a:cs typeface="TT Smalls"/>
                <a:sym typeface="TT Smalls"/>
              </a:rPr>
              <a:t>: Enable detailed analysis of attendance patterns to support decision-making processes and improve organizational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grpSp>
        <p:nvGrpSpPr>
          <p:cNvPr name="Group 12" id="12"/>
          <p:cNvGrpSpPr/>
          <p:nvPr/>
        </p:nvGrpSpPr>
        <p:grpSpPr>
          <a:xfrm rot="0">
            <a:off x="14030326" y="8043862"/>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0044114" y="2543175"/>
            <a:ext cx="471488" cy="485775"/>
            <a:chOff x="0" y="0"/>
            <a:chExt cx="628650" cy="647700"/>
          </a:xfrm>
        </p:grpSpPr>
        <p:sp>
          <p:nvSpPr>
            <p:cNvPr name="Freeform 15" id="1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6" id="16"/>
          <p:cNvGrpSpPr/>
          <p:nvPr/>
        </p:nvGrpSpPr>
        <p:grpSpPr>
          <a:xfrm rot="0">
            <a:off x="14030330" y="8843968"/>
            <a:ext cx="271462" cy="271462"/>
            <a:chOff x="0" y="0"/>
            <a:chExt cx="361950" cy="361950"/>
          </a:xfrm>
        </p:grpSpPr>
        <p:sp>
          <p:nvSpPr>
            <p:cNvPr name="Freeform 17" id="1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8" id="18"/>
          <p:cNvSpPr txBox="true"/>
          <p:nvPr/>
        </p:nvSpPr>
        <p:spPr>
          <a:xfrm rot="0">
            <a:off x="1049180" y="1268476"/>
            <a:ext cx="7521893" cy="832886"/>
          </a:xfrm>
          <a:prstGeom prst="rect">
            <a:avLst/>
          </a:prstGeom>
        </p:spPr>
        <p:txBody>
          <a:bodyPr anchor="t" rtlCol="false" tIns="0" lIns="0" bIns="0" rIns="0">
            <a:spAutoFit/>
          </a:bodyPr>
          <a:lstStyle/>
          <a:p>
            <a:pPr algn="l">
              <a:lnSpc>
                <a:spcPts val="5759"/>
              </a:lnSpc>
            </a:pPr>
            <a:r>
              <a:rPr lang="en-US" sz="4800" spc="96">
                <a:solidFill>
                  <a:srgbClr val="572314"/>
                </a:solidFill>
                <a:latin typeface="TT Smalls"/>
                <a:ea typeface="TT Smalls"/>
                <a:cs typeface="TT Smalls"/>
                <a:sym typeface="TT Smalls"/>
              </a:rPr>
              <a:t>WHO ARE THE END USERS?</a:t>
            </a:r>
          </a:p>
        </p:txBody>
      </p:sp>
      <p:sp>
        <p:nvSpPr>
          <p:cNvPr name="TextBox 19" id="19"/>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6</a:t>
            </a:r>
          </a:p>
        </p:txBody>
      </p:sp>
      <p:sp>
        <p:nvSpPr>
          <p:cNvPr name="Freeform 20" id="20"/>
          <p:cNvSpPr/>
          <p:nvPr/>
        </p:nvSpPr>
        <p:spPr>
          <a:xfrm flipH="false" flipV="false" rot="0">
            <a:off x="1085853" y="9258306"/>
            <a:ext cx="3271838" cy="728662"/>
          </a:xfrm>
          <a:custGeom>
            <a:avLst/>
            <a:gdLst/>
            <a:ahLst/>
            <a:cxnLst/>
            <a:rect r="r" b="b" t="t" l="l"/>
            <a:pathLst>
              <a:path h="728662" w="3271838">
                <a:moveTo>
                  <a:pt x="0" y="0"/>
                </a:moveTo>
                <a:lnTo>
                  <a:pt x="3271837" y="0"/>
                </a:lnTo>
                <a:lnTo>
                  <a:pt x="3271837" y="728662"/>
                </a:lnTo>
                <a:lnTo>
                  <a:pt x="0" y="728662"/>
                </a:lnTo>
                <a:lnTo>
                  <a:pt x="0" y="0"/>
                </a:lnTo>
                <a:close/>
              </a:path>
            </a:pathLst>
          </a:custGeom>
          <a:blipFill>
            <a:blip r:embed="rId4"/>
            <a:stretch>
              <a:fillRect l="0" t="0" r="0" b="0"/>
            </a:stretch>
          </a:blipFill>
        </p:spPr>
      </p:sp>
      <p:sp>
        <p:nvSpPr>
          <p:cNvPr name="TextBox 21" id="21"/>
          <p:cNvSpPr txBox="true"/>
          <p:nvPr/>
        </p:nvSpPr>
        <p:spPr>
          <a:xfrm rot="0">
            <a:off x="1520136" y="2531727"/>
            <a:ext cx="11925861" cy="7611755"/>
          </a:xfrm>
          <a:prstGeom prst="rect">
            <a:avLst/>
          </a:prstGeom>
        </p:spPr>
        <p:txBody>
          <a:bodyPr anchor="t" rtlCol="false" tIns="0" lIns="0" bIns="0" rIns="0">
            <a:spAutoFit/>
          </a:bodyPr>
          <a:lstStyle/>
          <a:p>
            <a:pPr algn="l">
              <a:lnSpc>
                <a:spcPts val="6480"/>
              </a:lnSpc>
            </a:pPr>
            <a:r>
              <a:rPr lang="en-US" b="true" sz="5400" spc="125">
                <a:solidFill>
                  <a:srgbClr val="000000"/>
                </a:solidFill>
                <a:latin typeface="TT Smalls Bold"/>
                <a:ea typeface="TT Smalls Bold"/>
                <a:cs typeface="TT Smalls Bold"/>
                <a:sym typeface="TT Smalls Bold"/>
              </a:rPr>
              <a:t>1. HR Managers and HR Personnel</a:t>
            </a:r>
          </a:p>
          <a:p>
            <a:pPr algn="l">
              <a:lnSpc>
                <a:spcPts val="6480"/>
              </a:lnSpc>
            </a:pPr>
            <a:r>
              <a:rPr lang="en-US" b="true" sz="5400" spc="125">
                <a:solidFill>
                  <a:srgbClr val="000000"/>
                </a:solidFill>
                <a:latin typeface="TT Smalls Bold"/>
                <a:ea typeface="TT Smalls Bold"/>
                <a:cs typeface="TT Smalls Bold"/>
                <a:sym typeface="TT Smalls Bold"/>
              </a:rPr>
              <a:t>2. Department Managers and Team Leads</a:t>
            </a:r>
          </a:p>
          <a:p>
            <a:pPr algn="l">
              <a:lnSpc>
                <a:spcPts val="6480"/>
              </a:lnSpc>
            </a:pPr>
            <a:r>
              <a:rPr lang="en-US" b="true" sz="5400" spc="125">
                <a:solidFill>
                  <a:srgbClr val="000000"/>
                </a:solidFill>
                <a:latin typeface="TT Smalls Bold"/>
                <a:ea typeface="TT Smalls Bold"/>
                <a:cs typeface="TT Smalls Bold"/>
                <a:sym typeface="TT Smalls Bold"/>
              </a:rPr>
              <a:t>3. Executives and Senior Leadership</a:t>
            </a:r>
          </a:p>
          <a:p>
            <a:pPr algn="l">
              <a:lnSpc>
                <a:spcPts val="6480"/>
              </a:lnSpc>
            </a:pPr>
            <a:r>
              <a:rPr lang="en-US" b="true" sz="5400" spc="125">
                <a:solidFill>
                  <a:srgbClr val="000000"/>
                </a:solidFill>
                <a:latin typeface="TT Smalls Bold"/>
                <a:ea typeface="TT Smalls Bold"/>
                <a:cs typeface="TT Smalls Bold"/>
                <a:sym typeface="TT Smalls Bold"/>
              </a:rPr>
              <a:t>4. Data Analysts and Reporting Specialists</a:t>
            </a:r>
          </a:p>
          <a:p>
            <a:pPr algn="l">
              <a:lnSpc>
                <a:spcPts val="6480"/>
              </a:lnSpc>
            </a:pPr>
            <a:r>
              <a:rPr lang="en-US" b="true" sz="5400" spc="125">
                <a:solidFill>
                  <a:srgbClr val="000000"/>
                </a:solidFill>
                <a:latin typeface="TT Smalls Bold"/>
                <a:ea typeface="TT Smalls Bold"/>
                <a:cs typeface="TT Smalls Bold"/>
                <a:sym typeface="TT Smalls Bold"/>
              </a:rPr>
              <a:t>5. Payroll Specialists</a:t>
            </a:r>
          </a:p>
          <a:p>
            <a:pPr algn="l">
              <a:lnSpc>
                <a:spcPts val="6480"/>
              </a:lnSpc>
            </a:pPr>
            <a:r>
              <a:rPr lang="en-US" b="true" sz="5400" spc="125">
                <a:solidFill>
                  <a:srgbClr val="000000"/>
                </a:solidFill>
                <a:latin typeface="TT Smalls Bold"/>
                <a:ea typeface="TT Smalls Bold"/>
                <a:cs typeface="TT Smalls Bold"/>
                <a:sym typeface="TT Smalls Bold"/>
              </a:rPr>
              <a:t>6. Employees (for Self-Monitoring)</a:t>
            </a:r>
          </a:p>
          <a:p>
            <a:pPr algn="l">
              <a:lnSpc>
                <a:spcPts val="6480"/>
              </a:lnSpc>
            </a:pPr>
            <a:r>
              <a:rPr lang="en-US" b="true" sz="5400" spc="125">
                <a:solidFill>
                  <a:srgbClr val="000000"/>
                </a:solidFill>
                <a:latin typeface="TT Smalls Bold"/>
                <a:ea typeface="TT Smalls Bold"/>
                <a:cs typeface="TT Smalls Bold"/>
                <a:sym typeface="TT Smalls Bold"/>
              </a:rPr>
              <a:t>7. IT Support Staff</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sp>
        <p:nvSpPr>
          <p:cNvPr name="Freeform 12" id="12"/>
          <p:cNvSpPr/>
          <p:nvPr/>
        </p:nvSpPr>
        <p:spPr>
          <a:xfrm flipH="false" flipV="false" rot="0">
            <a:off x="3" y="2214568"/>
            <a:ext cx="4043362" cy="4872038"/>
          </a:xfrm>
          <a:custGeom>
            <a:avLst/>
            <a:gdLst/>
            <a:ahLst/>
            <a:cxnLst/>
            <a:rect r="r" b="b" t="t" l="l"/>
            <a:pathLst>
              <a:path h="4872038" w="4043362">
                <a:moveTo>
                  <a:pt x="0" y="0"/>
                </a:moveTo>
                <a:lnTo>
                  <a:pt x="4043363" y="0"/>
                </a:lnTo>
                <a:lnTo>
                  <a:pt x="4043363" y="4872038"/>
                </a:lnTo>
                <a:lnTo>
                  <a:pt x="0" y="4872038"/>
                </a:lnTo>
                <a:lnTo>
                  <a:pt x="0" y="0"/>
                </a:lnTo>
                <a:close/>
              </a:path>
            </a:pathLst>
          </a:custGeom>
          <a:blipFill>
            <a:blip r:embed="rId4"/>
            <a:stretch>
              <a:fillRect l="-13" t="0" r="-13" b="0"/>
            </a:stretch>
          </a:blipFill>
        </p:spPr>
      </p:sp>
      <p:grpSp>
        <p:nvGrpSpPr>
          <p:cNvPr name="Group 13" id="13"/>
          <p:cNvGrpSpPr/>
          <p:nvPr/>
        </p:nvGrpSpPr>
        <p:grpSpPr>
          <a:xfrm rot="0">
            <a:off x="14030326" y="8043862"/>
            <a:ext cx="685800" cy="685800"/>
            <a:chOff x="0" y="0"/>
            <a:chExt cx="914400" cy="914400"/>
          </a:xfrm>
        </p:grpSpPr>
        <p:sp>
          <p:nvSpPr>
            <p:cNvPr name="Freeform 14" id="1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5" id="15"/>
          <p:cNvGrpSpPr/>
          <p:nvPr/>
        </p:nvGrpSpPr>
        <p:grpSpPr>
          <a:xfrm rot="0">
            <a:off x="10044114" y="2543175"/>
            <a:ext cx="471488" cy="485775"/>
            <a:chOff x="0" y="0"/>
            <a:chExt cx="628650" cy="647700"/>
          </a:xfrm>
        </p:grpSpPr>
        <p:sp>
          <p:nvSpPr>
            <p:cNvPr name="Freeform 16" id="1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7" id="17"/>
          <p:cNvGrpSpPr/>
          <p:nvPr/>
        </p:nvGrpSpPr>
        <p:grpSpPr>
          <a:xfrm rot="0">
            <a:off x="14030330" y="8843968"/>
            <a:ext cx="271462" cy="271462"/>
            <a:chOff x="0" y="0"/>
            <a:chExt cx="361950" cy="361950"/>
          </a:xfrm>
        </p:grpSpPr>
        <p:sp>
          <p:nvSpPr>
            <p:cNvPr name="Freeform 18" id="1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9" id="19"/>
          <p:cNvSpPr txBox="true"/>
          <p:nvPr/>
        </p:nvSpPr>
        <p:spPr>
          <a:xfrm rot="0">
            <a:off x="464283" y="356202"/>
            <a:ext cx="14644688" cy="923584"/>
          </a:xfrm>
          <a:prstGeom prst="rect">
            <a:avLst/>
          </a:prstGeom>
        </p:spPr>
        <p:txBody>
          <a:bodyPr anchor="t" rtlCol="false" tIns="0" lIns="0" bIns="0" rIns="0">
            <a:spAutoFit/>
          </a:bodyPr>
          <a:lstStyle/>
          <a:p>
            <a:pPr algn="l">
              <a:lnSpc>
                <a:spcPts val="6480"/>
              </a:lnSpc>
            </a:pPr>
            <a:r>
              <a:rPr lang="en-US" sz="5400" spc="163">
                <a:solidFill>
                  <a:srgbClr val="572314"/>
                </a:solidFill>
                <a:latin typeface="TT Smalls"/>
                <a:ea typeface="TT Smalls"/>
                <a:cs typeface="TT Smalls"/>
                <a:sym typeface="TT Smalls"/>
              </a:rPr>
              <a:t>OUR SOLUTION  AND ITS VALUE PROPOSITION</a:t>
            </a:r>
          </a:p>
        </p:txBody>
      </p:sp>
      <p:sp>
        <p:nvSpPr>
          <p:cNvPr name="TextBox 20" id="20"/>
          <p:cNvSpPr txBox="true"/>
          <p:nvPr/>
        </p:nvSpPr>
        <p:spPr>
          <a:xfrm rot="0">
            <a:off x="17227296" y="9427214"/>
            <a:ext cx="914400" cy="318693"/>
          </a:xfrm>
          <a:prstGeom prst="rect">
            <a:avLst/>
          </a:prstGeom>
        </p:spPr>
        <p:txBody>
          <a:bodyPr anchor="t" rtlCol="false" tIns="0" lIns="0" bIns="0" rIns="0">
            <a:spAutoFit/>
          </a:bodyPr>
          <a:lstStyle/>
          <a:p>
            <a:pPr algn="ctr">
              <a:lnSpc>
                <a:spcPts val="2160"/>
              </a:lnSpc>
            </a:pPr>
            <a:r>
              <a:rPr lang="en-US" sz="1800" spc="56">
                <a:solidFill>
                  <a:srgbClr val="B5A788"/>
                </a:solidFill>
                <a:latin typeface="TT Smalls"/>
                <a:ea typeface="TT Smalls"/>
                <a:cs typeface="TT Smalls"/>
                <a:sym typeface="TT Smalls"/>
              </a:rPr>
              <a:t>7</a:t>
            </a:r>
          </a:p>
        </p:txBody>
      </p:sp>
      <p:sp>
        <p:nvSpPr>
          <p:cNvPr name="Freeform 21" id="21"/>
          <p:cNvSpPr/>
          <p:nvPr/>
        </p:nvSpPr>
        <p:spPr>
          <a:xfrm flipH="false" flipV="false" rot="0">
            <a:off x="1014412" y="9701218"/>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2" id="22"/>
          <p:cNvSpPr txBox="true"/>
          <p:nvPr/>
        </p:nvSpPr>
        <p:spPr>
          <a:xfrm rot="0">
            <a:off x="1412979" y="1421130"/>
            <a:ext cx="16104984" cy="8820150"/>
          </a:xfrm>
          <a:prstGeom prst="rect">
            <a:avLst/>
          </a:prstGeom>
        </p:spPr>
        <p:txBody>
          <a:bodyPr anchor="t" rtlCol="false" tIns="0" lIns="0" bIns="0" rIns="0">
            <a:spAutoFit/>
          </a:bodyPr>
          <a:lstStyle/>
          <a:p>
            <a:pPr algn="l">
              <a:lnSpc>
                <a:spcPts val="3240"/>
              </a:lnSpc>
            </a:pPr>
            <a:r>
              <a:rPr lang="en-US" b="true" sz="2700" spc="62">
                <a:solidFill>
                  <a:srgbClr val="000000"/>
                </a:solidFill>
                <a:latin typeface="TT Smalls Bold"/>
                <a:ea typeface="TT Smalls Bold"/>
                <a:cs typeface="TT Smalls Bold"/>
                <a:sym typeface="TT Smalls Bold"/>
              </a:rPr>
              <a:t>Solution and Value: Visualizing Employee Attendance Trends with Excel Charts</a:t>
            </a:r>
          </a:p>
          <a:p>
            <a:pPr algn="l">
              <a:lnSpc>
                <a:spcPts val="3240"/>
              </a:lnSpc>
            </a:pPr>
            <a:r>
              <a:rPr lang="en-US" b="true" sz="2700" spc="62">
                <a:solidFill>
                  <a:srgbClr val="000000"/>
                </a:solidFill>
                <a:latin typeface="TT Smalls Bold"/>
                <a:ea typeface="TT Smalls Bold"/>
                <a:cs typeface="TT Smalls Bold"/>
                <a:sym typeface="TT Smalls Bold"/>
              </a:rPr>
              <a:t>Solution Overview</a:t>
            </a:r>
          </a:p>
          <a:p>
            <a:pPr algn="l">
              <a:lnSpc>
                <a:spcPts val="3240"/>
              </a:lnSpc>
            </a:pPr>
            <a:r>
              <a:rPr lang="en-US" b="true" sz="2700" spc="62">
                <a:solidFill>
                  <a:srgbClr val="000000"/>
                </a:solidFill>
                <a:latin typeface="TT Smalls Bold"/>
                <a:ea typeface="TT Smalls Bold"/>
                <a:cs typeface="TT Smalls Bold"/>
                <a:sym typeface="TT Smalls Bold"/>
              </a:rPr>
              <a:t>Our solution</a:t>
            </a:r>
            <a:r>
              <a:rPr lang="en-US" sz="2700" spc="62">
                <a:solidFill>
                  <a:srgbClr val="000000"/>
                </a:solidFill>
                <a:latin typeface="TT Smalls"/>
                <a:ea typeface="TT Smalls"/>
                <a:cs typeface="TT Smalls"/>
                <a:sym typeface="TT Smalls"/>
              </a:rPr>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pPr algn="l">
              <a:lnSpc>
                <a:spcPts val="3240"/>
              </a:lnSpc>
            </a:pPr>
            <a:r>
              <a:rPr lang="en-US" b="true" sz="2700" spc="62">
                <a:solidFill>
                  <a:srgbClr val="000000"/>
                </a:solidFill>
                <a:latin typeface="TT Smalls Bold"/>
                <a:ea typeface="TT Smalls Bold"/>
                <a:cs typeface="TT Smalls Bold"/>
                <a:sym typeface="TT Smalls Bold"/>
              </a:rPr>
              <a:t>Documentation and Support:</a:t>
            </a:r>
          </a:p>
          <a:p>
            <a:pPr algn="l">
              <a:lnSpc>
                <a:spcPts val="3240"/>
              </a:lnSpc>
            </a:pPr>
            <a:r>
              <a:rPr lang="en-US" b="true" sz="2700" spc="62">
                <a:solidFill>
                  <a:srgbClr val="000000"/>
                </a:solidFill>
                <a:latin typeface="TT Smalls Bold"/>
                <a:ea typeface="TT Smalls Bold"/>
                <a:cs typeface="TT Smalls Bold"/>
                <a:sym typeface="TT Smalls Bold"/>
              </a:rPr>
              <a:t>User Guide:</a:t>
            </a:r>
            <a:r>
              <a:rPr lang="en-US" sz="2700" spc="62">
                <a:solidFill>
                  <a:srgbClr val="000000"/>
                </a:solidFill>
                <a:latin typeface="TT Smalls"/>
                <a:ea typeface="TT Smalls"/>
                <a:cs typeface="TT Smalls"/>
                <a:sym typeface="TT Smalls"/>
              </a:rPr>
              <a:t> Detailed documentation on how to use the Excel workbook, including chart customization, data updates, and report generation.</a:t>
            </a:r>
          </a:p>
          <a:p>
            <a:pPr algn="l">
              <a:lnSpc>
                <a:spcPts val="3240"/>
              </a:lnSpc>
            </a:pPr>
            <a:r>
              <a:rPr lang="en-US" b="true" sz="2700" spc="62">
                <a:solidFill>
                  <a:srgbClr val="000000"/>
                </a:solidFill>
                <a:latin typeface="TT Smalls Bold"/>
                <a:ea typeface="TT Smalls Bold"/>
                <a:cs typeface="TT Smalls Bold"/>
                <a:sym typeface="TT Smalls Bold"/>
              </a:rPr>
              <a:t>Training Materials:</a:t>
            </a:r>
            <a:r>
              <a:rPr lang="en-US" sz="2700" spc="62">
                <a:solidFill>
                  <a:srgbClr val="000000"/>
                </a:solidFill>
                <a:latin typeface="TT Smalls"/>
                <a:ea typeface="TT Smalls"/>
                <a:cs typeface="TT Smalls"/>
                <a:sym typeface="TT Smalls"/>
              </a:rPr>
              <a:t> Provide training resources or sessions to ensure users can effectively utilize the solution.</a:t>
            </a:r>
          </a:p>
          <a:p>
            <a:pPr algn="l">
              <a:lnSpc>
                <a:spcPts val="3240"/>
              </a:lnSpc>
            </a:pPr>
            <a:r>
              <a:rPr lang="en-US" b="true" sz="2700" spc="62">
                <a:solidFill>
                  <a:srgbClr val="000000"/>
                </a:solidFill>
                <a:latin typeface="TT Smalls Bold"/>
                <a:ea typeface="TT Smalls Bold"/>
                <a:cs typeface="TT Smalls Bold"/>
                <a:sym typeface="TT Smalls Bold"/>
              </a:rPr>
              <a:t>Value Proposition</a:t>
            </a:r>
          </a:p>
          <a:p>
            <a:pPr algn="l">
              <a:lnSpc>
                <a:spcPts val="3240"/>
              </a:lnSpc>
            </a:pPr>
            <a:r>
              <a:rPr lang="en-US" b="true" sz="2700" spc="62">
                <a:solidFill>
                  <a:srgbClr val="000000"/>
                </a:solidFill>
                <a:latin typeface="TT Smalls Bold"/>
                <a:ea typeface="TT Smalls Bold"/>
                <a:cs typeface="TT Smalls Bold"/>
                <a:sym typeface="TT Smalls Bold"/>
              </a:rPr>
              <a:t>Enhanced Decision-Making:</a:t>
            </a:r>
          </a:p>
          <a:p>
            <a:pPr algn="l">
              <a:lnSpc>
                <a:spcPts val="3240"/>
              </a:lnSpc>
            </a:pPr>
            <a:r>
              <a:rPr lang="en-US" b="true" sz="2700" spc="62">
                <a:solidFill>
                  <a:srgbClr val="000000"/>
                </a:solidFill>
                <a:latin typeface="TT Smalls Bold"/>
                <a:ea typeface="TT Smalls Bold"/>
                <a:cs typeface="TT Smalls Bold"/>
                <a:sym typeface="TT Smalls Bold"/>
              </a:rPr>
              <a:t>Data-Driven Insights:</a:t>
            </a:r>
            <a:r>
              <a:rPr lang="en-US" sz="2700" spc="62">
                <a:solidFill>
                  <a:srgbClr val="000000"/>
                </a:solidFill>
                <a:latin typeface="TT Smalls"/>
                <a:ea typeface="TT Smalls"/>
                <a:cs typeface="TT Smalls"/>
                <a:sym typeface="TT Smalls"/>
              </a:rPr>
              <a:t> Clear visualization of attendance trends helps managers and HR professionals make informed decisions based on real-time data.</a:t>
            </a:r>
          </a:p>
          <a:p>
            <a:pPr algn="l">
              <a:lnSpc>
                <a:spcPts val="3240"/>
              </a:lnSpc>
            </a:pPr>
            <a:r>
              <a:rPr lang="en-US" b="true" sz="2700" spc="62">
                <a:solidFill>
                  <a:srgbClr val="000000"/>
                </a:solidFill>
                <a:latin typeface="TT Smalls Bold"/>
                <a:ea typeface="TT Smalls Bold"/>
                <a:cs typeface="TT Smalls Bold"/>
                <a:sym typeface="TT Smalls Bold"/>
              </a:rPr>
              <a:t>Identifying Patterns:</a:t>
            </a:r>
            <a:r>
              <a:rPr lang="en-US" sz="2700" spc="62">
                <a:solidFill>
                  <a:srgbClr val="000000"/>
                </a:solidFill>
                <a:latin typeface="TT Smalls"/>
                <a:ea typeface="TT Smalls"/>
                <a:cs typeface="TT Smalls"/>
                <a:sym typeface="TT Smalls"/>
              </a:rPr>
              <a:t> Easily spot attendance patterns, peak absence periods, and potential issues, allowing for proactive management and interventions.</a:t>
            </a:r>
          </a:p>
          <a:p>
            <a:pPr algn="l">
              <a:lnSpc>
                <a:spcPts val="3240"/>
              </a:lnSpc>
            </a:pPr>
            <a:r>
              <a:rPr lang="en-US" b="true" sz="2700" spc="62">
                <a:solidFill>
                  <a:srgbClr val="000000"/>
                </a:solidFill>
                <a:latin typeface="TT Smalls Bold"/>
                <a:ea typeface="TT Smalls Bold"/>
                <a:cs typeface="TT Smalls Bold"/>
                <a:sym typeface="TT Smalls Bold"/>
              </a:rPr>
              <a:t>Improved Efficiency:</a:t>
            </a:r>
          </a:p>
          <a:p>
            <a:pPr algn="l">
              <a:lnSpc>
                <a:spcPts val="3240"/>
              </a:lnSpc>
            </a:pPr>
            <a:r>
              <a:rPr lang="en-US" b="true" sz="2700" spc="62">
                <a:solidFill>
                  <a:srgbClr val="000000"/>
                </a:solidFill>
                <a:latin typeface="TT Smalls Bold"/>
                <a:ea typeface="TT Smalls Bold"/>
                <a:cs typeface="TT Smalls Bold"/>
                <a:sym typeface="TT Smalls Bold"/>
              </a:rPr>
              <a:t>Streamlined Reporting:</a:t>
            </a:r>
            <a:r>
              <a:rPr lang="en-US" sz="2700" spc="62">
                <a:solidFill>
                  <a:srgbClr val="000000"/>
                </a:solidFill>
                <a:latin typeface="TT Smalls"/>
                <a:ea typeface="TT Smalls"/>
                <a:cs typeface="TT Smalls"/>
                <a:sym typeface="TT Smalls"/>
              </a:rPr>
              <a:t> Automated and customizable reports save time and reduce manual effort in preparing attendance summaries.</a:t>
            </a:r>
          </a:p>
          <a:p>
            <a:pPr algn="l">
              <a:lnSpc>
                <a:spcPts val="3240"/>
              </a:lnSpc>
            </a:pPr>
            <a:r>
              <a:rPr lang="en-US" b="true" sz="2700" spc="62">
                <a:solidFill>
                  <a:srgbClr val="000000"/>
                </a:solidFill>
                <a:latin typeface="TT Smalls Bold"/>
                <a:ea typeface="TT Smalls Bold"/>
                <a:cs typeface="TT Smalls Bold"/>
                <a:sym typeface="TT Smalls Bold"/>
              </a:rPr>
              <a:t>Interactive Features:</a:t>
            </a:r>
            <a:r>
              <a:rPr lang="en-US" sz="2700" spc="62">
                <a:solidFill>
                  <a:srgbClr val="000000"/>
                </a:solidFill>
                <a:latin typeface="TT Smalls"/>
                <a:ea typeface="TT Smalls"/>
                <a:cs typeface="TT Smalls"/>
                <a:sym typeface="TT Smalls"/>
              </a:rPr>
              <a:t> Real-time data exploration and filtering enhance users' ability to quickly access relevant information.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sp>
        <p:nvSpPr>
          <p:cNvPr name="TextBox 12" id="12"/>
          <p:cNvSpPr txBox="true"/>
          <p:nvPr/>
        </p:nvSpPr>
        <p:spPr>
          <a:xfrm rot="0">
            <a:off x="2270235" y="-68580"/>
            <a:ext cx="14813280" cy="1737360"/>
          </a:xfrm>
          <a:prstGeom prst="rect">
            <a:avLst/>
          </a:prstGeom>
        </p:spPr>
        <p:txBody>
          <a:bodyPr anchor="t" rtlCol="false" tIns="0" lIns="0" bIns="0" rIns="0">
            <a:spAutoFit/>
          </a:bodyPr>
          <a:lstStyle/>
          <a:p>
            <a:pPr algn="l">
              <a:lnSpc>
                <a:spcPts val="7739"/>
              </a:lnSpc>
            </a:pPr>
            <a:r>
              <a:rPr lang="en-US" sz="6450" spc="150">
                <a:solidFill>
                  <a:srgbClr val="572314"/>
                </a:solidFill>
                <a:latin typeface="TT Smalls"/>
                <a:ea typeface="TT Smalls"/>
                <a:cs typeface="TT Smalls"/>
                <a:sym typeface="TT Smalls"/>
              </a:rPr>
              <a:t>Dataset Description</a:t>
            </a:r>
          </a:p>
        </p:txBody>
      </p:sp>
      <p:graphicFrame>
        <p:nvGraphicFramePr>
          <p:cNvPr name="Table 13" id="13"/>
          <p:cNvGraphicFramePr>
            <a:graphicFrameLocks noGrp="true"/>
          </p:cNvGraphicFramePr>
          <p:nvPr/>
        </p:nvGraphicFramePr>
        <p:xfrm>
          <a:off x="2393109" y="1821633"/>
          <a:ext cx="6172200" cy="7715250"/>
        </p:xfrm>
        <a:graphic>
          <a:graphicData uri="http://schemas.openxmlformats.org/drawingml/2006/table">
            <a:tbl>
              <a:tblPr/>
              <a:tblGrid>
                <a:gridCol w="1494322"/>
                <a:gridCol w="1580950"/>
                <a:gridCol w="1559293"/>
                <a:gridCol w="1537635"/>
              </a:tblGrid>
              <a:tr h="23573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EmpID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(All)</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35738">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Values</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l">
                        <a:lnSpc>
                          <a:spcPts val="1679"/>
                        </a:lnSpc>
                        <a:defRPr/>
                      </a:pP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r>
              <a:tr h="235738">
                <a:tc>
                  <a:txBody>
                    <a:bodyPr anchor="t" rtlCol="false"/>
                    <a:lstStyle/>
                    <a:p>
                      <a:pPr algn="l">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FirstName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Sum of Aug-24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Sum of Sep-24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c>
                  <a:txBody>
                    <a:bodyPr anchor="t" rtlCol="false"/>
                    <a:lstStyle/>
                    <a:p>
                      <a:pPr algn="l">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Sum of Oct-24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solidFill>
                      <a:srgbClr val="DBE5F1"/>
                    </a:solidFill>
                  </a:tcPr>
                </a:tc>
              </a:tr>
              <a:tr h="23573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Angela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Bartholemew</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Bobby</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Bridger</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Carlee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Charity</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Dheepa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Edward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Gerald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Hector</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Jac</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Jasmine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Jaydon</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Joseph</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79772">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Kaylah</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Kristen</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Latia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Leon</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Mariela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Maruk</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Michael</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Myriam</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18</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Paula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22</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Prater</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Reid</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Reilly</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24</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Sharlene</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26</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26705">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Uriah</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29</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35738">
                <a:tc>
                  <a:txBody>
                    <a:bodyPr anchor="t" rtlCol="false"/>
                    <a:lstStyle/>
                    <a:p>
                      <a:pPr algn="l">
                        <a:lnSpc>
                          <a:spcPts val="1620"/>
                        </a:lnSpc>
                        <a:defRPr/>
                      </a:pPr>
                      <a:r>
                        <a:rPr lang="en-US" sz="1350" spc="12">
                          <a:solidFill>
                            <a:srgbClr val="000000"/>
                          </a:solidFill>
                          <a:latin typeface="TT Rounds Condensed"/>
                          <a:ea typeface="TT Rounds Condensed"/>
                          <a:cs typeface="TT Rounds Condensed"/>
                          <a:sym typeface="TT Rounds Condensed"/>
                        </a:rPr>
                        <a:t>Xana</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25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13</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c>
                  <a:txBody>
                    <a:bodyPr anchor="t" rtlCol="false"/>
                    <a:lstStyle/>
                    <a:p>
                      <a:pPr algn="r">
                        <a:lnSpc>
                          <a:spcPts val="1620"/>
                        </a:lnSpc>
                        <a:defRPr/>
                      </a:pPr>
                      <a:r>
                        <a:rPr lang="en-US" sz="1350" spc="12">
                          <a:solidFill>
                            <a:srgbClr val="000000"/>
                          </a:solidFill>
                          <a:latin typeface="TT Rounds Condensed"/>
                          <a:ea typeface="TT Rounds Condensed"/>
                          <a:cs typeface="TT Rounds Condensed"/>
                          <a:sym typeface="TT Rounds Condensed"/>
                        </a:rPr>
                        <a:t>17</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6350">
                      <a:solidFill>
                        <a:srgbClr val="95B3D7"/>
                      </a:solidFill>
                      <a:prstDash val="solid"/>
                      <a:round/>
                      <a:headEnd type="none" w="med" len="med"/>
                      <a:tailEnd type="none" w="med" len="med"/>
                    </a:lnB>
                  </a:tcPr>
                </a:tc>
              </a:tr>
              <a:tr h="235738">
                <a:tc>
                  <a:txBody>
                    <a:bodyPr anchor="t" rtlCol="false"/>
                    <a:lstStyle/>
                    <a:p>
                      <a:pPr algn="l">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Grand Total</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r">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681</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r">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691</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c>
                  <a:txBody>
                    <a:bodyPr anchor="t" rtlCol="false"/>
                    <a:lstStyle/>
                    <a:p>
                      <a:pPr algn="r">
                        <a:lnSpc>
                          <a:spcPts val="1620"/>
                        </a:lnSpc>
                        <a:defRPr/>
                      </a:pPr>
                      <a:r>
                        <a:rPr lang="en-US" b="true" sz="1350" spc="12">
                          <a:solidFill>
                            <a:srgbClr val="000000"/>
                          </a:solidFill>
                          <a:latin typeface="TT Rounds Condensed Bold"/>
                          <a:ea typeface="TT Rounds Condensed Bold"/>
                          <a:cs typeface="TT Rounds Condensed Bold"/>
                          <a:sym typeface="TT Rounds Condensed Bold"/>
                        </a:rPr>
                        <a:t>715</a:t>
                      </a:r>
                      <a:endParaRPr lang="en-US" sz="1100"/>
                    </a:p>
                  </a:txBody>
                  <a:tcPr marL="0" marR="0" marT="0" marB="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6350">
                      <a:solidFill>
                        <a:srgbClr val="95B3D7"/>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BE5F1"/>
                    </a:solidFill>
                  </a:tcPr>
                </a:tc>
              </a:tr>
            </a:tbl>
          </a:graphicData>
        </a:graphic>
      </p:graphicFrame>
      <p:pic>
        <p:nvPicPr>
          <p:cNvPr name="Picture 14" id="14"/>
          <p:cNvPicPr>
            <a:picLocks noChangeAspect="true"/>
          </p:cNvPicPr>
          <p:nvPr/>
        </p:nvPicPr>
        <p:blipFill>
          <a:blip r:embed="rId4"/>
          <a:stretch>
            <a:fillRect/>
          </a:stretch>
        </p:blipFill>
        <p:spPr>
          <a:xfrm rot="0">
            <a:off x="8018851" y="1446584"/>
            <a:ext cx="10930014" cy="7179519"/>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634234" y="-1226264"/>
            <a:ext cx="3282537" cy="2463093"/>
            <a:chOff x="0" y="0"/>
            <a:chExt cx="4376716" cy="3284124"/>
          </a:xfrm>
        </p:grpSpPr>
        <p:sp>
          <p:nvSpPr>
            <p:cNvPr name="Freeform 3" id="3"/>
            <p:cNvSpPr/>
            <p:nvPr/>
          </p:nvSpPr>
          <p:spPr>
            <a:xfrm flipH="false" flipV="false" rot="0">
              <a:off x="2187321" y="1642110"/>
              <a:ext cx="2186178" cy="1639062"/>
            </a:xfrm>
            <a:custGeom>
              <a:avLst/>
              <a:gdLst/>
              <a:ahLst/>
              <a:cxnLst/>
              <a:rect r="r" b="b" t="t" l="l"/>
              <a:pathLst>
                <a:path h="1639062" w="2186178">
                  <a:moveTo>
                    <a:pt x="2186178" y="0"/>
                  </a:moveTo>
                  <a:cubicBezTo>
                    <a:pt x="2186178" y="434848"/>
                    <a:pt x="1955800" y="851789"/>
                    <a:pt x="1545844" y="1159129"/>
                  </a:cubicBezTo>
                  <a:cubicBezTo>
                    <a:pt x="1135888" y="1466469"/>
                    <a:pt x="579755" y="1639062"/>
                    <a:pt x="0" y="1638935"/>
                  </a:cubicBezTo>
                  <a:lnTo>
                    <a:pt x="1016" y="0"/>
                  </a:lnTo>
                  <a:close/>
                </a:path>
              </a:pathLst>
            </a:custGeom>
            <a:solidFill>
              <a:srgbClr val="FEFAF4">
                <a:alpha val="32941"/>
              </a:srgbClr>
            </a:solidFill>
          </p:spPr>
        </p:sp>
        <p:sp>
          <p:nvSpPr>
            <p:cNvPr name="Freeform 4" id="4"/>
            <p:cNvSpPr/>
            <p:nvPr/>
          </p:nvSpPr>
          <p:spPr>
            <a:xfrm flipH="false" flipV="false" rot="0">
              <a:off x="2184146" y="1638935"/>
              <a:ext cx="2192528" cy="1645412"/>
            </a:xfrm>
            <a:custGeom>
              <a:avLst/>
              <a:gdLst/>
              <a:ahLst/>
              <a:cxnLst/>
              <a:rect r="r" b="b" t="t" l="l"/>
              <a:pathLst>
                <a:path h="1645412" w="2192528">
                  <a:moveTo>
                    <a:pt x="2192528" y="3175"/>
                  </a:moveTo>
                  <a:cubicBezTo>
                    <a:pt x="2192528" y="439166"/>
                    <a:pt x="1961515" y="856996"/>
                    <a:pt x="1550924" y="1164844"/>
                  </a:cubicBezTo>
                  <a:lnTo>
                    <a:pt x="1549019" y="1162304"/>
                  </a:lnTo>
                  <a:lnTo>
                    <a:pt x="1550924" y="1164844"/>
                  </a:lnTo>
                  <a:cubicBezTo>
                    <a:pt x="1140333" y="1472692"/>
                    <a:pt x="583565" y="1645412"/>
                    <a:pt x="3175" y="1645285"/>
                  </a:cubicBezTo>
                  <a:cubicBezTo>
                    <a:pt x="2286" y="1645285"/>
                    <a:pt x="1524" y="1644904"/>
                    <a:pt x="889" y="1644396"/>
                  </a:cubicBezTo>
                  <a:cubicBezTo>
                    <a:pt x="254" y="1643888"/>
                    <a:pt x="0" y="1642999"/>
                    <a:pt x="0" y="1642110"/>
                  </a:cubicBezTo>
                  <a:lnTo>
                    <a:pt x="1016" y="3175"/>
                  </a:lnTo>
                  <a:cubicBezTo>
                    <a:pt x="1016" y="1397"/>
                    <a:pt x="2413" y="0"/>
                    <a:pt x="4191" y="0"/>
                  </a:cubicBezTo>
                  <a:lnTo>
                    <a:pt x="2189353" y="0"/>
                  </a:lnTo>
                  <a:cubicBezTo>
                    <a:pt x="2191131" y="0"/>
                    <a:pt x="2192528" y="1397"/>
                    <a:pt x="2192528" y="3175"/>
                  </a:cubicBezTo>
                  <a:moveTo>
                    <a:pt x="2186178" y="3175"/>
                  </a:moveTo>
                  <a:lnTo>
                    <a:pt x="2189353" y="3175"/>
                  </a:lnTo>
                  <a:lnTo>
                    <a:pt x="2189353" y="6350"/>
                  </a:lnTo>
                  <a:lnTo>
                    <a:pt x="4191" y="6350"/>
                  </a:lnTo>
                  <a:lnTo>
                    <a:pt x="4191" y="3175"/>
                  </a:lnTo>
                  <a:lnTo>
                    <a:pt x="7366" y="3175"/>
                  </a:lnTo>
                  <a:lnTo>
                    <a:pt x="6350" y="1642110"/>
                  </a:lnTo>
                  <a:lnTo>
                    <a:pt x="3175" y="1642110"/>
                  </a:lnTo>
                  <a:lnTo>
                    <a:pt x="3175" y="1638935"/>
                  </a:lnTo>
                  <a:cubicBezTo>
                    <a:pt x="582295" y="1639189"/>
                    <a:pt x="1137666" y="1466723"/>
                    <a:pt x="1547114" y="1159764"/>
                  </a:cubicBezTo>
                  <a:cubicBezTo>
                    <a:pt x="1956562" y="852805"/>
                    <a:pt x="2186178" y="436753"/>
                    <a:pt x="2186178" y="3175"/>
                  </a:cubicBezTo>
                  <a:close/>
                </a:path>
              </a:pathLst>
            </a:custGeom>
            <a:solidFill>
              <a:srgbClr val="D2C39E"/>
            </a:solidFill>
          </p:spPr>
        </p:sp>
      </p:grpSp>
      <p:grpSp>
        <p:nvGrpSpPr>
          <p:cNvPr name="Group 5" id="5"/>
          <p:cNvGrpSpPr/>
          <p:nvPr/>
        </p:nvGrpSpPr>
        <p:grpSpPr>
          <a:xfrm rot="0">
            <a:off x="317155" y="11176"/>
            <a:ext cx="3445340" cy="2594244"/>
            <a:chOff x="0" y="0"/>
            <a:chExt cx="4593786" cy="3458992"/>
          </a:xfrm>
        </p:grpSpPr>
        <p:sp>
          <p:nvSpPr>
            <p:cNvPr name="Freeform 6" id="6"/>
            <p:cNvSpPr/>
            <p:nvPr/>
          </p:nvSpPr>
          <p:spPr>
            <a:xfrm flipH="false" flipV="false" rot="0">
              <a:off x="0" y="0"/>
              <a:ext cx="4593844" cy="3458972"/>
            </a:xfrm>
            <a:custGeom>
              <a:avLst/>
              <a:gdLst/>
              <a:ahLst/>
              <a:cxnLst/>
              <a:rect r="r" b="b" t="t" l="l"/>
              <a:pathLst>
                <a:path h="3458972" w="4593844">
                  <a:moveTo>
                    <a:pt x="0" y="1729486"/>
                  </a:moveTo>
                  <a:cubicBezTo>
                    <a:pt x="0" y="767588"/>
                    <a:pt x="1036193" y="0"/>
                    <a:pt x="2296922" y="0"/>
                  </a:cubicBezTo>
                  <a:cubicBezTo>
                    <a:pt x="3557651" y="0"/>
                    <a:pt x="4593844" y="767588"/>
                    <a:pt x="4593844" y="1729486"/>
                  </a:cubicBezTo>
                  <a:lnTo>
                    <a:pt x="4566539" y="1729486"/>
                  </a:lnTo>
                  <a:lnTo>
                    <a:pt x="4593844" y="1729486"/>
                  </a:lnTo>
                  <a:cubicBezTo>
                    <a:pt x="4593844" y="2691384"/>
                    <a:pt x="3557651" y="3458972"/>
                    <a:pt x="2296922" y="3458972"/>
                  </a:cubicBezTo>
                  <a:lnTo>
                    <a:pt x="2296922" y="3431667"/>
                  </a:lnTo>
                  <a:lnTo>
                    <a:pt x="2296922" y="3458972"/>
                  </a:lnTo>
                  <a:cubicBezTo>
                    <a:pt x="1036193" y="3458972"/>
                    <a:pt x="0" y="2691384"/>
                    <a:pt x="0" y="1729486"/>
                  </a:cubicBezTo>
                  <a:lnTo>
                    <a:pt x="27305" y="1729486"/>
                  </a:lnTo>
                  <a:lnTo>
                    <a:pt x="54610" y="1729486"/>
                  </a:lnTo>
                  <a:lnTo>
                    <a:pt x="27305" y="1729486"/>
                  </a:lnTo>
                  <a:lnTo>
                    <a:pt x="0" y="1729486"/>
                  </a:lnTo>
                  <a:moveTo>
                    <a:pt x="54610" y="1729486"/>
                  </a:moveTo>
                  <a:cubicBezTo>
                    <a:pt x="54610" y="1744599"/>
                    <a:pt x="42418" y="1756791"/>
                    <a:pt x="27305" y="1756791"/>
                  </a:cubicBezTo>
                  <a:cubicBezTo>
                    <a:pt x="12192" y="1756791"/>
                    <a:pt x="0" y="1744599"/>
                    <a:pt x="0" y="1729486"/>
                  </a:cubicBezTo>
                  <a:cubicBezTo>
                    <a:pt x="0" y="1714373"/>
                    <a:pt x="12192" y="1702181"/>
                    <a:pt x="27305" y="1702181"/>
                  </a:cubicBezTo>
                  <a:cubicBezTo>
                    <a:pt x="42418" y="1702181"/>
                    <a:pt x="54610" y="1714373"/>
                    <a:pt x="54610" y="1729486"/>
                  </a:cubicBezTo>
                  <a:cubicBezTo>
                    <a:pt x="54610" y="2647696"/>
                    <a:pt x="1050671" y="3404362"/>
                    <a:pt x="2296922" y="3404362"/>
                  </a:cubicBezTo>
                  <a:cubicBezTo>
                    <a:pt x="3543173" y="3404362"/>
                    <a:pt x="4539234" y="2647696"/>
                    <a:pt x="4539234" y="1729486"/>
                  </a:cubicBezTo>
                  <a:cubicBezTo>
                    <a:pt x="4539234" y="811276"/>
                    <a:pt x="3543046" y="54610"/>
                    <a:pt x="2296922" y="54610"/>
                  </a:cubicBezTo>
                  <a:lnTo>
                    <a:pt x="2296922" y="27305"/>
                  </a:lnTo>
                  <a:lnTo>
                    <a:pt x="2296922" y="54610"/>
                  </a:lnTo>
                  <a:cubicBezTo>
                    <a:pt x="1050671" y="54610"/>
                    <a:pt x="54610" y="811276"/>
                    <a:pt x="54610" y="1729486"/>
                  </a:cubicBezTo>
                  <a:close/>
                </a:path>
              </a:pathLst>
            </a:custGeom>
            <a:solidFill>
              <a:srgbClr val="FFF5DE"/>
            </a:solidFill>
          </p:spPr>
        </p:sp>
      </p:grpSp>
      <p:sp>
        <p:nvSpPr>
          <p:cNvPr name="Freeform 7" id="7"/>
          <p:cNvSpPr/>
          <p:nvPr/>
        </p:nvSpPr>
        <p:spPr>
          <a:xfrm flipH="false" flipV="false" rot="0">
            <a:off x="88028" y="1053266"/>
            <a:ext cx="2806904" cy="2712634"/>
          </a:xfrm>
          <a:custGeom>
            <a:avLst/>
            <a:gdLst/>
            <a:ahLst/>
            <a:cxnLst/>
            <a:rect r="r" b="b" t="t" l="l"/>
            <a:pathLst>
              <a:path h="2712634" w="2806904">
                <a:moveTo>
                  <a:pt x="0" y="0"/>
                </a:moveTo>
                <a:lnTo>
                  <a:pt x="2806904" y="0"/>
                </a:lnTo>
                <a:lnTo>
                  <a:pt x="2806904" y="2712635"/>
                </a:lnTo>
                <a:lnTo>
                  <a:pt x="0" y="2712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25747" y="-81"/>
            <a:ext cx="16262254" cy="10287081"/>
            <a:chOff x="0" y="0"/>
            <a:chExt cx="21683006" cy="13716108"/>
          </a:xfrm>
        </p:grpSpPr>
        <p:sp>
          <p:nvSpPr>
            <p:cNvPr name="Freeform 9" id="9"/>
            <p:cNvSpPr/>
            <p:nvPr/>
          </p:nvSpPr>
          <p:spPr>
            <a:xfrm flipH="false" flipV="false" rot="0">
              <a:off x="0" y="0"/>
              <a:ext cx="21682963" cy="13716127"/>
            </a:xfrm>
            <a:custGeom>
              <a:avLst/>
              <a:gdLst/>
              <a:ahLst/>
              <a:cxnLst/>
              <a:rect r="r" b="b" t="t" l="l"/>
              <a:pathLst>
                <a:path h="13716127" w="21682963">
                  <a:moveTo>
                    <a:pt x="0" y="0"/>
                  </a:moveTo>
                  <a:lnTo>
                    <a:pt x="21682963" y="0"/>
                  </a:lnTo>
                  <a:lnTo>
                    <a:pt x="21682963" y="13716127"/>
                  </a:lnTo>
                  <a:lnTo>
                    <a:pt x="0" y="13716127"/>
                  </a:lnTo>
                  <a:close/>
                </a:path>
              </a:pathLst>
            </a:custGeom>
            <a:solidFill>
              <a:srgbClr val="FFFFFF"/>
            </a:solidFill>
          </p:spPr>
        </p:sp>
      </p:grpSp>
      <p:grpSp>
        <p:nvGrpSpPr>
          <p:cNvPr name="Group 10" id="10"/>
          <p:cNvGrpSpPr/>
          <p:nvPr/>
        </p:nvGrpSpPr>
        <p:grpSpPr>
          <a:xfrm rot="0">
            <a:off x="2029968" y="-81"/>
            <a:ext cx="146304" cy="10287081"/>
            <a:chOff x="0" y="0"/>
            <a:chExt cx="195072" cy="13716108"/>
          </a:xfrm>
        </p:grpSpPr>
        <p:sp>
          <p:nvSpPr>
            <p:cNvPr name="Freeform 11" id="11"/>
            <p:cNvSpPr/>
            <p:nvPr/>
          </p:nvSpPr>
          <p:spPr>
            <a:xfrm flipH="false" flipV="false" rot="0">
              <a:off x="0" y="0"/>
              <a:ext cx="195072" cy="13716127"/>
            </a:xfrm>
            <a:custGeom>
              <a:avLst/>
              <a:gdLst/>
              <a:ahLst/>
              <a:cxnLst/>
              <a:rect r="r" b="b" t="t" l="l"/>
              <a:pathLst>
                <a:path h="13716127" w="195072">
                  <a:moveTo>
                    <a:pt x="0" y="0"/>
                  </a:moveTo>
                  <a:lnTo>
                    <a:pt x="195072" y="0"/>
                  </a:lnTo>
                  <a:lnTo>
                    <a:pt x="195072" y="13716127"/>
                  </a:lnTo>
                  <a:lnTo>
                    <a:pt x="0" y="13716127"/>
                  </a:lnTo>
                  <a:close/>
                </a:path>
              </a:pathLst>
            </a:custGeom>
            <a:solidFill>
              <a:srgbClr val="FFFFFF"/>
            </a:solidFill>
          </p:spPr>
        </p:sp>
      </p:grpSp>
      <p:sp>
        <p:nvSpPr>
          <p:cNvPr name="TextBox 12" id="12"/>
          <p:cNvSpPr txBox="true"/>
          <p:nvPr/>
        </p:nvSpPr>
        <p:spPr>
          <a:xfrm rot="0">
            <a:off x="1128716" y="9719533"/>
            <a:ext cx="2660333" cy="259593"/>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13" id="13"/>
          <p:cNvGrpSpPr/>
          <p:nvPr/>
        </p:nvGrpSpPr>
        <p:grpSpPr>
          <a:xfrm rot="0">
            <a:off x="14030326" y="8043862"/>
            <a:ext cx="685800" cy="685800"/>
            <a:chOff x="0" y="0"/>
            <a:chExt cx="914400" cy="914400"/>
          </a:xfrm>
        </p:grpSpPr>
        <p:sp>
          <p:nvSpPr>
            <p:cNvPr name="Freeform 14" id="1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5" id="15"/>
          <p:cNvGrpSpPr/>
          <p:nvPr/>
        </p:nvGrpSpPr>
        <p:grpSpPr>
          <a:xfrm rot="0">
            <a:off x="10044114" y="2543175"/>
            <a:ext cx="471488" cy="485775"/>
            <a:chOff x="0" y="0"/>
            <a:chExt cx="628650" cy="647700"/>
          </a:xfrm>
        </p:grpSpPr>
        <p:sp>
          <p:nvSpPr>
            <p:cNvPr name="Freeform 16" id="1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7" id="17"/>
          <p:cNvGrpSpPr/>
          <p:nvPr/>
        </p:nvGrpSpPr>
        <p:grpSpPr>
          <a:xfrm rot="0">
            <a:off x="14030330" y="8843968"/>
            <a:ext cx="271462" cy="271462"/>
            <a:chOff x="0" y="0"/>
            <a:chExt cx="361950" cy="361950"/>
          </a:xfrm>
        </p:grpSpPr>
        <p:sp>
          <p:nvSpPr>
            <p:cNvPr name="Freeform 18" id="1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9" id="19"/>
          <p:cNvSpPr/>
          <p:nvPr/>
        </p:nvSpPr>
        <p:spPr>
          <a:xfrm flipH="false" flipV="false" rot="0">
            <a:off x="100017" y="5072065"/>
            <a:ext cx="3700462" cy="5129213"/>
          </a:xfrm>
          <a:custGeom>
            <a:avLst/>
            <a:gdLst/>
            <a:ahLst/>
            <a:cxnLst/>
            <a:rect r="r" b="b" t="t" l="l"/>
            <a:pathLst>
              <a:path h="5129213" w="3700462">
                <a:moveTo>
                  <a:pt x="0" y="0"/>
                </a:moveTo>
                <a:lnTo>
                  <a:pt x="3700463" y="0"/>
                </a:lnTo>
                <a:lnTo>
                  <a:pt x="3700463" y="5129213"/>
                </a:lnTo>
                <a:lnTo>
                  <a:pt x="0" y="5129213"/>
                </a:lnTo>
                <a:lnTo>
                  <a:pt x="0" y="0"/>
                </a:lnTo>
                <a:close/>
              </a:path>
            </a:pathLst>
          </a:custGeom>
          <a:blipFill>
            <a:blip r:embed="rId4"/>
            <a:stretch>
              <a:fillRect l="0" t="-1428" r="0" b="-1428"/>
            </a:stretch>
          </a:blipFill>
        </p:spPr>
      </p:sp>
      <p:sp>
        <p:nvSpPr>
          <p:cNvPr name="TextBox 20" id="20"/>
          <p:cNvSpPr txBox="true"/>
          <p:nvPr/>
        </p:nvSpPr>
        <p:spPr>
          <a:xfrm rot="0">
            <a:off x="785754" y="-97790"/>
            <a:ext cx="12720638" cy="1103834"/>
          </a:xfrm>
          <a:prstGeom prst="rect">
            <a:avLst/>
          </a:prstGeom>
        </p:spPr>
        <p:txBody>
          <a:bodyPr anchor="t" rtlCol="false" tIns="0" lIns="0" bIns="0" rIns="0">
            <a:spAutoFit/>
          </a:bodyPr>
          <a:lstStyle/>
          <a:p>
            <a:pPr algn="l">
              <a:lnSpc>
                <a:spcPts val="7650"/>
              </a:lnSpc>
            </a:pPr>
            <a:r>
              <a:rPr lang="en-US" sz="6375" spc="178">
                <a:solidFill>
                  <a:srgbClr val="572314"/>
                </a:solidFill>
                <a:latin typeface="TT Smalls"/>
                <a:ea typeface="TT Smalls"/>
                <a:cs typeface="TT Smalls"/>
                <a:sym typeface="TT Smalls"/>
              </a:rPr>
              <a:t>THE "WOW" IN OUR SOLUTION</a:t>
            </a:r>
          </a:p>
        </p:txBody>
      </p:sp>
      <p:sp>
        <p:nvSpPr>
          <p:cNvPr name="TextBox 21" id="21"/>
          <p:cNvSpPr txBox="true"/>
          <p:nvPr/>
        </p:nvSpPr>
        <p:spPr>
          <a:xfrm rot="0">
            <a:off x="16915828" y="9707466"/>
            <a:ext cx="342900" cy="26703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2" id="22"/>
          <p:cNvSpPr txBox="true"/>
          <p:nvPr/>
        </p:nvSpPr>
        <p:spPr>
          <a:xfrm rot="0">
            <a:off x="2913177" y="962472"/>
            <a:ext cx="14390472" cy="8820150"/>
          </a:xfrm>
          <a:prstGeom prst="rect">
            <a:avLst/>
          </a:prstGeom>
        </p:spPr>
        <p:txBody>
          <a:bodyPr anchor="t" rtlCol="false" tIns="0" lIns="0" bIns="0" rIns="0">
            <a:spAutoFit/>
          </a:bodyPr>
          <a:lstStyle/>
          <a:p>
            <a:pPr algn="l">
              <a:lnSpc>
                <a:spcPts val="3240"/>
              </a:lnSpc>
            </a:pPr>
            <a:r>
              <a:rPr lang="en-US" b="true" sz="2700" spc="62">
                <a:solidFill>
                  <a:srgbClr val="000000"/>
                </a:solidFill>
                <a:latin typeface="TT Smalls Bold"/>
                <a:ea typeface="TT Smalls Bold"/>
                <a:cs typeface="TT Smalls Bold"/>
                <a:sym typeface="TT Smalls Bold"/>
              </a:rPr>
              <a:t>1. Dynamic Interactivity</a:t>
            </a:r>
          </a:p>
          <a:p>
            <a:pPr algn="l">
              <a:lnSpc>
                <a:spcPts val="3240"/>
              </a:lnSpc>
            </a:pPr>
            <a:r>
              <a:rPr lang="en-US" b="true" sz="2700" spc="62">
                <a:solidFill>
                  <a:srgbClr val="000000"/>
                </a:solidFill>
                <a:latin typeface="TT Smalls Bold"/>
                <a:ea typeface="TT Smalls Bold"/>
                <a:cs typeface="TT Smalls Bold"/>
                <a:sym typeface="TT Smalls Bold"/>
              </a:rPr>
              <a:t>Real-Time Data Exploration:</a:t>
            </a:r>
            <a:r>
              <a:rPr lang="en-US" sz="2700" spc="62">
                <a:solidFill>
                  <a:srgbClr val="000000"/>
                </a:solidFill>
                <a:latin typeface="TT Smalls"/>
                <a:ea typeface="TT Smalls"/>
                <a:cs typeface="TT Smalls"/>
                <a:sym typeface="TT Smalls"/>
              </a:rPr>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pPr algn="l">
              <a:lnSpc>
                <a:spcPts val="3240"/>
              </a:lnSpc>
            </a:pPr>
            <a:r>
              <a:rPr lang="en-US" b="true" sz="2700" spc="62">
                <a:solidFill>
                  <a:srgbClr val="000000"/>
                </a:solidFill>
                <a:latin typeface="TT Smalls Bold"/>
                <a:ea typeface="TT Smalls Bold"/>
                <a:cs typeface="TT Smalls Bold"/>
                <a:sym typeface="TT Smalls Bold"/>
              </a:rPr>
              <a:t>2. Comprehensive Visualization Suite</a:t>
            </a:r>
          </a:p>
          <a:p>
            <a:pPr algn="l">
              <a:lnSpc>
                <a:spcPts val="3240"/>
              </a:lnSpc>
            </a:pPr>
            <a:r>
              <a:rPr lang="en-US" b="true" sz="2700" spc="62">
                <a:solidFill>
                  <a:srgbClr val="000000"/>
                </a:solidFill>
                <a:latin typeface="TT Smalls Bold"/>
                <a:ea typeface="TT Smalls Bold"/>
                <a:cs typeface="TT Smalls Bold"/>
                <a:sym typeface="TT Smalls Bold"/>
              </a:rPr>
              <a:t>Diverse Chart Types:</a:t>
            </a:r>
            <a:r>
              <a:rPr lang="en-US" sz="2700" spc="62">
                <a:solidFill>
                  <a:srgbClr val="000000"/>
                </a:solidFill>
                <a:latin typeface="TT Smalls"/>
                <a:ea typeface="TT Smalls"/>
                <a:cs typeface="TT Smalls"/>
                <a:sym typeface="TT Smalls"/>
              </a:rPr>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pPr algn="l">
              <a:lnSpc>
                <a:spcPts val="3240"/>
              </a:lnSpc>
            </a:pPr>
            <a:r>
              <a:rPr lang="en-US" b="true" sz="2700" spc="62">
                <a:solidFill>
                  <a:srgbClr val="000000"/>
                </a:solidFill>
                <a:latin typeface="TT Smalls Bold"/>
                <a:ea typeface="TT Smalls Bold"/>
                <a:cs typeface="TT Smalls Bold"/>
                <a:sym typeface="TT Smalls Bold"/>
              </a:rPr>
              <a:t>3. Enhanced User Experience</a:t>
            </a:r>
          </a:p>
          <a:p>
            <a:pPr algn="l">
              <a:lnSpc>
                <a:spcPts val="3240"/>
              </a:lnSpc>
            </a:pPr>
            <a:r>
              <a:rPr lang="en-US" b="true" sz="2700" spc="62">
                <a:solidFill>
                  <a:srgbClr val="000000"/>
                </a:solidFill>
                <a:latin typeface="TT Smalls Bold"/>
                <a:ea typeface="TT Smalls Bold"/>
                <a:cs typeface="TT Smalls Bold"/>
                <a:sym typeface="TT Smalls Bold"/>
              </a:rPr>
              <a:t>Intuitive Design:</a:t>
            </a:r>
            <a:r>
              <a:rPr lang="en-US" sz="2700" spc="62">
                <a:solidFill>
                  <a:srgbClr val="000000"/>
                </a:solidFill>
                <a:latin typeface="TT Smalls"/>
                <a:ea typeface="TT Smalls"/>
                <a:cs typeface="TT Smalls"/>
                <a:sym typeface="TT Smalls"/>
              </a:rPr>
              <a:t> The solution is designed with user-friendliness in mind. Clear labels, guided instructions, and easy-to-navigate interfaces ensure that users with varying levels of Excel proficiency can effectively utilize the tool.</a:t>
            </a:r>
          </a:p>
          <a:p>
            <a:pPr algn="l">
              <a:lnSpc>
                <a:spcPts val="3240"/>
              </a:lnSpc>
            </a:pPr>
            <a:r>
              <a:rPr lang="en-US" b="true" sz="2700" spc="62">
                <a:solidFill>
                  <a:srgbClr val="000000"/>
                </a:solidFill>
                <a:latin typeface="TT Smalls Bold"/>
                <a:ea typeface="TT Smalls Bold"/>
                <a:cs typeface="TT Smalls Bold"/>
                <a:sym typeface="TT Smalls Bold"/>
              </a:rPr>
              <a:t>4. Powerful Analytical Capabilities</a:t>
            </a:r>
          </a:p>
          <a:p>
            <a:pPr algn="l">
              <a:lnSpc>
                <a:spcPts val="3240"/>
              </a:lnSpc>
            </a:pPr>
            <a:r>
              <a:rPr lang="en-US" b="true" sz="2700" spc="62">
                <a:solidFill>
                  <a:srgbClr val="000000"/>
                </a:solidFill>
                <a:latin typeface="TT Smalls Bold"/>
                <a:ea typeface="TT Smalls Bold"/>
                <a:cs typeface="TT Smalls Bold"/>
                <a:sym typeface="TT Smalls Bold"/>
              </a:rPr>
              <a:t>Automated Insights:</a:t>
            </a:r>
            <a:r>
              <a:rPr lang="en-US" sz="2700" spc="62">
                <a:solidFill>
                  <a:srgbClr val="000000"/>
                </a:solidFill>
                <a:latin typeface="TT Smalls"/>
                <a:ea typeface="TT Smalls"/>
                <a:cs typeface="TT Smalls"/>
                <a:sym typeface="TT Smalls"/>
              </a:rPr>
              <a:t> Built-in analytical tools generate summary reports and key insights automatically, reducing the need for manual data analysis and enhancing decision-making efficiency.</a:t>
            </a:r>
          </a:p>
          <a:p>
            <a:pPr algn="l">
              <a:lnSpc>
                <a:spcPts val="3240"/>
              </a:lnSpc>
            </a:pPr>
            <a:r>
              <a:rPr lang="en-US" b="true" sz="2700" spc="62">
                <a:solidFill>
                  <a:srgbClr val="000000"/>
                </a:solidFill>
                <a:latin typeface="TT Smalls Bold"/>
                <a:ea typeface="TT Smalls Bold"/>
                <a:cs typeface="TT Smalls Bold"/>
                <a:sym typeface="TT Smalls Bold"/>
              </a:rPr>
              <a:t>5. Scalability and Adaptability</a:t>
            </a:r>
          </a:p>
          <a:p>
            <a:pPr algn="l">
              <a:lnSpc>
                <a:spcPts val="3240"/>
              </a:lnSpc>
            </a:pPr>
            <a:r>
              <a:rPr lang="en-US" b="true" sz="2700" spc="62">
                <a:solidFill>
                  <a:srgbClr val="000000"/>
                </a:solidFill>
                <a:latin typeface="TT Smalls Bold"/>
                <a:ea typeface="TT Smalls Bold"/>
                <a:cs typeface="TT Smalls Bold"/>
                <a:sym typeface="TT Smalls Bold"/>
              </a:rPr>
              <a:t>Flexible Data Integration:</a:t>
            </a:r>
            <a:r>
              <a:rPr lang="en-US" sz="2700" spc="62">
                <a:solidFill>
                  <a:srgbClr val="000000"/>
                </a:solidFill>
                <a:latin typeface="TT Smalls"/>
                <a:ea typeface="TT Smalls"/>
                <a:cs typeface="TT Smalls"/>
                <a:sym typeface="TT Smalls"/>
              </a:rPr>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DAGQiNP9A_I</dc:identifier>
  <dcterms:modified xsi:type="dcterms:W3CDTF">2011-08-01T06:04:30Z</dcterms:modified>
  <cp:revision>1</cp:revision>
  <dc:title>Sample PPT (NM ).pptx</dc:title>
</cp:coreProperties>
</file>