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sldIdLst>
    <p:sldId id="256" r:id="rId2"/>
    <p:sldId id="257" r:id="rId3"/>
    <p:sldId id="259" r:id="rId4"/>
    <p:sldId id="258" r:id="rId5"/>
    <p:sldId id="260" r:id="rId6"/>
    <p:sldId id="261" r:id="rId7"/>
    <p:sldId id="262" r:id="rId8"/>
    <p:sldId id="263" r:id="rId9"/>
    <p:sldId id="265" r:id="rId10"/>
    <p:sldId id="268"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26666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03330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493448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8758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1232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51752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2557303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79025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11920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0566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387738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42070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1170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24838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1715971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3820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398189868"/>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D9E38-C636-A91A-7E28-51C4C25DFCFE}"/>
              </a:ext>
            </a:extLst>
          </p:cNvPr>
          <p:cNvSpPr>
            <a:spLocks noGrp="1"/>
          </p:cNvSpPr>
          <p:nvPr>
            <p:ph type="ctrTitle"/>
          </p:nvPr>
        </p:nvSpPr>
        <p:spPr>
          <a:xfrm>
            <a:off x="464344" y="0"/>
            <a:ext cx="9054703" cy="3429000"/>
          </a:xfrm>
        </p:spPr>
        <p:txBody>
          <a:bodyPr>
            <a:normAutofit/>
          </a:bodyPr>
          <a:lstStyle/>
          <a:p>
            <a:r>
              <a:rPr lang="en-US">
                <a:solidFill>
                  <a:srgbClr val="00B0F0"/>
                </a:solidFill>
              </a:rPr>
              <a:t>Salary and compensation analysis through Excel Data Modeling</a:t>
            </a:r>
          </a:p>
        </p:txBody>
      </p:sp>
      <p:sp>
        <p:nvSpPr>
          <p:cNvPr id="3" name="Subtitle 2">
            <a:extLst>
              <a:ext uri="{FF2B5EF4-FFF2-40B4-BE49-F238E27FC236}">
                <a16:creationId xmlns:a16="http://schemas.microsoft.com/office/drawing/2014/main" id="{9B97A91D-D278-43C9-D16D-AC6AD063C642}"/>
              </a:ext>
            </a:extLst>
          </p:cNvPr>
          <p:cNvSpPr>
            <a:spLocks noGrp="1"/>
          </p:cNvSpPr>
          <p:nvPr>
            <p:ph type="subTitle" idx="1"/>
          </p:nvPr>
        </p:nvSpPr>
        <p:spPr>
          <a:xfrm>
            <a:off x="678655" y="3429000"/>
            <a:ext cx="8840392" cy="3018234"/>
          </a:xfrm>
        </p:spPr>
        <p:txBody>
          <a:bodyPr/>
          <a:lstStyle/>
          <a:p>
            <a:pPr marL="800100" lvl="1" indent="-342900">
              <a:buFont typeface="Arial" panose="020B0604020202020204" pitchFamily="34" charset="0"/>
              <a:buChar char="•"/>
            </a:pPr>
            <a:endParaRPr lang="en-US">
              <a:solidFill>
                <a:srgbClr val="7030A0"/>
              </a:solidFill>
            </a:endParaRPr>
          </a:p>
          <a:p>
            <a:pPr marL="800100" lvl="1" indent="-342900">
              <a:buFont typeface="Arial" panose="020B0604020202020204" pitchFamily="34" charset="0"/>
              <a:buChar char="•"/>
            </a:pPr>
            <a:r>
              <a:rPr lang="en-US">
                <a:solidFill>
                  <a:srgbClr val="7030A0"/>
                </a:solidFill>
              </a:rPr>
              <a:t>STUDENT NAME:  S.JAMUNA </a:t>
            </a:r>
          </a:p>
          <a:p>
            <a:pPr marL="800100" lvl="1" indent="-342900">
              <a:buFont typeface="Arial" panose="020B0604020202020204" pitchFamily="34" charset="0"/>
              <a:buChar char="•"/>
            </a:pPr>
            <a:r>
              <a:rPr lang="en-US">
                <a:solidFill>
                  <a:srgbClr val="7030A0"/>
                </a:solidFill>
              </a:rPr>
              <a:t>REGISTER NO: 312217465</a:t>
            </a:r>
          </a:p>
          <a:p>
            <a:pPr marL="800100" lvl="1" indent="-342900">
              <a:buFont typeface="Arial" panose="020B0604020202020204" pitchFamily="34" charset="0"/>
              <a:buChar char="•"/>
            </a:pPr>
            <a:r>
              <a:rPr lang="en-US">
                <a:solidFill>
                  <a:srgbClr val="7030A0"/>
                </a:solidFill>
              </a:rPr>
              <a:t>DEPARTMENT: III B.COM ( GENERAL)</a:t>
            </a:r>
          </a:p>
          <a:p>
            <a:pPr marL="800100" lvl="1" indent="-342900">
              <a:buFont typeface="Arial" panose="020B0604020202020204" pitchFamily="34" charset="0"/>
              <a:buChar char="•"/>
            </a:pPr>
            <a:r>
              <a:rPr lang="en-US">
                <a:solidFill>
                  <a:srgbClr val="7030A0"/>
                </a:solidFill>
              </a:rPr>
              <a:t>COLLEGE: PONNUSAMY NADAR COLLEGE OF ARTS AND SCIENCE </a:t>
            </a:r>
          </a:p>
          <a:p>
            <a:pPr marL="800100" lvl="1" indent="-342900">
              <a:buFont typeface="Arial" panose="020B0604020202020204" pitchFamily="34" charset="0"/>
              <a:buChar char="•"/>
            </a:pPr>
            <a:endParaRPr lang="en-US">
              <a:solidFill>
                <a:srgbClr val="7030A0"/>
              </a:solidFill>
            </a:endParaRPr>
          </a:p>
        </p:txBody>
      </p:sp>
      <p:sp>
        <p:nvSpPr>
          <p:cNvPr id="4" name="Rectangle 3">
            <a:extLst>
              <a:ext uri="{FF2B5EF4-FFF2-40B4-BE49-F238E27FC236}">
                <a16:creationId xmlns:a16="http://schemas.microsoft.com/office/drawing/2014/main" id="{8FF91057-9175-F36C-6396-E11D75B38F0D}"/>
              </a:ext>
            </a:extLst>
          </p:cNvPr>
          <p:cNvSpPr/>
          <p:nvPr/>
        </p:nvSpPr>
        <p:spPr>
          <a:xfrm flipH="1">
            <a:off x="7013374" y="14662546"/>
            <a:ext cx="3220047" cy="17859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F59D2F6-32CF-2B1E-CCC0-C2AEAE3700BA}"/>
              </a:ext>
            </a:extLst>
          </p:cNvPr>
          <p:cNvSpPr txBox="1"/>
          <p:nvPr/>
        </p:nvSpPr>
        <p:spPr>
          <a:xfrm>
            <a:off x="5193506" y="7318772"/>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829255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3939E-F646-0E3A-EAAA-DC6CAE7DD51C}"/>
              </a:ext>
            </a:extLst>
          </p:cNvPr>
          <p:cNvSpPr>
            <a:spLocks noGrp="1"/>
          </p:cNvSpPr>
          <p:nvPr>
            <p:ph type="title"/>
          </p:nvPr>
        </p:nvSpPr>
        <p:spPr/>
        <p:txBody>
          <a:bodyPr/>
          <a:lstStyle/>
          <a:p>
            <a:r>
              <a:rPr lang="en-US" u="sng">
                <a:solidFill>
                  <a:schemeClr val="accent4"/>
                </a:solidFill>
              </a:rPr>
              <a:t>MODELLING APPROACH</a:t>
            </a:r>
            <a:r>
              <a:rPr lang="en-US">
                <a:solidFill>
                  <a:schemeClr val="accent4">
                    <a:lumMod val="75000"/>
                  </a:schemeClr>
                </a:solidFill>
              </a:rPr>
              <a:t> </a:t>
            </a:r>
            <a:endParaRPr lang="en-US">
              <a:solidFill>
                <a:schemeClr val="accent5">
                  <a:lumMod val="60000"/>
                  <a:lumOff val="40000"/>
                </a:schemeClr>
              </a:solidFill>
            </a:endParaRPr>
          </a:p>
        </p:txBody>
      </p:sp>
      <p:sp>
        <p:nvSpPr>
          <p:cNvPr id="3" name="Content Placeholder 2">
            <a:extLst>
              <a:ext uri="{FF2B5EF4-FFF2-40B4-BE49-F238E27FC236}">
                <a16:creationId xmlns:a16="http://schemas.microsoft.com/office/drawing/2014/main" id="{1A67C88A-FE54-F531-C9C8-0C2B13CF7896}"/>
              </a:ext>
            </a:extLst>
          </p:cNvPr>
          <p:cNvSpPr>
            <a:spLocks noGrp="1"/>
          </p:cNvSpPr>
          <p:nvPr>
            <p:ph idx="1"/>
          </p:nvPr>
        </p:nvSpPr>
        <p:spPr>
          <a:xfrm>
            <a:off x="677334" y="2803922"/>
            <a:ext cx="8596668" cy="2714624"/>
          </a:xfrm>
        </p:spPr>
        <p:txBody>
          <a:bodyPr/>
          <a:lstStyle/>
          <a:p>
            <a:pPr marL="0" indent="0">
              <a:buNone/>
            </a:pPr>
            <a:r>
              <a:rPr lang="en-US">
                <a:solidFill>
                  <a:srgbClr val="7030A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a:t>
            </a:r>
          </a:p>
        </p:txBody>
      </p:sp>
    </p:spTree>
    <p:extLst>
      <p:ext uri="{BB962C8B-B14F-4D97-AF65-F5344CB8AC3E}">
        <p14:creationId xmlns:p14="http://schemas.microsoft.com/office/powerpoint/2010/main" val="3589721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2012-3D69-C7FA-EBE4-C639032CA9D5}"/>
              </a:ext>
            </a:extLst>
          </p:cNvPr>
          <p:cNvSpPr>
            <a:spLocks noGrp="1"/>
          </p:cNvSpPr>
          <p:nvPr>
            <p:ph type="title"/>
          </p:nvPr>
        </p:nvSpPr>
        <p:spPr/>
        <p:txBody>
          <a:bodyPr/>
          <a:lstStyle/>
          <a:p>
            <a:r>
              <a:rPr lang="en-US" u="sng">
                <a:solidFill>
                  <a:schemeClr val="accent4">
                    <a:lumMod val="60000"/>
                    <a:lumOff val="40000"/>
                  </a:schemeClr>
                </a:solidFill>
              </a:rPr>
              <a:t>RESULTS AND DESCRIPTION</a:t>
            </a:r>
            <a:r>
              <a:rPr lang="en-US">
                <a:solidFill>
                  <a:schemeClr val="accent4">
                    <a:lumMod val="60000"/>
                    <a:lumOff val="40000"/>
                  </a:schemeClr>
                </a:solidFill>
              </a:rPr>
              <a:t> </a:t>
            </a:r>
          </a:p>
        </p:txBody>
      </p:sp>
      <p:pic>
        <p:nvPicPr>
          <p:cNvPr id="4" name="Content Placeholder 3">
            <a:extLst>
              <a:ext uri="{FF2B5EF4-FFF2-40B4-BE49-F238E27FC236}">
                <a16:creationId xmlns:a16="http://schemas.microsoft.com/office/drawing/2014/main" id="{20A730B8-BB70-9B40-BAD1-946C8A0D87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2319" y="2382044"/>
            <a:ext cx="5867400" cy="3438525"/>
          </a:xfrm>
        </p:spPr>
      </p:pic>
    </p:spTree>
    <p:extLst>
      <p:ext uri="{BB962C8B-B14F-4D97-AF65-F5344CB8AC3E}">
        <p14:creationId xmlns:p14="http://schemas.microsoft.com/office/powerpoint/2010/main" val="2484426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564C-AB55-6456-9C98-9E381CE48256}"/>
              </a:ext>
            </a:extLst>
          </p:cNvPr>
          <p:cNvSpPr>
            <a:spLocks noGrp="1"/>
          </p:cNvSpPr>
          <p:nvPr>
            <p:ph type="title"/>
          </p:nvPr>
        </p:nvSpPr>
        <p:spPr/>
        <p:txBody>
          <a:bodyPr/>
          <a:lstStyle/>
          <a:p>
            <a:r>
              <a:rPr lang="en-US" u="sng">
                <a:solidFill>
                  <a:srgbClr val="7030A0"/>
                </a:solidFill>
              </a:rPr>
              <a:t>CONCLUSION</a:t>
            </a:r>
            <a:r>
              <a:rPr lang="en-US">
                <a:solidFill>
                  <a:srgbClr val="7030A0"/>
                </a:solidFill>
              </a:rPr>
              <a:t> </a:t>
            </a:r>
          </a:p>
        </p:txBody>
      </p:sp>
      <p:sp>
        <p:nvSpPr>
          <p:cNvPr id="3" name="Content Placeholder 2">
            <a:extLst>
              <a:ext uri="{FF2B5EF4-FFF2-40B4-BE49-F238E27FC236}">
                <a16:creationId xmlns:a16="http://schemas.microsoft.com/office/drawing/2014/main" id="{98B5E34A-1751-C8B0-8758-CB72A07E13DE}"/>
              </a:ext>
            </a:extLst>
          </p:cNvPr>
          <p:cNvSpPr>
            <a:spLocks noGrp="1"/>
          </p:cNvSpPr>
          <p:nvPr>
            <p:ph idx="1"/>
          </p:nvPr>
        </p:nvSpPr>
        <p:spPr>
          <a:xfrm>
            <a:off x="677334" y="2160590"/>
            <a:ext cx="8596668" cy="2339974"/>
          </a:xfrm>
        </p:spPr>
        <p:txBody>
          <a:bodyPr/>
          <a:lstStyle/>
          <a:p>
            <a:r>
              <a:rPr lang="en-US"/>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a:t>
            </a:r>
          </a:p>
        </p:txBody>
      </p:sp>
    </p:spTree>
    <p:extLst>
      <p:ext uri="{BB962C8B-B14F-4D97-AF65-F5344CB8AC3E}">
        <p14:creationId xmlns:p14="http://schemas.microsoft.com/office/powerpoint/2010/main" val="768585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3E9D-5C08-0684-C369-4D6B3E178C34}"/>
              </a:ext>
            </a:extLst>
          </p:cNvPr>
          <p:cNvSpPr>
            <a:spLocks noGrp="1"/>
          </p:cNvSpPr>
          <p:nvPr>
            <p:ph type="title"/>
          </p:nvPr>
        </p:nvSpPr>
        <p:spPr>
          <a:xfrm>
            <a:off x="2321720" y="892968"/>
            <a:ext cx="11139488" cy="1732360"/>
          </a:xfrm>
        </p:spPr>
        <p:txBody>
          <a:bodyPr/>
          <a:lstStyle/>
          <a:p>
            <a:r>
              <a:rPr lang="en-US" u="sng"/>
              <a:t>PROJECT TITLE </a:t>
            </a:r>
          </a:p>
        </p:txBody>
      </p:sp>
      <p:sp>
        <p:nvSpPr>
          <p:cNvPr id="3" name="Content Placeholder 2">
            <a:extLst>
              <a:ext uri="{FF2B5EF4-FFF2-40B4-BE49-F238E27FC236}">
                <a16:creationId xmlns:a16="http://schemas.microsoft.com/office/drawing/2014/main" id="{926F0A5B-3076-5413-98C7-32EBF8821499}"/>
              </a:ext>
            </a:extLst>
          </p:cNvPr>
          <p:cNvSpPr>
            <a:spLocks noGrp="1"/>
          </p:cNvSpPr>
          <p:nvPr>
            <p:ph idx="1"/>
          </p:nvPr>
        </p:nvSpPr>
        <p:spPr>
          <a:xfrm>
            <a:off x="1089422" y="2089548"/>
            <a:ext cx="7054453" cy="3875484"/>
          </a:xfrm>
        </p:spPr>
        <p:txBody>
          <a:bodyPr/>
          <a:lstStyle/>
          <a:p>
            <a:pPr marL="0" indent="0">
              <a:buNone/>
            </a:pPr>
            <a:r>
              <a:rPr lang="en-US">
                <a:solidFill>
                  <a:schemeClr val="accent4">
                    <a:lumMod val="75000"/>
                  </a:schemeClr>
                </a:solidFill>
              </a:rPr>
              <a:t>                    </a:t>
            </a:r>
          </a:p>
          <a:p>
            <a:pPr marL="0" indent="0">
              <a:buNone/>
            </a:pPr>
            <a:endParaRPr lang="en-US">
              <a:solidFill>
                <a:schemeClr val="accent4">
                  <a:lumMod val="75000"/>
                </a:schemeClr>
              </a:solidFill>
            </a:endParaRPr>
          </a:p>
          <a:p>
            <a:pPr marL="0" indent="0">
              <a:buNone/>
            </a:pPr>
            <a:endParaRPr lang="en-US">
              <a:solidFill>
                <a:schemeClr val="accent4">
                  <a:lumMod val="75000"/>
                </a:schemeClr>
              </a:solidFill>
            </a:endParaRPr>
          </a:p>
          <a:p>
            <a:pPr marL="0" indent="0">
              <a:buNone/>
            </a:pPr>
            <a:r>
              <a:rPr lang="en-US">
                <a:solidFill>
                  <a:schemeClr val="accent4">
                    <a:lumMod val="75000"/>
                  </a:schemeClr>
                </a:solidFill>
              </a:rPr>
              <a:t>          SALARY AND COMPENSATION ANALYSIS </a:t>
            </a:r>
          </a:p>
          <a:p>
            <a:pPr marL="0" indent="0">
              <a:buNone/>
            </a:pPr>
            <a:r>
              <a:rPr lang="en-US">
                <a:solidFill>
                  <a:schemeClr val="accent4">
                    <a:lumMod val="75000"/>
                  </a:schemeClr>
                </a:solidFill>
              </a:rPr>
              <a:t>                    THROUGH EXCEL DATA</a:t>
            </a:r>
          </a:p>
          <a:p>
            <a:pPr marL="0" indent="0">
              <a:buNone/>
            </a:pPr>
            <a:r>
              <a:rPr lang="en-US">
                <a:solidFill>
                  <a:schemeClr val="accent4">
                    <a:lumMod val="75000"/>
                  </a:schemeClr>
                </a:solidFill>
              </a:rPr>
              <a:t>                             MODELING </a:t>
            </a:r>
          </a:p>
          <a:p>
            <a:pPr marL="0" indent="0">
              <a:buNone/>
            </a:pPr>
            <a:r>
              <a:rPr lang="en-US">
                <a:solidFill>
                  <a:schemeClr val="accent4">
                    <a:lumMod val="75000"/>
                  </a:schemeClr>
                </a:solidFill>
              </a:rPr>
              <a:t>    </a:t>
            </a:r>
          </a:p>
          <a:p>
            <a:pPr marL="0" indent="0">
              <a:buNone/>
            </a:pPr>
            <a:r>
              <a:rPr lang="en-US">
                <a:solidFill>
                  <a:schemeClr val="accent4">
                    <a:lumMod val="75000"/>
                  </a:schemeClr>
                </a:solidFill>
              </a:rPr>
              <a:t>                              </a:t>
            </a:r>
          </a:p>
        </p:txBody>
      </p:sp>
    </p:spTree>
    <p:extLst>
      <p:ext uri="{BB962C8B-B14F-4D97-AF65-F5344CB8AC3E}">
        <p14:creationId xmlns:p14="http://schemas.microsoft.com/office/powerpoint/2010/main" val="1351919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79D8-EBD8-5A41-DF09-1CEE55B00BBF}"/>
              </a:ext>
            </a:extLst>
          </p:cNvPr>
          <p:cNvSpPr>
            <a:spLocks noGrp="1"/>
          </p:cNvSpPr>
          <p:nvPr>
            <p:ph type="title"/>
          </p:nvPr>
        </p:nvSpPr>
        <p:spPr/>
        <p:txBody>
          <a:bodyPr/>
          <a:lstStyle/>
          <a:p>
            <a:r>
              <a:rPr lang="en-US" u="sng">
                <a:solidFill>
                  <a:schemeClr val="accent5">
                    <a:lumMod val="75000"/>
                  </a:schemeClr>
                </a:solidFill>
              </a:rPr>
              <a:t>AGENDA</a:t>
            </a:r>
          </a:p>
        </p:txBody>
      </p:sp>
      <p:sp>
        <p:nvSpPr>
          <p:cNvPr id="3" name="Content Placeholder 2">
            <a:extLst>
              <a:ext uri="{FF2B5EF4-FFF2-40B4-BE49-F238E27FC236}">
                <a16:creationId xmlns:a16="http://schemas.microsoft.com/office/drawing/2014/main" id="{75EAE4CD-14C1-6AF9-257A-50CBF327FB3F}"/>
              </a:ext>
            </a:extLst>
          </p:cNvPr>
          <p:cNvSpPr>
            <a:spLocks noGrp="1"/>
          </p:cNvSpPr>
          <p:nvPr>
            <p:ph idx="1"/>
          </p:nvPr>
        </p:nvSpPr>
        <p:spPr>
          <a:xfrm>
            <a:off x="677334" y="1696641"/>
            <a:ext cx="8596668" cy="4911328"/>
          </a:xfrm>
        </p:spPr>
        <p:txBody>
          <a:bodyPr/>
          <a:lstStyle/>
          <a:p>
            <a:r>
              <a:rPr lang="en-US"/>
              <a:t>Problem statement </a:t>
            </a:r>
          </a:p>
          <a:p>
            <a:r>
              <a:rPr lang="en-US"/>
              <a:t>Project overview </a:t>
            </a:r>
          </a:p>
          <a:p>
            <a:r>
              <a:rPr lang="en-US"/>
              <a:t>End users</a:t>
            </a:r>
          </a:p>
          <a:p>
            <a:r>
              <a:rPr lang="en-US"/>
              <a:t>Our solution and proposition</a:t>
            </a:r>
          </a:p>
          <a:p>
            <a:r>
              <a:rPr lang="en-US"/>
              <a:t>Dataset description </a:t>
            </a:r>
          </a:p>
          <a:p>
            <a:r>
              <a:rPr lang="en-US"/>
              <a:t>Modelling Approach </a:t>
            </a:r>
          </a:p>
          <a:p>
            <a:r>
              <a:rPr lang="en-US"/>
              <a:t>Results and Discussion </a:t>
            </a:r>
          </a:p>
          <a:p>
            <a:r>
              <a:rPr lang="en-US"/>
              <a:t>Conclusion </a:t>
            </a:r>
          </a:p>
        </p:txBody>
      </p:sp>
      <p:sp>
        <p:nvSpPr>
          <p:cNvPr id="4" name="TextBox 3">
            <a:extLst>
              <a:ext uri="{FF2B5EF4-FFF2-40B4-BE49-F238E27FC236}">
                <a16:creationId xmlns:a16="http://schemas.microsoft.com/office/drawing/2014/main" id="{0B55AE18-FEC0-2DF4-9BB4-8B32D2AF0068}"/>
              </a:ext>
            </a:extLst>
          </p:cNvPr>
          <p:cNvSpPr txBox="1"/>
          <p:nvPr/>
        </p:nvSpPr>
        <p:spPr>
          <a:xfrm>
            <a:off x="5193506" y="2523529"/>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952326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834B8-FCAC-B115-BD3D-5B558A6F0E33}"/>
              </a:ext>
            </a:extLst>
          </p:cNvPr>
          <p:cNvSpPr>
            <a:spLocks noGrp="1"/>
          </p:cNvSpPr>
          <p:nvPr>
            <p:ph type="title"/>
          </p:nvPr>
        </p:nvSpPr>
        <p:spPr>
          <a:xfrm>
            <a:off x="677334" y="609600"/>
            <a:ext cx="8596668" cy="1185268"/>
          </a:xfrm>
        </p:spPr>
        <p:txBody>
          <a:bodyPr/>
          <a:lstStyle/>
          <a:p>
            <a:r>
              <a:rPr lang="en-US" u="sng">
                <a:solidFill>
                  <a:schemeClr val="accent4"/>
                </a:solidFill>
              </a:rPr>
              <a:t>PROBLEM STATEMENT</a:t>
            </a:r>
            <a:r>
              <a:rPr lang="en-US">
                <a:solidFill>
                  <a:schemeClr val="accent4"/>
                </a:solidFill>
              </a:rPr>
              <a:t> </a:t>
            </a:r>
          </a:p>
        </p:txBody>
      </p:sp>
      <p:sp>
        <p:nvSpPr>
          <p:cNvPr id="3" name="Content Placeholder 2">
            <a:extLst>
              <a:ext uri="{FF2B5EF4-FFF2-40B4-BE49-F238E27FC236}">
                <a16:creationId xmlns:a16="http://schemas.microsoft.com/office/drawing/2014/main" id="{EAE7DC6D-FC4D-25F3-E87C-FD3236F5FC29}"/>
              </a:ext>
            </a:extLst>
          </p:cNvPr>
          <p:cNvSpPr>
            <a:spLocks noGrp="1"/>
          </p:cNvSpPr>
          <p:nvPr>
            <p:ph idx="1"/>
          </p:nvPr>
        </p:nvSpPr>
        <p:spPr>
          <a:xfrm>
            <a:off x="677334" y="1964530"/>
            <a:ext cx="8596668" cy="3880773"/>
          </a:xfrm>
        </p:spPr>
        <p:txBody>
          <a:bodyPr/>
          <a:lstStyle/>
          <a:p>
            <a:r>
              <a:rPr lang="en-US"/>
              <a:t>To analyze the salary and compensation data  of employees in order</a:t>
            </a:r>
          </a:p>
          <a:p>
            <a:pPr marL="0" indent="0">
              <a:buNone/>
            </a:pPr>
            <a:r>
              <a:rPr lang="en-US"/>
              <a:t>To identify patterns , disparities and areas for improvement . This analysis </a:t>
            </a:r>
          </a:p>
          <a:p>
            <a:pPr marL="0" indent="0">
              <a:buNone/>
            </a:pPr>
            <a:r>
              <a:rPr lang="en-US"/>
              <a:t>Help in making data _driven decisions regarding salary adjustment, budget</a:t>
            </a:r>
          </a:p>
          <a:p>
            <a:pPr marL="0" indent="0">
              <a:buNone/>
            </a:pPr>
            <a:r>
              <a:rPr lang="en-US"/>
              <a:t> allocations ,and employees satisfaction </a:t>
            </a:r>
          </a:p>
          <a:p>
            <a:pPr marL="0" indent="0">
              <a:buNone/>
            </a:pPr>
            <a:endParaRPr lang="en-US"/>
          </a:p>
          <a:p>
            <a:pPr marL="0" indent="0">
              <a:buNone/>
            </a:pPr>
            <a:r>
              <a:rPr lang="en-US" u="sng"/>
              <a:t>Key questions</a:t>
            </a:r>
          </a:p>
          <a:p>
            <a:r>
              <a:rPr lang="en-US"/>
              <a:t>Salary distribution</a:t>
            </a:r>
          </a:p>
          <a:p>
            <a:r>
              <a:rPr lang="en-US"/>
              <a:t>Compensation components </a:t>
            </a:r>
          </a:p>
        </p:txBody>
      </p:sp>
      <p:sp>
        <p:nvSpPr>
          <p:cNvPr id="4" name="TextBox 3">
            <a:extLst>
              <a:ext uri="{FF2B5EF4-FFF2-40B4-BE49-F238E27FC236}">
                <a16:creationId xmlns:a16="http://schemas.microsoft.com/office/drawing/2014/main" id="{042A512E-B5BC-237F-247C-FC73D7CB0917}"/>
              </a:ext>
            </a:extLst>
          </p:cNvPr>
          <p:cNvSpPr txBox="1"/>
          <p:nvPr/>
        </p:nvSpPr>
        <p:spPr>
          <a:xfrm>
            <a:off x="5193506" y="2523529"/>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4153711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4DDEB-73E0-5F46-62DA-A89F8D1C58AE}"/>
              </a:ext>
            </a:extLst>
          </p:cNvPr>
          <p:cNvSpPr>
            <a:spLocks noGrp="1"/>
          </p:cNvSpPr>
          <p:nvPr>
            <p:ph type="title"/>
          </p:nvPr>
        </p:nvSpPr>
        <p:spPr/>
        <p:txBody>
          <a:bodyPr/>
          <a:lstStyle/>
          <a:p>
            <a:r>
              <a:rPr lang="en-US" u="sng"/>
              <a:t>PROJECT OVERVIEW</a:t>
            </a:r>
            <a:r>
              <a:rPr lang="en-US"/>
              <a:t> </a:t>
            </a:r>
          </a:p>
        </p:txBody>
      </p:sp>
      <p:sp>
        <p:nvSpPr>
          <p:cNvPr id="3" name="Content Placeholder 2">
            <a:extLst>
              <a:ext uri="{FF2B5EF4-FFF2-40B4-BE49-F238E27FC236}">
                <a16:creationId xmlns:a16="http://schemas.microsoft.com/office/drawing/2014/main" id="{457ADE7E-1AD9-36AE-062D-60675576316A}"/>
              </a:ext>
            </a:extLst>
          </p:cNvPr>
          <p:cNvSpPr>
            <a:spLocks noGrp="1"/>
          </p:cNvSpPr>
          <p:nvPr>
            <p:ph idx="1"/>
          </p:nvPr>
        </p:nvSpPr>
        <p:spPr/>
        <p:txBody>
          <a:bodyPr/>
          <a:lstStyle/>
          <a:p>
            <a:r>
              <a:rPr lang="en-US"/>
              <a:t>Data collection</a:t>
            </a:r>
          </a:p>
          <a:p>
            <a:r>
              <a:rPr lang="en-US"/>
              <a:t>Data Collection </a:t>
            </a:r>
          </a:p>
          <a:p>
            <a:r>
              <a:rPr lang="en-US"/>
              <a:t>Advance data modelling </a:t>
            </a:r>
          </a:p>
          <a:p>
            <a:r>
              <a:rPr lang="en-US"/>
              <a:t>Reporting and presentation </a:t>
            </a:r>
          </a:p>
          <a:p>
            <a:r>
              <a:rPr lang="en-US"/>
              <a:t>Advance data technics</a:t>
            </a:r>
          </a:p>
          <a:p>
            <a:r>
              <a:rPr lang="en-US"/>
              <a:t>Descriptive Analysis </a:t>
            </a:r>
          </a:p>
          <a:p>
            <a:r>
              <a:rPr lang="en-US"/>
              <a:t>Implementation and follow _ up</a:t>
            </a:r>
          </a:p>
        </p:txBody>
      </p:sp>
    </p:spTree>
    <p:extLst>
      <p:ext uri="{BB962C8B-B14F-4D97-AF65-F5344CB8AC3E}">
        <p14:creationId xmlns:p14="http://schemas.microsoft.com/office/powerpoint/2010/main" val="347567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16217-8E53-A1B0-7B31-6CD1AD10D0E5}"/>
              </a:ext>
            </a:extLst>
          </p:cNvPr>
          <p:cNvSpPr>
            <a:spLocks noGrp="1"/>
          </p:cNvSpPr>
          <p:nvPr>
            <p:ph type="title"/>
          </p:nvPr>
        </p:nvSpPr>
        <p:spPr/>
        <p:txBody>
          <a:bodyPr/>
          <a:lstStyle/>
          <a:p>
            <a:r>
              <a:rPr lang="en-US" u="sng">
                <a:solidFill>
                  <a:schemeClr val="accent4">
                    <a:lumMod val="75000"/>
                  </a:schemeClr>
                </a:solidFill>
              </a:rPr>
              <a:t>END USERS</a:t>
            </a:r>
          </a:p>
        </p:txBody>
      </p:sp>
      <p:sp>
        <p:nvSpPr>
          <p:cNvPr id="3" name="Content Placeholder 2">
            <a:extLst>
              <a:ext uri="{FF2B5EF4-FFF2-40B4-BE49-F238E27FC236}">
                <a16:creationId xmlns:a16="http://schemas.microsoft.com/office/drawing/2014/main" id="{99F96F10-5420-3646-FF62-DB8B563397CA}"/>
              </a:ext>
            </a:extLst>
          </p:cNvPr>
          <p:cNvSpPr>
            <a:spLocks noGrp="1"/>
          </p:cNvSpPr>
          <p:nvPr>
            <p:ph idx="1"/>
          </p:nvPr>
        </p:nvSpPr>
        <p:spPr>
          <a:xfrm>
            <a:off x="498740" y="1270000"/>
            <a:ext cx="8596668" cy="3880773"/>
          </a:xfrm>
        </p:spPr>
        <p:txBody>
          <a:bodyPr/>
          <a:lstStyle/>
          <a:p>
            <a:r>
              <a:rPr lang="en-US"/>
              <a:t>HR manager </a:t>
            </a:r>
          </a:p>
          <a:p>
            <a:r>
              <a:rPr lang="en-US"/>
              <a:t>Department heads</a:t>
            </a:r>
          </a:p>
          <a:p>
            <a:r>
              <a:rPr lang="en-US"/>
              <a:t>Team leaders</a:t>
            </a:r>
          </a:p>
          <a:p>
            <a:r>
              <a:rPr lang="en-US"/>
              <a:t>Board members</a:t>
            </a:r>
          </a:p>
          <a:p>
            <a:r>
              <a:rPr lang="en-US"/>
              <a:t>Financial analysts</a:t>
            </a:r>
          </a:p>
          <a:p>
            <a:r>
              <a:rPr lang="en-US"/>
              <a:t>Individual employees</a:t>
            </a:r>
          </a:p>
          <a:p>
            <a:r>
              <a:rPr lang="en-US"/>
              <a:t>Executive Leadership</a:t>
            </a:r>
          </a:p>
          <a:p>
            <a:r>
              <a:rPr lang="en-US"/>
              <a:t>Finance departments</a:t>
            </a:r>
          </a:p>
        </p:txBody>
      </p:sp>
    </p:spTree>
    <p:extLst>
      <p:ext uri="{BB962C8B-B14F-4D97-AF65-F5344CB8AC3E}">
        <p14:creationId xmlns:p14="http://schemas.microsoft.com/office/powerpoint/2010/main" val="4047092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A845-960E-D2D5-42BC-6FCBB6E8ADBF}"/>
              </a:ext>
            </a:extLst>
          </p:cNvPr>
          <p:cNvSpPr>
            <a:spLocks noGrp="1"/>
          </p:cNvSpPr>
          <p:nvPr>
            <p:ph type="title"/>
          </p:nvPr>
        </p:nvSpPr>
        <p:spPr/>
        <p:txBody>
          <a:bodyPr/>
          <a:lstStyle/>
          <a:p>
            <a:r>
              <a:rPr lang="en-US" u="sng">
                <a:solidFill>
                  <a:schemeClr val="accent4">
                    <a:lumMod val="75000"/>
                  </a:schemeClr>
                </a:solidFill>
              </a:rPr>
              <a:t>Our Solution And Proposition</a:t>
            </a:r>
            <a:r>
              <a:rPr lang="en-US">
                <a:solidFill>
                  <a:schemeClr val="accent4">
                    <a:lumMod val="75000"/>
                  </a:schemeClr>
                </a:solidFill>
              </a:rPr>
              <a:t> </a:t>
            </a:r>
          </a:p>
        </p:txBody>
      </p:sp>
      <p:sp>
        <p:nvSpPr>
          <p:cNvPr id="3" name="Content Placeholder 2">
            <a:extLst>
              <a:ext uri="{FF2B5EF4-FFF2-40B4-BE49-F238E27FC236}">
                <a16:creationId xmlns:a16="http://schemas.microsoft.com/office/drawing/2014/main" id="{B009FA9A-63BF-0FDA-3998-56C90C93A347}"/>
              </a:ext>
            </a:extLst>
          </p:cNvPr>
          <p:cNvSpPr>
            <a:spLocks noGrp="1"/>
          </p:cNvSpPr>
          <p:nvPr>
            <p:ph idx="1"/>
          </p:nvPr>
        </p:nvSpPr>
        <p:spPr>
          <a:xfrm>
            <a:off x="677334" y="2268141"/>
            <a:ext cx="8596668" cy="4304109"/>
          </a:xfrm>
        </p:spPr>
        <p:txBody>
          <a:bodyPr/>
          <a:lstStyle/>
          <a:p>
            <a:r>
              <a:rPr lang="en-US">
                <a:solidFill>
                  <a:schemeClr val="tx1"/>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This aids in effective cost management by calculating total compensation expenses and identifying necessary budget adjustments. </a:t>
            </a:r>
          </a:p>
        </p:txBody>
      </p:sp>
    </p:spTree>
    <p:extLst>
      <p:ext uri="{BB962C8B-B14F-4D97-AF65-F5344CB8AC3E}">
        <p14:creationId xmlns:p14="http://schemas.microsoft.com/office/powerpoint/2010/main" val="4157336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962C8-2255-7E78-574A-7DD52F95EE1D}"/>
              </a:ext>
            </a:extLst>
          </p:cNvPr>
          <p:cNvSpPr>
            <a:spLocks noGrp="1"/>
          </p:cNvSpPr>
          <p:nvPr>
            <p:ph type="title"/>
          </p:nvPr>
        </p:nvSpPr>
        <p:spPr>
          <a:xfrm>
            <a:off x="677334" y="816638"/>
            <a:ext cx="8596668" cy="1113762"/>
          </a:xfrm>
        </p:spPr>
        <p:txBody>
          <a:bodyPr/>
          <a:lstStyle/>
          <a:p>
            <a:r>
              <a:rPr lang="en-US" u="sng">
                <a:solidFill>
                  <a:srgbClr val="0070C0"/>
                </a:solidFill>
              </a:rPr>
              <a:t>DATASET DESCRIPTION </a:t>
            </a:r>
          </a:p>
        </p:txBody>
      </p:sp>
      <p:sp>
        <p:nvSpPr>
          <p:cNvPr id="3" name="Content Placeholder 2">
            <a:extLst>
              <a:ext uri="{FF2B5EF4-FFF2-40B4-BE49-F238E27FC236}">
                <a16:creationId xmlns:a16="http://schemas.microsoft.com/office/drawing/2014/main" id="{3C2DC587-FD95-9EB9-C833-B06FA39FD340}"/>
              </a:ext>
            </a:extLst>
          </p:cNvPr>
          <p:cNvSpPr>
            <a:spLocks noGrp="1"/>
          </p:cNvSpPr>
          <p:nvPr>
            <p:ph idx="1"/>
          </p:nvPr>
        </p:nvSpPr>
        <p:spPr/>
        <p:txBody>
          <a:bodyPr>
            <a:normAutofit/>
          </a:bodyPr>
          <a:lstStyle/>
          <a:p>
            <a:r>
              <a:rPr lang="en-US">
                <a:solidFill>
                  <a:schemeClr val="accent3">
                    <a:lumMod val="75000"/>
                  </a:schemeClr>
                </a:solidFill>
              </a:rPr>
              <a:t>To analyze salary and compensation using Excel
1. </a:t>
            </a:r>
            <a:r>
              <a:rPr lang="en-US" u="sng">
                <a:solidFill>
                  <a:schemeClr val="accent3">
                    <a:lumMod val="75000"/>
                  </a:schemeClr>
                </a:solidFill>
              </a:rPr>
              <a:t>Organize Data</a:t>
            </a:r>
            <a:r>
              <a:rPr lang="en-US">
                <a:solidFill>
                  <a:schemeClr val="accent3">
                    <a:lumMod val="75000"/>
                  </a:schemeClr>
                </a:solidFill>
              </a:rPr>
              <a:t>: Clean and structure data with columns for salaries, bonuses, job titles, etc.
2. </a:t>
            </a:r>
            <a:r>
              <a:rPr lang="en-US" u="sng">
                <a:solidFill>
                  <a:schemeClr val="accent3">
                    <a:lumMod val="75000"/>
                  </a:schemeClr>
                </a:solidFill>
              </a:rPr>
              <a:t>Descriptive Stats</a:t>
            </a:r>
            <a:r>
              <a:rPr lang="en-US">
                <a:solidFill>
                  <a:schemeClr val="accent3">
                    <a:lumMod val="75000"/>
                  </a:schemeClr>
                </a:solidFill>
              </a:rPr>
              <a:t>: Use functions like AVERAGE, MEDIAN, and STDEV.
3. Summarize data by department or job title.
4. </a:t>
            </a:r>
            <a:r>
              <a:rPr lang="en-US" u="sng">
                <a:solidFill>
                  <a:schemeClr val="accent3">
                    <a:lumMod val="75000"/>
                  </a:schemeClr>
                </a:solidFill>
              </a:rPr>
              <a:t>Visualizations</a:t>
            </a:r>
            <a:r>
              <a:rPr lang="en-US">
                <a:solidFill>
                  <a:schemeClr val="accent3">
                    <a:lumMod val="75000"/>
                  </a:schemeClr>
                </a:solidFill>
              </a:rPr>
              <a:t>: Create charts to visualize distributions and trends.</a:t>
            </a:r>
          </a:p>
          <a:p>
            <a:r>
              <a:rPr lang="en-US">
                <a:solidFill>
                  <a:schemeClr val="accent3">
                    <a:lumMod val="75000"/>
                  </a:schemeClr>
                </a:solidFill>
              </a:rPr>
              <a:t>5.</a:t>
            </a:r>
            <a:r>
              <a:rPr lang="en-US" u="sng">
                <a:solidFill>
                  <a:schemeClr val="accent3">
                    <a:lumMod val="75000"/>
                  </a:schemeClr>
                </a:solidFill>
              </a:rPr>
              <a:t>Advanced Analysis</a:t>
            </a:r>
            <a:r>
              <a:rPr lang="en-US">
                <a:solidFill>
                  <a:schemeClr val="accent3">
                    <a:lumMod val="75000"/>
                  </a:schemeClr>
                </a:solidFill>
              </a:rPr>
              <a:t>: Perform regression and correlation analysis to explore relationships.
6. </a:t>
            </a:r>
            <a:r>
              <a:rPr lang="en-US" u="sng">
                <a:solidFill>
                  <a:schemeClr val="accent3">
                    <a:lumMod val="75000"/>
                  </a:schemeClr>
                </a:solidFill>
              </a:rPr>
              <a:t>Reporting</a:t>
            </a:r>
            <a:r>
              <a:rPr lang="en-US">
                <a:solidFill>
                  <a:schemeClr val="accent3">
                    <a:lumMod val="75000"/>
                  </a:schemeClr>
                </a:solidFill>
              </a:rPr>
              <a:t>: Build dashboards and document key findings.</a:t>
            </a:r>
          </a:p>
        </p:txBody>
      </p:sp>
    </p:spTree>
    <p:extLst>
      <p:ext uri="{BB962C8B-B14F-4D97-AF65-F5344CB8AC3E}">
        <p14:creationId xmlns:p14="http://schemas.microsoft.com/office/powerpoint/2010/main" val="2203662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74C1C-5341-0946-BC4B-0E516A9AA9E3}"/>
              </a:ext>
            </a:extLst>
          </p:cNvPr>
          <p:cNvSpPr>
            <a:spLocks noGrp="1"/>
          </p:cNvSpPr>
          <p:nvPr>
            <p:ph type="title"/>
          </p:nvPr>
        </p:nvSpPr>
        <p:spPr>
          <a:xfrm>
            <a:off x="677334" y="571500"/>
            <a:ext cx="8596668" cy="1358900"/>
          </a:xfrm>
        </p:spPr>
        <p:txBody>
          <a:bodyPr>
            <a:normAutofit fontScale="90000"/>
          </a:bodyPr>
          <a:lstStyle/>
          <a:p>
            <a:br>
              <a:rPr lang="en-US"/>
            </a:br>
            <a:r>
              <a:rPr lang="en-US" u="sng"/>
              <a:t>THE “WOW” OUR SOLUTION</a:t>
            </a:r>
            <a:br>
              <a:rPr lang="en-US" u="sng"/>
            </a:br>
            <a:endParaRPr lang="en-US" u="sng"/>
          </a:p>
        </p:txBody>
      </p:sp>
      <p:sp>
        <p:nvSpPr>
          <p:cNvPr id="3" name="Content Placeholder 2">
            <a:extLst>
              <a:ext uri="{FF2B5EF4-FFF2-40B4-BE49-F238E27FC236}">
                <a16:creationId xmlns:a16="http://schemas.microsoft.com/office/drawing/2014/main" id="{20D66919-3F7A-F3F5-ED2F-A58E4D1F4328}"/>
              </a:ext>
            </a:extLst>
          </p:cNvPr>
          <p:cNvSpPr>
            <a:spLocks noGrp="1"/>
          </p:cNvSpPr>
          <p:nvPr>
            <p:ph idx="1"/>
          </p:nvPr>
        </p:nvSpPr>
        <p:spPr>
          <a:xfrm>
            <a:off x="909506" y="2964262"/>
            <a:ext cx="8596668" cy="2767012"/>
          </a:xfrm>
        </p:spPr>
        <p:txBody>
          <a:bodyPr>
            <a:normAutofit/>
          </a:bodyPr>
          <a:lstStyle/>
          <a:p>
            <a:r>
              <a:rPr lang="en-US">
                <a:solidFill>
                  <a:srgbClr val="7030A0"/>
                </a:solidFill>
              </a:rPr>
              <a:t>1. </a:t>
            </a:r>
            <a:r>
              <a:rPr lang="en-US" u="sng">
                <a:solidFill>
                  <a:srgbClr val="7030A0"/>
                </a:solidFill>
              </a:rPr>
              <a:t>Collect Data</a:t>
            </a:r>
            <a:r>
              <a:rPr lang="en-US">
                <a:solidFill>
                  <a:srgbClr val="7030A0"/>
                </a:solidFill>
              </a:rPr>
              <a:t>: Gather salary, bonus, and benefit information.
2. </a:t>
            </a:r>
            <a:r>
              <a:rPr lang="en-US" u="sng">
                <a:solidFill>
                  <a:srgbClr val="7030A0"/>
                </a:solidFill>
              </a:rPr>
              <a:t>Organize Data</a:t>
            </a:r>
            <a:r>
              <a:rPr lang="en-US">
                <a:solidFill>
                  <a:srgbClr val="7030A0"/>
                </a:solidFill>
              </a:rPr>
              <a:t>: Arrange data in Excel with relevant columns.
3. </a:t>
            </a:r>
            <a:r>
              <a:rPr lang="en-US" u="sng">
                <a:solidFill>
                  <a:srgbClr val="7030A0"/>
                </a:solidFill>
              </a:rPr>
              <a:t>Analyze</a:t>
            </a:r>
            <a:r>
              <a:rPr lang="en-US">
                <a:solidFill>
                  <a:srgbClr val="7030A0"/>
                </a:solidFill>
              </a:rPr>
              <a:t>: Use formulas (e.g., AVERAGE) and pivot tables to understand compensation trends.
4. </a:t>
            </a:r>
            <a:r>
              <a:rPr lang="en-US" u="sng">
                <a:solidFill>
                  <a:srgbClr val="7030A0"/>
                </a:solidFill>
              </a:rPr>
              <a:t>Model</a:t>
            </a:r>
            <a:r>
              <a:rPr lang="en-US">
                <a:solidFill>
                  <a:srgbClr val="7030A0"/>
                </a:solidFill>
              </a:rPr>
              <a:t>: Perform scenario analysis and what-if scenarios.
5. </a:t>
            </a:r>
            <a:r>
              <a:rPr lang="en-US" u="sng">
                <a:solidFill>
                  <a:srgbClr val="7030A0"/>
                </a:solidFill>
              </a:rPr>
              <a:t>Report</a:t>
            </a:r>
            <a:r>
              <a:rPr lang="en-US">
                <a:solidFill>
                  <a:srgbClr val="7030A0"/>
                </a:solidFill>
              </a:rPr>
              <a:t>: Create charts and dashboards to present insights.</a:t>
            </a:r>
          </a:p>
        </p:txBody>
      </p:sp>
    </p:spTree>
    <p:extLst>
      <p:ext uri="{BB962C8B-B14F-4D97-AF65-F5344CB8AC3E}">
        <p14:creationId xmlns:p14="http://schemas.microsoft.com/office/powerpoint/2010/main" val="19602769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Salary and compensation analysis through Excel Data Modeling</vt:lpstr>
      <vt:lpstr>PROJECT TITLE </vt:lpstr>
      <vt:lpstr>AGENDA</vt:lpstr>
      <vt:lpstr>PROBLEM STATEMENT </vt:lpstr>
      <vt:lpstr>PROJECT OVERVIEW </vt:lpstr>
      <vt:lpstr>END USERS</vt:lpstr>
      <vt:lpstr>Our Solution And Proposition </vt:lpstr>
      <vt:lpstr>DATASET DESCRIPTION </vt:lpstr>
      <vt:lpstr> THE “WOW” OUR SOLUTION </vt:lpstr>
      <vt:lpstr>MODELLING APPROACH </vt:lpstr>
      <vt:lpstr>RESULTS AND DESCRIPTION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and compensation analysis through Excel Data Modeling</dc:title>
  <dc:creator>kaviyaqueen2403@gmail.com</dc:creator>
  <cp:lastModifiedBy>kaviyaqueen2403@gmail.com</cp:lastModifiedBy>
  <cp:revision>2</cp:revision>
  <dcterms:created xsi:type="dcterms:W3CDTF">2024-09-01T10:18:09Z</dcterms:created>
  <dcterms:modified xsi:type="dcterms:W3CDTF">2024-09-03T09:10:11Z</dcterms:modified>
</cp:coreProperties>
</file>