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2"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[HARITHA PROG.xlsx]Sheet1!PivotTable1</c:name>
    <c:fmtId val="3"/>
  </c:pivotSource>
  <c:chart>
    <c:title>
      <c:tx>
        <c:rich>
          <a:bodyPr rot="0" spcFirstLastPara="1" vertOverflow="ellipsis" vert="horz" wrap="square" anchor="ctr" anchorCtr="1"/>
          <a:lstStyle/>
          <a:p>
            <a:pPr>
              <a:defRPr sz="1680" b="0" i="0" u="none" strike="noStrike" kern="1200" spc="0" baseline="0">
                <a:solidFill>
                  <a:schemeClr val="bg1"/>
                </a:solidFill>
                <a:latin typeface="+mn-lt"/>
                <a:ea typeface="+mn-ea"/>
                <a:cs typeface="+mn-cs"/>
              </a:defRPr>
            </a:pPr>
            <a:r>
              <a:rPr lang="en-US" dirty="0">
                <a:solidFill>
                  <a:schemeClr val="bg1"/>
                </a:solidFill>
              </a:rPr>
              <a:t>EMPLOYEE PERFORMANCE ANALYIS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pivotFmt>
      <c:pivotFmt>
        <c:idx val="1"/>
        <c:spPr>
          <a:solidFill>
            <a:schemeClr val="accent4"/>
          </a:solidFill>
          <a:ln>
            <a:noFill/>
          </a:ln>
          <a:effectLst/>
        </c:spPr>
        <c:marker>
          <c:symbol val="none"/>
        </c:marker>
      </c:pivotFmt>
      <c:pivotFmt>
        <c:idx val="2"/>
        <c:spPr>
          <a:solidFill>
            <a:schemeClr val="accent4"/>
          </a:solidFill>
          <a:ln>
            <a:noFill/>
          </a:ln>
          <a:effectLst/>
        </c:spPr>
        <c:marker>
          <c:symbol val="none"/>
        </c:marker>
      </c:pivotFmt>
      <c:pivotFmt>
        <c:idx val="3"/>
        <c:spPr>
          <a:solidFill>
            <a:schemeClr val="accent4"/>
          </a:solidFill>
          <a:ln>
            <a:noFill/>
          </a:ln>
          <a:effectLst/>
        </c:spPr>
        <c:marker>
          <c:symbol val="none"/>
        </c:marker>
      </c:pivotFmt>
      <c:pivotFmt>
        <c:idx val="4"/>
        <c:spPr>
          <a:solidFill>
            <a:schemeClr val="accent4"/>
          </a:solidFill>
          <a:ln>
            <a:noFill/>
          </a:ln>
          <a:effectLst/>
        </c:spPr>
        <c:marker>
          <c:symbol val="none"/>
        </c:marker>
      </c:pivotFmt>
      <c:pivotFmt>
        <c:idx val="5"/>
        <c:spPr>
          <a:solidFill>
            <a:schemeClr val="accent4"/>
          </a:solidFill>
          <a:ln>
            <a:noFill/>
          </a:ln>
          <a:effectLst/>
        </c:spPr>
        <c:marker>
          <c:symbol val="none"/>
        </c:marker>
      </c:pivotFmt>
      <c:pivotFmt>
        <c:idx val="6"/>
        <c:spPr>
          <a:solidFill>
            <a:schemeClr val="accent4"/>
          </a:solidFill>
          <a:ln>
            <a:noFill/>
          </a:ln>
          <a:effectLst/>
        </c:spPr>
        <c:marker>
          <c:symbol val="none"/>
        </c:marker>
      </c:pivotFmt>
      <c:pivotFmt>
        <c:idx val="7"/>
        <c:spPr>
          <a:solidFill>
            <a:schemeClr val="accent4"/>
          </a:solidFill>
          <a:ln>
            <a:noFill/>
          </a:ln>
          <a:effectLst/>
        </c:spPr>
        <c:marker>
          <c:symbol val="none"/>
        </c:marker>
      </c:pivotFmt>
      <c:pivotFmt>
        <c:idx val="8"/>
        <c:spPr>
          <a:solidFill>
            <a:schemeClr val="accent4"/>
          </a:solidFill>
          <a:ln>
            <a:noFill/>
          </a:ln>
          <a:effectLst/>
        </c:spPr>
        <c:marker>
          <c:symbol val="none"/>
        </c:marker>
      </c:pivotFmt>
      <c:pivotFmt>
        <c:idx val="9"/>
        <c:spPr>
          <a:solidFill>
            <a:schemeClr val="accent4"/>
          </a:solidFill>
          <a:ln>
            <a:noFill/>
          </a:ln>
          <a:effectLst/>
        </c:spPr>
        <c:marker>
          <c:symbol val="none"/>
        </c:marker>
      </c:pivotFmt>
      <c:pivotFmt>
        <c:idx val="10"/>
        <c:spPr>
          <a:solidFill>
            <a:schemeClr val="accent4"/>
          </a:solidFill>
          <a:ln>
            <a:noFill/>
          </a:ln>
          <a:effectLst/>
        </c:spPr>
        <c:marker>
          <c:symbol val="none"/>
        </c:marker>
      </c:pivotFmt>
      <c:pivotFmt>
        <c:idx val="11"/>
        <c:spPr>
          <a:solidFill>
            <a:schemeClr val="accent4"/>
          </a:solidFill>
          <a:ln>
            <a:noFill/>
          </a:ln>
          <a:effectLst/>
        </c:spPr>
        <c:marker>
          <c:symbol val="none"/>
        </c:marker>
      </c:pivotFmt>
      <c:pivotFmt>
        <c:idx val="12"/>
        <c:spPr>
          <a:solidFill>
            <a:schemeClr val="accent4"/>
          </a:solidFill>
          <a:ln>
            <a:noFill/>
          </a:ln>
          <a:effectLst/>
        </c:spPr>
        <c:marker>
          <c:symbol val="none"/>
        </c:marker>
      </c:pivotFmt>
      <c:pivotFmt>
        <c:idx val="13"/>
        <c:spPr>
          <a:solidFill>
            <a:schemeClr val="accent4"/>
          </a:solidFill>
          <a:ln>
            <a:noFill/>
          </a:ln>
          <a:effectLst/>
        </c:spPr>
        <c:marker>
          <c:symbol val="none"/>
        </c:marker>
      </c:pivotFmt>
      <c:pivotFmt>
        <c:idx val="14"/>
        <c:spPr>
          <a:solidFill>
            <a:schemeClr val="accent4"/>
          </a:solidFill>
          <a:ln>
            <a:noFill/>
          </a:ln>
          <a:effectLst/>
        </c:spPr>
        <c:marker>
          <c:symbol val="none"/>
        </c:marker>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2567904761417978E-2"/>
          <c:y val="0.26439304254572721"/>
          <c:w val="0.83813383590742307"/>
          <c:h val="0.57383440706275357"/>
        </c:manualLayout>
      </c:layout>
      <c:bar3DChart>
        <c:barDir val="col"/>
        <c:grouping val="standard"/>
        <c:varyColors val="0"/>
        <c:ser>
          <c:idx val="0"/>
          <c:order val="0"/>
          <c:tx>
            <c:strRef>
              <c:f>Sheet1!$B$3:$B$4</c:f>
              <c:strCache>
                <c:ptCount val="1"/>
                <c:pt idx="0">
                  <c:v>3</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0972-2B45-8E19-9F35D3972F27}"/>
            </c:ext>
          </c:extLst>
        </c:ser>
        <c:dLbls>
          <c:showLegendKey val="0"/>
          <c:showVal val="0"/>
          <c:showCatName val="0"/>
          <c:showSerName val="0"/>
          <c:showPercent val="0"/>
          <c:showBubbleSize val="0"/>
        </c:dLbls>
        <c:gapWidth val="219"/>
        <c:shape val="box"/>
        <c:axId val="232393744"/>
        <c:axId val="10948872"/>
        <c:axId val="1315895808"/>
      </c:bar3D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0948872"/>
        <c:crosses val="autoZero"/>
        <c:auto val="1"/>
        <c:lblAlgn val="ctr"/>
        <c:lblOffset val="100"/>
        <c:noMultiLvlLbl val="0"/>
      </c:catAx>
      <c:valAx>
        <c:axId val="1094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232393744"/>
        <c:crosses val="autoZero"/>
        <c:crossBetween val="between"/>
      </c:valAx>
      <c:serAx>
        <c:axId val="1315895808"/>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0948872"/>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showDLblsOverMax val="0"/>
  </c:chart>
  <c:spPr>
    <a:pattFill prst="pct70">
      <a:fgClr>
        <a:schemeClr val="accent1"/>
      </a:fgClr>
      <a:bgClr>
        <a:schemeClr val="bg1"/>
      </a:bgClr>
    </a:pattFill>
    <a:ln>
      <a:noFill/>
    </a:ln>
    <a:effectLst/>
  </c:spPr>
  <c:txPr>
    <a:bodyPr/>
    <a:lstStyle/>
    <a:p>
      <a:pPr>
        <a:defRPr sz="140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IN"/>
              <a:t>MEDIUM PERFORMING EMPLOYEE</a:t>
            </a:r>
          </a:p>
          <a:p>
            <a:pPr>
              <a:defRPr/>
            </a:pPr>
            <a:endParaRPr lang="en-US"/>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1"/>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2"/>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13"/>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doughnutChart>
        <c:varyColors val="1"/>
        <c:ser>
          <c:idx val="0"/>
          <c:order val="0"/>
          <c:tx>
            <c:strRef>
              <c:f>Sheet1!$B$3:$B$4</c:f>
              <c:strCache>
                <c:ptCount val="1"/>
                <c:pt idx="0">
                  <c:v>3</c:v>
                </c:pt>
              </c:strCache>
            </c:strRef>
          </c:tx>
          <c:dPt>
            <c:idx val="0"/>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2E0-4EE8-9464-9A3AEF84740F}"/>
              </c:ext>
            </c:extLst>
          </c:dPt>
          <c:dPt>
            <c:idx val="1"/>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2E0-4EE8-9464-9A3AEF84740F}"/>
              </c:ext>
            </c:extLst>
          </c:dPt>
          <c:dPt>
            <c:idx val="2"/>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2E0-4EE8-9464-9A3AEF84740F}"/>
              </c:ext>
            </c:extLst>
          </c:dPt>
          <c:dPt>
            <c:idx val="3"/>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62E0-4EE8-9464-9A3AEF84740F}"/>
              </c:ext>
            </c:extLst>
          </c:dPt>
          <c:dPt>
            <c:idx val="4"/>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62E0-4EE8-9464-9A3AEF84740F}"/>
              </c:ext>
            </c:extLst>
          </c:dPt>
          <c:dPt>
            <c:idx val="5"/>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62E0-4EE8-9464-9A3AEF84740F}"/>
              </c:ext>
            </c:extLst>
          </c:dPt>
          <c:dPt>
            <c:idx val="6"/>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62E0-4EE8-9464-9A3AEF84740F}"/>
              </c:ext>
            </c:extLst>
          </c:dPt>
          <c:dPt>
            <c:idx val="7"/>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62E0-4EE8-9464-9A3AEF84740F}"/>
              </c:ext>
            </c:extLst>
          </c:dPt>
          <c:dPt>
            <c:idx val="8"/>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62E0-4EE8-9464-9A3AEF84740F}"/>
              </c:ext>
            </c:extLst>
          </c:dPt>
          <c:dPt>
            <c:idx val="9"/>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62E0-4EE8-9464-9A3AEF84740F}"/>
              </c:ext>
            </c:extLst>
          </c:dPt>
          <c:dPt>
            <c:idx val="10"/>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62E0-4EE8-9464-9A3AEF84740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E6A9-784C-A9AA-8A921236F613}"/>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HIGH  PERFORMING EMPLOYEE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c:spPr>
        <c:marker>
          <c:symbol val="none"/>
        </c:marker>
      </c:pivotFmt>
      <c:pivotFmt>
        <c:idx val="1"/>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w="19050">
            <a:solidFill>
              <a:schemeClr val="lt1"/>
            </a:solidFill>
          </a:ln>
          <a:effectLst/>
        </c:spPr>
        <c:marker>
          <c:symbol val="none"/>
        </c:marker>
      </c:pivotFmt>
      <c:pivotFmt>
        <c:idx val="3"/>
        <c:spPr>
          <a:solidFill>
            <a:schemeClr val="accent6"/>
          </a:solidFill>
          <a:ln w="19050">
            <a:solidFill>
              <a:schemeClr val="lt1"/>
            </a:solidFill>
          </a:ln>
          <a:effectLst/>
        </c:spPr>
        <c:marker>
          <c:symbol val="none"/>
        </c:marker>
      </c:pivotFmt>
      <c:pivotFmt>
        <c:idx val="4"/>
        <c:spPr>
          <a:solidFill>
            <a:schemeClr val="accent6"/>
          </a:solidFill>
          <a:ln w="19050">
            <a:solidFill>
              <a:schemeClr val="lt1"/>
            </a:solidFill>
          </a:ln>
          <a:effectLst/>
        </c:spPr>
        <c:marker>
          <c:symbol val="none"/>
        </c:marker>
      </c:pivotFmt>
      <c:pivotFmt>
        <c:idx val="5"/>
        <c:spPr>
          <a:solidFill>
            <a:schemeClr val="accent6"/>
          </a:solidFill>
          <a:ln w="19050">
            <a:solidFill>
              <a:schemeClr val="lt1"/>
            </a:solidFill>
          </a:ln>
          <a:effectLst/>
        </c:spPr>
        <c:marker>
          <c:symbol val="none"/>
        </c:marker>
      </c:pivotFmt>
      <c:pivotFmt>
        <c:idx val="6"/>
        <c:spPr>
          <a:solidFill>
            <a:schemeClr val="accent6"/>
          </a:solidFill>
          <a:ln w="19050">
            <a:solidFill>
              <a:schemeClr val="lt1"/>
            </a:solidFill>
          </a:ln>
          <a:effectLst/>
        </c:spPr>
      </c:pivotFmt>
      <c:pivotFmt>
        <c:idx val="7"/>
        <c:spPr>
          <a:solidFill>
            <a:schemeClr val="accent6"/>
          </a:solidFill>
          <a:ln w="19050">
            <a:solidFill>
              <a:schemeClr val="lt1"/>
            </a:solidFill>
          </a:ln>
          <a:effectLst/>
        </c:spPr>
      </c:pivotFmt>
      <c:pivotFmt>
        <c:idx val="8"/>
        <c:spPr>
          <a:solidFill>
            <a:schemeClr val="accent6"/>
          </a:solidFill>
          <a:ln w="19050">
            <a:solidFill>
              <a:schemeClr val="lt1"/>
            </a:solidFill>
          </a:ln>
          <a:effectLst/>
        </c:spPr>
      </c:pivotFmt>
      <c:pivotFmt>
        <c:idx val="9"/>
        <c:spPr>
          <a:solidFill>
            <a:schemeClr val="accent6"/>
          </a:solidFill>
          <a:ln w="19050">
            <a:solidFill>
              <a:schemeClr val="lt1"/>
            </a:solidFill>
          </a:ln>
          <a:effectLst/>
        </c:spPr>
      </c:pivotFmt>
      <c:pivotFmt>
        <c:idx val="10"/>
        <c:spPr>
          <a:solidFill>
            <a:schemeClr val="accent6"/>
          </a:solidFill>
          <a:ln w="19050">
            <a:solidFill>
              <a:schemeClr val="lt1"/>
            </a:solidFill>
          </a:ln>
          <a:effectLst/>
        </c:spPr>
      </c:pivotFmt>
      <c:pivotFmt>
        <c:idx val="11"/>
        <c:spPr>
          <a:solidFill>
            <a:schemeClr val="accent6"/>
          </a:solidFill>
          <a:ln w="19050">
            <a:solidFill>
              <a:schemeClr val="lt1"/>
            </a:solidFill>
          </a:ln>
          <a:effectLst/>
        </c:spPr>
      </c:pivotFmt>
      <c:pivotFmt>
        <c:idx val="12"/>
        <c:spPr>
          <a:solidFill>
            <a:schemeClr val="accent6"/>
          </a:solidFill>
          <a:ln w="19050">
            <a:solidFill>
              <a:schemeClr val="lt1"/>
            </a:solidFill>
          </a:ln>
          <a:effectLst/>
        </c:spPr>
      </c:pivotFmt>
      <c:pivotFmt>
        <c:idx val="13"/>
        <c:spPr>
          <a:solidFill>
            <a:schemeClr val="accent6"/>
          </a:solidFill>
          <a:ln w="19050">
            <a:solidFill>
              <a:schemeClr val="lt1"/>
            </a:solidFill>
          </a:ln>
          <a:effectLst/>
        </c:spPr>
      </c:pivotFmt>
      <c:pivotFmt>
        <c:idx val="14"/>
        <c:spPr>
          <a:solidFill>
            <a:schemeClr val="accent6"/>
          </a:solidFill>
          <a:ln w="19050">
            <a:solidFill>
              <a:schemeClr val="lt1"/>
            </a:solidFill>
          </a:ln>
          <a:effectLst/>
        </c:spPr>
      </c:pivotFmt>
      <c:pivotFmt>
        <c:idx val="15"/>
        <c:spPr>
          <a:solidFill>
            <a:schemeClr val="accent6"/>
          </a:solidFill>
          <a:ln w="19050">
            <a:solidFill>
              <a:schemeClr val="lt1"/>
            </a:solidFill>
          </a:ln>
          <a:effectLst/>
        </c:spPr>
      </c:pivotFmt>
      <c:pivotFmt>
        <c:idx val="16"/>
        <c:spPr>
          <a:solidFill>
            <a:schemeClr val="accent6"/>
          </a:solidFill>
          <a:ln w="19050">
            <a:solidFill>
              <a:schemeClr val="lt1"/>
            </a:solidFill>
          </a:ln>
          <a:effectLst/>
        </c:spPr>
        <c:marker>
          <c:symbol val="none"/>
        </c:marker>
      </c:pivotFmt>
      <c:pivotFmt>
        <c:idx val="17"/>
        <c:spPr>
          <a:solidFill>
            <a:schemeClr val="accent6"/>
          </a:solidFill>
          <a:ln w="19050">
            <a:solidFill>
              <a:schemeClr val="lt1"/>
            </a:solidFill>
          </a:ln>
          <a:effectLst/>
        </c:spPr>
      </c:pivotFmt>
      <c:pivotFmt>
        <c:idx val="18"/>
        <c:spPr>
          <a:solidFill>
            <a:schemeClr val="accent6"/>
          </a:solidFill>
          <a:ln w="19050">
            <a:solidFill>
              <a:schemeClr val="lt1"/>
            </a:solidFill>
          </a:ln>
          <a:effectLst/>
        </c:spPr>
      </c:pivotFmt>
      <c:pivotFmt>
        <c:idx val="19"/>
        <c:spPr>
          <a:solidFill>
            <a:schemeClr val="accent6"/>
          </a:solidFill>
          <a:ln w="19050">
            <a:solidFill>
              <a:schemeClr val="lt1"/>
            </a:solidFill>
          </a:ln>
          <a:effectLst/>
        </c:spPr>
      </c:pivotFmt>
      <c:pivotFmt>
        <c:idx val="20"/>
        <c:spPr>
          <a:solidFill>
            <a:schemeClr val="accent6"/>
          </a:solidFill>
          <a:ln w="19050">
            <a:solidFill>
              <a:schemeClr val="lt1"/>
            </a:solidFill>
          </a:ln>
          <a:effectLst/>
        </c:spPr>
      </c:pivotFmt>
      <c:pivotFmt>
        <c:idx val="21"/>
        <c:spPr>
          <a:solidFill>
            <a:schemeClr val="accent6"/>
          </a:solidFill>
          <a:ln w="19050">
            <a:solidFill>
              <a:schemeClr val="lt1"/>
            </a:solidFill>
          </a:ln>
          <a:effectLst/>
        </c:spPr>
      </c:pivotFmt>
      <c:pivotFmt>
        <c:idx val="22"/>
        <c:spPr>
          <a:solidFill>
            <a:schemeClr val="accent6"/>
          </a:solidFill>
          <a:ln w="19050">
            <a:solidFill>
              <a:schemeClr val="lt1"/>
            </a:solidFill>
          </a:ln>
          <a:effectLst/>
        </c:spPr>
      </c:pivotFmt>
      <c:pivotFmt>
        <c:idx val="23"/>
        <c:spPr>
          <a:solidFill>
            <a:schemeClr val="accent6"/>
          </a:solidFill>
          <a:ln w="19050">
            <a:solidFill>
              <a:schemeClr val="lt1"/>
            </a:solidFill>
          </a:ln>
          <a:effectLst/>
        </c:spPr>
      </c:pivotFmt>
      <c:pivotFmt>
        <c:idx val="24"/>
        <c:spPr>
          <a:solidFill>
            <a:schemeClr val="accent6"/>
          </a:solidFill>
          <a:ln w="19050">
            <a:solidFill>
              <a:schemeClr val="lt1"/>
            </a:solidFill>
          </a:ln>
          <a:effectLst/>
        </c:spPr>
      </c:pivotFmt>
      <c:pivotFmt>
        <c:idx val="25"/>
        <c:spPr>
          <a:solidFill>
            <a:schemeClr val="accent6"/>
          </a:solidFill>
          <a:ln w="19050">
            <a:solidFill>
              <a:schemeClr val="lt1"/>
            </a:solidFill>
          </a:ln>
          <a:effectLst/>
        </c:spPr>
      </c:pivotFmt>
      <c:pivotFmt>
        <c:idx val="26"/>
        <c:spPr>
          <a:solidFill>
            <a:schemeClr val="accent6"/>
          </a:solidFill>
          <a:ln w="19050">
            <a:solidFill>
              <a:schemeClr val="lt1"/>
            </a:solidFill>
          </a:ln>
          <a:effectLst/>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3</c:v>
                </c:pt>
              </c:strCache>
            </c:strRef>
          </c:tx>
          <c:dPt>
            <c:idx val="0"/>
            <c:bubble3D val="0"/>
            <c:spPr>
              <a:gradFill rotWithShape="1">
                <a:gsLst>
                  <a:gs pos="0">
                    <a:schemeClr val="accent6">
                      <a:tint val="98000"/>
                      <a:lumMod val="114000"/>
                    </a:schemeClr>
                  </a:gs>
                  <a:gs pos="100000">
                    <a:schemeClr val="accent6">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1-F561-481D-880E-2CF9E0BD0A9B}"/>
              </c:ext>
            </c:extLst>
          </c:dPt>
          <c:dPt>
            <c:idx val="1"/>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3-F561-481D-880E-2CF9E0BD0A9B}"/>
              </c:ext>
            </c:extLst>
          </c:dPt>
          <c:dPt>
            <c:idx val="2"/>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5-F561-481D-880E-2CF9E0BD0A9B}"/>
              </c:ext>
            </c:extLst>
          </c:dPt>
          <c:dPt>
            <c:idx val="3"/>
            <c:bubble3D val="0"/>
            <c:spPr>
              <a:gradFill rotWithShape="1">
                <a:gsLst>
                  <a:gs pos="0">
                    <a:schemeClr val="accent6">
                      <a:lumMod val="60000"/>
                      <a:tint val="98000"/>
                      <a:lumMod val="114000"/>
                    </a:schemeClr>
                  </a:gs>
                  <a:gs pos="100000">
                    <a:schemeClr val="accent6">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7-F561-481D-880E-2CF9E0BD0A9B}"/>
              </c:ext>
            </c:extLst>
          </c:dPt>
          <c:dPt>
            <c:idx val="4"/>
            <c:bubble3D val="0"/>
            <c:spPr>
              <a:gradFill rotWithShape="1">
                <a:gsLst>
                  <a:gs pos="0">
                    <a:schemeClr val="accent5">
                      <a:lumMod val="60000"/>
                      <a:tint val="98000"/>
                      <a:lumMod val="114000"/>
                    </a:schemeClr>
                  </a:gs>
                  <a:gs pos="100000">
                    <a:schemeClr val="accent5">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9-F561-481D-880E-2CF9E0BD0A9B}"/>
              </c:ext>
            </c:extLst>
          </c:dPt>
          <c:dPt>
            <c:idx val="5"/>
            <c:bubble3D val="0"/>
            <c:spPr>
              <a:gradFill rotWithShape="1">
                <a:gsLst>
                  <a:gs pos="0">
                    <a:schemeClr val="accent4">
                      <a:lumMod val="60000"/>
                      <a:tint val="98000"/>
                      <a:lumMod val="114000"/>
                    </a:schemeClr>
                  </a:gs>
                  <a:gs pos="100000">
                    <a:schemeClr val="accent4">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B-F561-481D-880E-2CF9E0BD0A9B}"/>
              </c:ext>
            </c:extLst>
          </c:dPt>
          <c:dPt>
            <c:idx val="6"/>
            <c:bubble3D val="0"/>
            <c:spPr>
              <a:gradFill rotWithShape="1">
                <a:gsLst>
                  <a:gs pos="0">
                    <a:schemeClr val="accent6">
                      <a:lumMod val="80000"/>
                      <a:lumOff val="20000"/>
                      <a:tint val="98000"/>
                      <a:lumMod val="114000"/>
                    </a:schemeClr>
                  </a:gs>
                  <a:gs pos="100000">
                    <a:schemeClr val="accent6">
                      <a:lumMod val="80000"/>
                      <a:lumOff val="2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D-F561-481D-880E-2CF9E0BD0A9B}"/>
              </c:ext>
            </c:extLst>
          </c:dPt>
          <c:dPt>
            <c:idx val="7"/>
            <c:bubble3D val="0"/>
            <c:spPr>
              <a:gradFill rotWithShape="1">
                <a:gsLst>
                  <a:gs pos="0">
                    <a:schemeClr val="accent5">
                      <a:lumMod val="80000"/>
                      <a:lumOff val="20000"/>
                      <a:tint val="98000"/>
                      <a:lumMod val="114000"/>
                    </a:schemeClr>
                  </a:gs>
                  <a:gs pos="100000">
                    <a:schemeClr val="accent5">
                      <a:lumMod val="80000"/>
                      <a:lumOff val="2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F-F561-481D-880E-2CF9E0BD0A9B}"/>
              </c:ext>
            </c:extLst>
          </c:dPt>
          <c:dPt>
            <c:idx val="8"/>
            <c:bubble3D val="0"/>
            <c:spPr>
              <a:gradFill rotWithShape="1">
                <a:gsLst>
                  <a:gs pos="0">
                    <a:schemeClr val="accent4">
                      <a:lumMod val="80000"/>
                      <a:lumOff val="20000"/>
                      <a:tint val="98000"/>
                      <a:lumMod val="114000"/>
                    </a:schemeClr>
                  </a:gs>
                  <a:gs pos="100000">
                    <a:schemeClr val="accent4">
                      <a:lumMod val="80000"/>
                      <a:lumOff val="2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11-F561-481D-880E-2CF9E0BD0A9B}"/>
              </c:ext>
            </c:extLst>
          </c:dPt>
          <c:dPt>
            <c:idx val="9"/>
            <c:bubble3D val="0"/>
            <c:spPr>
              <a:gradFill rotWithShape="1">
                <a:gsLst>
                  <a:gs pos="0">
                    <a:schemeClr val="accent6">
                      <a:lumMod val="80000"/>
                      <a:tint val="98000"/>
                      <a:lumMod val="114000"/>
                    </a:schemeClr>
                  </a:gs>
                  <a:gs pos="100000">
                    <a:schemeClr val="accent6">
                      <a:lumMod val="8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13-F561-481D-880E-2CF9E0BD0A9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9334-2A4B-9966-D8CE763FC4DB}"/>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1T10:11:36.8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9152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112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60537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9001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0907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1900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5694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4470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3920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758983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8259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57165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6489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2103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9812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8134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3469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6792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9/1/2024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8808663"/>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650081" y="235046"/>
            <a:ext cx="9982200" cy="1001556"/>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highlight>
                  <a:srgbClr val="C0C0C0"/>
                </a:highlight>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highlight>
                  <a:srgbClr val="C0C0C0"/>
                </a:highligh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1203C2F4-0C4E-67AA-8315-BF9814716C5C}"/>
              </a:ext>
            </a:extLst>
          </p:cNvPr>
          <p:cNvSpPr txBox="1"/>
          <p:nvPr/>
        </p:nvSpPr>
        <p:spPr>
          <a:xfrm>
            <a:off x="2362200" y="2459504"/>
            <a:ext cx="6634164" cy="1938992"/>
          </a:xfrm>
          <a:prstGeom prst="rect">
            <a:avLst/>
          </a:prstGeom>
          <a:ln>
            <a:solidFill>
              <a:schemeClr val="tx2"/>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b="1" dirty="0"/>
              <a:t>STUDENT NAME:</a:t>
            </a:r>
            <a:r>
              <a:rPr lang="en-GB" sz="2400" b="1" dirty="0"/>
              <a:t> MEERA S</a:t>
            </a:r>
            <a:endParaRPr lang="en-US" sz="2400" b="1" dirty="0"/>
          </a:p>
          <a:p>
            <a:pPr algn="ctr"/>
            <a:r>
              <a:rPr lang="en-US" sz="2400" b="1" dirty="0"/>
              <a:t>REGISTER NO:</a:t>
            </a:r>
            <a:r>
              <a:rPr lang="en-GB" sz="2400" b="1" dirty="0"/>
              <a:t> 312218079</a:t>
            </a:r>
            <a:endParaRPr lang="en-US" sz="2400" b="1" dirty="0"/>
          </a:p>
          <a:p>
            <a:pPr algn="ctr"/>
            <a:r>
              <a:rPr lang="en-US" sz="2400" b="1" dirty="0"/>
              <a:t>DEPARTMENT:</a:t>
            </a:r>
            <a:r>
              <a:rPr lang="en-GB" sz="2400" b="1" dirty="0"/>
              <a:t> </a:t>
            </a:r>
            <a:r>
              <a:rPr lang="en-US" sz="2400" b="1" dirty="0"/>
              <a:t>B.COM GENERAL</a:t>
            </a:r>
          </a:p>
          <a:p>
            <a:pPr algn="ctr"/>
            <a:r>
              <a:rPr lang="en-US" sz="2400" b="1" dirty="0"/>
              <a:t>COLLEGE:</a:t>
            </a:r>
            <a:r>
              <a:rPr lang="en-GB" sz="2400" b="1" dirty="0"/>
              <a:t> </a:t>
            </a:r>
            <a:r>
              <a:rPr lang="en-US" sz="2400" b="1" dirty="0"/>
              <a:t>ST.ANNE’S ART SICENCE COLLEGE</a:t>
            </a:r>
          </a:p>
          <a:p>
            <a:pPr algn="ctr"/>
            <a:r>
              <a:rPr lang="en-US" sz="2400" b="1" dirty="0"/>
              <a:t>           </a:t>
            </a:r>
            <a:endParaRPr lang="en-IN" sz="2400" b="1" dirty="0"/>
          </a:p>
        </p:txBody>
      </p:sp>
      <p:sp>
        <p:nvSpPr>
          <p:cNvPr id="15" name="Plaque 14">
            <a:extLst>
              <a:ext uri="{FF2B5EF4-FFF2-40B4-BE49-F238E27FC236}">
                <a16:creationId xmlns:a16="http://schemas.microsoft.com/office/drawing/2014/main" id="{AC5A48E3-FC79-EE27-5926-F72D55A428E1}"/>
              </a:ext>
            </a:extLst>
          </p:cNvPr>
          <p:cNvSpPr/>
          <p:nvPr/>
        </p:nvSpPr>
        <p:spPr>
          <a:xfrm>
            <a:off x="0" y="5867400"/>
            <a:ext cx="762000" cy="990600"/>
          </a:xfrm>
          <a:prstGeom prst="plaqu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4BAC8A1-502C-507E-3197-3BBF443FAB66}"/>
              </a:ext>
            </a:extLst>
          </p:cNvPr>
          <p:cNvSpPr/>
          <p:nvPr/>
        </p:nvSpPr>
        <p:spPr>
          <a:xfrm>
            <a:off x="9448800" y="5410200"/>
            <a:ext cx="2286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233EB049-44DB-152E-3EDB-449B3ABD00EE}"/>
              </a:ext>
            </a:extLst>
          </p:cNvPr>
          <p:cNvSpPr/>
          <p:nvPr/>
        </p:nvSpPr>
        <p:spPr>
          <a:xfrm>
            <a:off x="8305800" y="2230904"/>
            <a:ext cx="2286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559A29DE-D255-F3EC-0CF6-A435F08EAC1D}"/>
              </a:ext>
            </a:extLst>
          </p:cNvPr>
          <p:cNvSpPr/>
          <p:nvPr/>
        </p:nvSpPr>
        <p:spPr>
          <a:xfrm>
            <a:off x="2096729" y="3429000"/>
            <a:ext cx="2286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343400" y="42696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trike="sngStrike" spc="1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M</a:t>
            </a:r>
            <a:r>
              <a:rPr sz="4000" b="1" strike="sngStrike"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O</a:t>
            </a:r>
            <a:r>
              <a:rPr sz="4000" b="1" strike="sngStrike" spc="-1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D</a:t>
            </a:r>
            <a:r>
              <a:rPr sz="4000" b="1" strike="sngStrike" spc="-3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E</a:t>
            </a:r>
            <a:r>
              <a:rPr sz="4000" b="1" strike="sngStrike" spc="-30"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LL</a:t>
            </a:r>
            <a:r>
              <a:rPr sz="4000" b="1" strike="sngStrike" spc="-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I</a:t>
            </a:r>
            <a:r>
              <a:rPr sz="4000" b="1" strike="sngStrike" spc="30"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N</a:t>
            </a:r>
            <a:r>
              <a:rPr sz="4000" b="1" strike="sngStrike" spc="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G</a:t>
            </a:r>
            <a:endParaRPr sz="4000" strike="sngStrike"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Rectangle 1"/>
          <p:cNvSpPr/>
          <p:nvPr/>
        </p:nvSpPr>
        <p:spPr>
          <a:xfrm>
            <a:off x="1295399" y="1334974"/>
            <a:ext cx="8239125"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i="1" dirty="0"/>
          </a:p>
          <a:p>
            <a:pPr algn="ctr"/>
            <a:endParaRPr lang="en-US" sz="2000" b="1" i="1" dirty="0"/>
          </a:p>
          <a:p>
            <a:pPr algn="ctr"/>
            <a:endParaRPr lang="en-US" sz="2000" b="1" i="1" dirty="0"/>
          </a:p>
          <a:p>
            <a:pPr marL="342900" indent="-342900" algn="ctr">
              <a:buFont typeface="Wingdings" panose="05000000000000000000" pitchFamily="2" charset="2"/>
              <a:buChar char="q"/>
            </a:pPr>
            <a:r>
              <a:rPr lang="en-US" sz="2000" b="1" i="1" dirty="0"/>
              <a:t>DATA COLLECTION</a:t>
            </a:r>
          </a:p>
          <a:p>
            <a:pPr algn="ctr"/>
            <a:r>
              <a:rPr lang="en-US" i="1" dirty="0"/>
              <a:t>GAGGLE TO DOWNLOAD THE DATA</a:t>
            </a:r>
          </a:p>
          <a:p>
            <a:pPr marL="342900" indent="-342900" algn="ctr">
              <a:buFont typeface="Wingdings" panose="05000000000000000000" pitchFamily="2" charset="2"/>
              <a:buChar char="q"/>
            </a:pPr>
            <a:r>
              <a:rPr lang="en-US" sz="2000" b="1" i="1" dirty="0"/>
              <a:t>FETURE COLLECTION</a:t>
            </a:r>
            <a:endParaRPr lang="en-US" b="1" i="1" dirty="0"/>
          </a:p>
          <a:p>
            <a:pPr algn="ctr"/>
            <a:r>
              <a:rPr lang="en-IN" i="1" dirty="0"/>
              <a:t>Employee Status </a:t>
            </a:r>
          </a:p>
          <a:p>
            <a:pPr algn="ctr"/>
            <a:r>
              <a:rPr lang="en-IN" i="1" dirty="0"/>
              <a:t>Employee Type </a:t>
            </a:r>
          </a:p>
          <a:p>
            <a:pPr algn="ctr"/>
            <a:r>
              <a:rPr lang="en-IN" i="1" dirty="0"/>
              <a:t>Gender Code </a:t>
            </a:r>
          </a:p>
          <a:p>
            <a:pPr algn="ctr"/>
            <a:r>
              <a:rPr lang="en-IN" i="1" dirty="0"/>
              <a:t>Performance Score </a:t>
            </a:r>
          </a:p>
          <a:p>
            <a:pPr algn="ctr"/>
            <a:r>
              <a:rPr lang="en-IN" i="1" dirty="0"/>
              <a:t>Current Employee Rating </a:t>
            </a:r>
          </a:p>
          <a:p>
            <a:pPr marL="342900" indent="-342900" algn="ctr">
              <a:buFont typeface="Wingdings" panose="05000000000000000000" pitchFamily="2" charset="2"/>
              <a:buChar char="q"/>
            </a:pPr>
            <a:r>
              <a:rPr lang="en-US" sz="2000" b="1" i="1" dirty="0"/>
              <a:t>DATA CLEANING</a:t>
            </a:r>
            <a:endParaRPr lang="en-US" b="1" i="1" dirty="0"/>
          </a:p>
          <a:p>
            <a:pPr algn="ctr"/>
            <a:r>
              <a:rPr lang="en-US" i="1" dirty="0"/>
              <a:t>MIISSING VALUE IDENTIFY</a:t>
            </a:r>
          </a:p>
          <a:p>
            <a:pPr algn="ctr"/>
            <a:r>
              <a:rPr lang="en-US" i="1" dirty="0"/>
              <a:t>MISSING VALUE FILTER</a:t>
            </a:r>
          </a:p>
          <a:p>
            <a:pPr marL="342900" indent="-342900" algn="ctr">
              <a:buFont typeface="Wingdings" panose="05000000000000000000" pitchFamily="2" charset="2"/>
              <a:buChar char="q"/>
            </a:pPr>
            <a:r>
              <a:rPr lang="en-US" sz="2000" b="1" i="1" dirty="0"/>
              <a:t>PERFORMANCE LEVEL</a:t>
            </a:r>
          </a:p>
          <a:p>
            <a:pPr marL="342900" indent="-342900" algn="ctr">
              <a:buFont typeface="Wingdings" panose="05000000000000000000" pitchFamily="2" charset="2"/>
              <a:buChar char="q"/>
            </a:pPr>
            <a:r>
              <a:rPr lang="en-US" sz="2000" b="1" i="1" dirty="0"/>
              <a:t>SUMMARY</a:t>
            </a:r>
          </a:p>
          <a:p>
            <a:pPr algn="ctr"/>
            <a:r>
              <a:rPr lang="en-US" i="1" dirty="0"/>
              <a:t>CREATE A PIVOT TABLE</a:t>
            </a:r>
          </a:p>
          <a:p>
            <a:pPr algn="ctr"/>
            <a:r>
              <a:rPr lang="en-US" i="1" dirty="0"/>
              <a:t>CREATING GRAPH</a:t>
            </a:r>
          </a:p>
          <a:p>
            <a:pPr algn="ctr"/>
            <a:endParaRPr lang="en-IN" i="1" dirty="0"/>
          </a:p>
          <a:p>
            <a:pPr algn="ctr"/>
            <a:endParaRPr lang="en-IN" i="1" dirty="0"/>
          </a:p>
          <a:p>
            <a:pPr algn="ctr"/>
            <a:endParaRPr lang="en-US" i="1" dirty="0"/>
          </a:p>
        </p:txBody>
      </p:sp>
      <p:sp>
        <p:nvSpPr>
          <p:cNvPr id="3" name="Rectangle 2">
            <a:extLst>
              <a:ext uri="{FF2B5EF4-FFF2-40B4-BE49-F238E27FC236}">
                <a16:creationId xmlns:a16="http://schemas.microsoft.com/office/drawing/2014/main" id="{B46BAC9D-04AC-F113-29CA-3DDEA455CDD6}"/>
              </a:ext>
            </a:extLst>
          </p:cNvPr>
          <p:cNvSpPr/>
          <p:nvPr/>
        </p:nvSpPr>
        <p:spPr>
          <a:xfrm>
            <a:off x="533400" y="5486400"/>
            <a:ext cx="2286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Top Corners Rounded 6">
            <a:extLst>
              <a:ext uri="{FF2B5EF4-FFF2-40B4-BE49-F238E27FC236}">
                <a16:creationId xmlns:a16="http://schemas.microsoft.com/office/drawing/2014/main" id="{C17DA8C0-3740-669C-CADE-32CED651CDEB}"/>
              </a:ext>
            </a:extLst>
          </p:cNvPr>
          <p:cNvSpPr/>
          <p:nvPr/>
        </p:nvSpPr>
        <p:spPr>
          <a:xfrm>
            <a:off x="11887200" y="5486400"/>
            <a:ext cx="304800" cy="1371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192559"/>
            <a:ext cx="3423762" cy="690574"/>
          </a:xfrm>
          <a:prstGeom prst="rect">
            <a:avLst/>
          </a:prstGeom>
        </p:spPr>
        <p:txBody>
          <a:bodyPr vert="horz" wrap="square" lIns="0" tIns="13335" rIns="0" bIns="0" rtlCol="0">
            <a:spAutoFit/>
          </a:bodyPr>
          <a:lstStyle/>
          <a:p>
            <a:pPr marL="12700" algn="ctr">
              <a:lnSpc>
                <a:spcPct val="100000"/>
              </a:lnSpc>
              <a:spcBef>
                <a:spcPts val="105"/>
              </a:spcBef>
            </a:pPr>
            <a:r>
              <a:rPr sz="4400" b="1" dirty="0">
                <a:solidFill>
                  <a:schemeClr val="bg2"/>
                </a:solidFill>
                <a:latin typeface="Berlin Sans FB Demi" panose="020E0802020502020306" pitchFamily="34" charset="0"/>
              </a:rPr>
              <a:t>R</a:t>
            </a:r>
            <a:r>
              <a:rPr sz="4400" b="1" spc="-40" dirty="0">
                <a:solidFill>
                  <a:schemeClr val="bg2"/>
                </a:solidFill>
                <a:latin typeface="Berlin Sans FB Demi" panose="020E0802020502020306" pitchFamily="34" charset="0"/>
              </a:rPr>
              <a:t>E</a:t>
            </a:r>
            <a:r>
              <a:rPr sz="4400" b="1" spc="15" dirty="0">
                <a:solidFill>
                  <a:schemeClr val="bg2"/>
                </a:solidFill>
                <a:latin typeface="Berlin Sans FB Demi" panose="020E0802020502020306" pitchFamily="34" charset="0"/>
              </a:rPr>
              <a:t>S</a:t>
            </a:r>
            <a:r>
              <a:rPr sz="4400" b="1" spc="-30" dirty="0">
                <a:solidFill>
                  <a:schemeClr val="bg2"/>
                </a:solidFill>
                <a:latin typeface="Berlin Sans FB Demi" panose="020E0802020502020306" pitchFamily="34" charset="0"/>
              </a:rPr>
              <a:t>U</a:t>
            </a:r>
            <a:r>
              <a:rPr sz="4400" b="1" spc="-405" dirty="0">
                <a:solidFill>
                  <a:schemeClr val="bg2"/>
                </a:solidFill>
                <a:latin typeface="Berlin Sans FB Demi" panose="020E0802020502020306" pitchFamily="34" charset="0"/>
              </a:rPr>
              <a:t>L</a:t>
            </a:r>
            <a:r>
              <a:rPr sz="4400" b="1" dirty="0">
                <a:solidFill>
                  <a:schemeClr val="bg2"/>
                </a:solidFill>
                <a:latin typeface="Berlin Sans FB Demi" panose="020E0802020502020306"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265542388"/>
              </p:ext>
            </p:extLst>
          </p:nvPr>
        </p:nvGraphicFramePr>
        <p:xfrm>
          <a:off x="1219200" y="1600200"/>
          <a:ext cx="8229600" cy="4648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18" y="611505"/>
            <a:ext cx="3816668" cy="138589"/>
          </a:xfrm>
        </p:spPr>
        <p:txBody>
          <a:bodyPr>
            <a:normAutofit fontScale="90000"/>
          </a:bodyPr>
          <a:lstStyle/>
          <a:p>
            <a:r>
              <a:rPr lang="en-IN" sz="4400" b="1"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R</a:t>
            </a:r>
            <a:r>
              <a:rPr lang="en-IN" sz="4400" b="1" spc="-40"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E</a:t>
            </a:r>
            <a:r>
              <a:rPr lang="en-IN" sz="4400" b="1" spc="15"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S</a:t>
            </a:r>
            <a:r>
              <a:rPr lang="en-IN" sz="4400" b="1" spc="-30"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U</a:t>
            </a:r>
            <a:r>
              <a:rPr lang="en-IN" sz="4400" b="1" spc="-405"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L</a:t>
            </a:r>
            <a:r>
              <a:rPr lang="en-IN" sz="4400" b="1"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TS</a:t>
            </a:r>
          </a:p>
        </p:txBody>
      </p:sp>
      <p:graphicFrame>
        <p:nvGraphicFramePr>
          <p:cNvPr id="4" name="Chart 3"/>
          <p:cNvGraphicFramePr>
            <a:graphicFrameLocks/>
          </p:cNvGraphicFramePr>
          <p:nvPr>
            <p:extLst>
              <p:ext uri="{D42A27DB-BD31-4B8C-83A1-F6EECF244321}">
                <p14:modId xmlns:p14="http://schemas.microsoft.com/office/powerpoint/2010/main" val="4083926083"/>
              </p:ext>
            </p:extLst>
          </p:nvPr>
        </p:nvGraphicFramePr>
        <p:xfrm>
          <a:off x="1447800" y="1714500"/>
          <a:ext cx="7410450" cy="4714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645" y="474740"/>
            <a:ext cx="3207068" cy="758190"/>
          </a:xfrm>
        </p:spPr>
        <p:txBody>
          <a:bodyPr>
            <a:normAutofit/>
          </a:bodyPr>
          <a:lstStyle/>
          <a:p>
            <a:r>
              <a:rPr lang="en-IN" sz="4000" b="1" dirty="0">
                <a:solidFill>
                  <a:schemeClr val="bg1"/>
                </a:solidFill>
              </a:rPr>
              <a:t>R</a:t>
            </a:r>
            <a:r>
              <a:rPr lang="en-IN" sz="4000" b="1" spc="-40" dirty="0">
                <a:solidFill>
                  <a:schemeClr val="bg1"/>
                </a:solidFill>
              </a:rPr>
              <a:t>E</a:t>
            </a:r>
            <a:r>
              <a:rPr lang="en-IN" sz="4000" b="1" spc="15" dirty="0">
                <a:solidFill>
                  <a:schemeClr val="bg1"/>
                </a:solidFill>
              </a:rPr>
              <a:t>S</a:t>
            </a:r>
            <a:r>
              <a:rPr lang="en-IN" sz="4000" b="1" spc="-30" dirty="0">
                <a:solidFill>
                  <a:schemeClr val="bg1"/>
                </a:solidFill>
              </a:rPr>
              <a:t>U</a:t>
            </a:r>
            <a:r>
              <a:rPr lang="en-IN" sz="4000" b="1" spc="-405" dirty="0">
                <a:solidFill>
                  <a:schemeClr val="bg1"/>
                </a:solidFill>
              </a:rPr>
              <a:t>L</a:t>
            </a:r>
            <a:r>
              <a:rPr lang="en-IN" sz="4000" b="1" dirty="0">
                <a:solidFill>
                  <a:schemeClr val="bg1"/>
                </a:solidFill>
              </a:rPr>
              <a:t>TS</a:t>
            </a:r>
          </a:p>
        </p:txBody>
      </p:sp>
      <p:graphicFrame>
        <p:nvGraphicFramePr>
          <p:cNvPr id="4" name="Chart 3"/>
          <p:cNvGraphicFramePr>
            <a:graphicFrameLocks/>
          </p:cNvGraphicFramePr>
          <p:nvPr>
            <p:extLst>
              <p:ext uri="{D42A27DB-BD31-4B8C-83A1-F6EECF244321}">
                <p14:modId xmlns:p14="http://schemas.microsoft.com/office/powerpoint/2010/main" val="2485717644"/>
              </p:ext>
            </p:extLst>
          </p:nvPr>
        </p:nvGraphicFramePr>
        <p:xfrm>
          <a:off x="755332" y="1375173"/>
          <a:ext cx="9067323" cy="47327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303735" y="0"/>
            <a:ext cx="9905998" cy="2269378"/>
          </a:xfrm>
        </p:spPr>
        <p:txBody>
          <a:bodyPr/>
          <a:lstStyle/>
          <a:p>
            <a:r>
              <a:rPr lang="en-US" dirty="0">
                <a:solidFill>
                  <a:schemeClr val="bg1"/>
                </a:solidFill>
                <a:latin typeface="Times New Roman" panose="02020603050405020304" pitchFamily="18" charset="0"/>
                <a:cs typeface="Times New Roman" panose="02020603050405020304" pitchFamily="18" charset="0"/>
              </a:rPr>
              <a:t>conclusion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loud 2"/>
          <p:cNvSpPr/>
          <p:nvPr/>
        </p:nvSpPr>
        <p:spPr>
          <a:xfrm>
            <a:off x="2024062" y="1214438"/>
            <a:ext cx="8370093" cy="5376909"/>
          </a:xfrm>
          <a:prstGeom prst="cloud">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sz="2400" dirty="0"/>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739776" y="1005091"/>
            <a:ext cx="3705225" cy="50911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16510" rIns="0" bIns="0" rtlCol="0">
            <a:spAutoFit/>
          </a:bodyPr>
          <a:lstStyle/>
          <a:p>
            <a:pPr marL="12700">
              <a:lnSpc>
                <a:spcPct val="100000"/>
              </a:lnSpc>
              <a:spcBef>
                <a:spcPts val="130"/>
              </a:spcBef>
            </a:pPr>
            <a:r>
              <a:rPr sz="3200" b="1" dirty="0">
                <a:solidFill>
                  <a:schemeClr val="tx2"/>
                </a:solidFill>
                <a:latin typeface="Berlin Sans FB Demi" panose="02000000000000000000" pitchFamily="2" charset="0"/>
                <a:ea typeface="Berlin Sans FB Demi" panose="02000000000000000000" pitchFamily="2" charset="0"/>
              </a:rPr>
              <a:t>PRO</a:t>
            </a:r>
            <a:r>
              <a:rPr lang="en-GB" sz="3200" b="1" dirty="0">
                <a:solidFill>
                  <a:schemeClr val="tx2"/>
                </a:solidFill>
                <a:latin typeface="Berlin Sans FB Demi" panose="02000000000000000000" pitchFamily="2" charset="0"/>
                <a:ea typeface="Berlin Sans FB Demi" panose="02000000000000000000" pitchFamily="2" charset="0"/>
              </a:rPr>
              <a:t>J</a:t>
            </a:r>
            <a:r>
              <a:rPr sz="3200" b="1" dirty="0">
                <a:solidFill>
                  <a:schemeClr val="tx2"/>
                </a:solidFill>
                <a:latin typeface="Berlin Sans FB Demi" panose="02000000000000000000" pitchFamily="2" charset="0"/>
                <a:ea typeface="Berlin Sans FB Demi" panose="02000000000000000000" pitchFamily="2" charset="0"/>
              </a:rPr>
              <a:t>ECT TITLE</a:t>
            </a:r>
            <a:endParaRPr sz="3200" b="1">
              <a:solidFill>
                <a:schemeClr val="tx2"/>
              </a:solidFill>
              <a:latin typeface="Berlin Sans FB Demi" panose="02000000000000000000" pitchFamily="2" charset="0"/>
              <a:ea typeface="Berlin Sans FB Demi" panose="02000000000000000000" pitchFamily="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3375"/>
            <a:ext cx="8593228" cy="120032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3600" dirty="0">
                <a:solidFill>
                  <a:schemeClr val="bg2">
                    <a:lumMod val="10000"/>
                  </a:schemeClr>
                </a:solidFill>
                <a:latin typeface="Algerian" panose="02000000000000000000" pitchFamily="2" charset="0"/>
                <a:ea typeface="Algerian" panose="02000000000000000000" pitchFamily="2" charset="0"/>
                <a:cs typeface="Times New Roman" panose="02020603050405020304" pitchFamily="18" charset="0"/>
              </a:rPr>
              <a:t>Employee Performance Analysis using Excel</a:t>
            </a:r>
            <a:endParaRPr lang="en-IN" sz="3600" dirty="0">
              <a:solidFill>
                <a:schemeClr val="bg2">
                  <a:lumMod val="10000"/>
                </a:schemeClr>
              </a:solidFill>
              <a:latin typeface="Algerian" panose="02000000000000000000" pitchFamily="2" charset="0"/>
              <a:ea typeface="Algerian" panose="02000000000000000000" pitchFamily="2" charset="0"/>
              <a:cs typeface="Times New Roman" panose="02020603050405020304" pitchFamily="18" charset="0"/>
            </a:endParaRPr>
          </a:p>
        </p:txBody>
      </p:sp>
      <p:sp>
        <p:nvSpPr>
          <p:cNvPr id="21" name="Parallelogram 20">
            <a:extLst>
              <a:ext uri="{FF2B5EF4-FFF2-40B4-BE49-F238E27FC236}">
                <a16:creationId xmlns:a16="http://schemas.microsoft.com/office/drawing/2014/main" id="{95E6F492-72FD-B797-9BDD-E9F30EC11464}"/>
              </a:ext>
            </a:extLst>
          </p:cNvPr>
          <p:cNvSpPr/>
          <p:nvPr/>
        </p:nvSpPr>
        <p:spPr>
          <a:xfrm>
            <a:off x="11430000" y="0"/>
            <a:ext cx="762000" cy="1371600"/>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2">
            <p14:nvContentPartPr>
              <p14:cNvPr id="29" name="Ink 28">
                <a:extLst>
                  <a:ext uri="{FF2B5EF4-FFF2-40B4-BE49-F238E27FC236}">
                    <a16:creationId xmlns:a16="http://schemas.microsoft.com/office/drawing/2014/main" id="{641D677D-117C-CCA6-D9C8-02594C1A7968}"/>
                  </a:ext>
                </a:extLst>
              </p14:cNvPr>
              <p14:cNvContentPartPr/>
              <p14:nvPr/>
            </p14:nvContentPartPr>
            <p14:xfrm>
              <a:off x="3873948" y="1130717"/>
              <a:ext cx="360" cy="360"/>
            </p14:xfrm>
          </p:contentPart>
        </mc:Choice>
        <mc:Fallback>
          <p:pic>
            <p:nvPicPr>
              <p:cNvPr id="29" name="Ink 28">
                <a:extLst>
                  <a:ext uri="{FF2B5EF4-FFF2-40B4-BE49-F238E27FC236}">
                    <a16:creationId xmlns:a16="http://schemas.microsoft.com/office/drawing/2014/main" id="{641D677D-117C-CCA6-D9C8-02594C1A7968}"/>
                  </a:ext>
                </a:extLst>
              </p:cNvPr>
              <p:cNvPicPr/>
              <p:nvPr/>
            </p:nvPicPr>
            <p:blipFill>
              <a:blip r:embed="rId3"/>
              <a:stretch>
                <a:fillRect/>
              </a:stretch>
            </p:blipFill>
            <p:spPr>
              <a:xfrm>
                <a:off x="3819948" y="1022717"/>
                <a:ext cx="108000" cy="216000"/>
              </a:xfrm>
              <a:prstGeom prst="rect">
                <a:avLst/>
              </a:prstGeom>
            </p:spPr>
          </p:pic>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0" name="object 20"/>
          <p:cNvPicPr/>
          <p:nvPr/>
        </p:nvPicPr>
        <p:blipFill>
          <a:blip r:embed="rId2" cstate="print"/>
          <a:stretch>
            <a:fillRect/>
          </a:stretch>
        </p:blipFill>
        <p:spPr>
          <a:xfrm>
            <a:off x="609600" y="3642509"/>
            <a:ext cx="1733550" cy="300989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1" name="object 21"/>
          <p:cNvSpPr txBox="1">
            <a:spLocks noGrp="1"/>
          </p:cNvSpPr>
          <p:nvPr>
            <p:ph type="title"/>
          </p:nvPr>
        </p:nvSpPr>
        <p:spPr>
          <a:xfrm>
            <a:off x="4109880" y="1045159"/>
            <a:ext cx="2357120" cy="50590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0" tIns="13335" rIns="0" bIns="0" rtlCol="0">
            <a:spAutoFit/>
          </a:bodyPr>
          <a:lstStyle/>
          <a:p>
            <a:pPr marL="12700">
              <a:lnSpc>
                <a:spcPct val="100000"/>
              </a:lnSpc>
              <a:spcBef>
                <a:spcPts val="105"/>
              </a:spcBef>
            </a:pPr>
            <a:r>
              <a:rPr lang="en-IN" sz="3200" spc="2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A</a:t>
            </a:r>
            <a:r>
              <a:rPr lang="en-IN" sz="3200" spc="-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G</a:t>
            </a:r>
            <a:r>
              <a:rPr lang="en-IN" sz="3200" spc="-3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E</a:t>
            </a:r>
            <a:r>
              <a:rPr lang="en-IN" sz="3200" spc="1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N</a:t>
            </a:r>
            <a:r>
              <a:rPr lang="en-IN" sz="3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D</a:t>
            </a:r>
            <a:r>
              <a:rPr lang="en-GB" sz="3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A</a:t>
            </a:r>
            <a:endParaRPr sz="3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773840" y="976837"/>
            <a:ext cx="5029200" cy="550920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marL="514350" indent="-514350">
              <a:buFont typeface="Arial" panose="020B0604020202020204" pitchFamily="34" charset="0"/>
              <a:buChar char="•"/>
            </a:pP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Problem Statement</a:t>
            </a: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Project Overview</a:t>
            </a: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End Users</a:t>
            </a: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Our Solution and Proposition</a:t>
            </a:r>
          </a:p>
          <a:p>
            <a:pPr marL="514350" indent="-514350">
              <a:buFont typeface="Arial" panose="020B0604020202020204" pitchFamily="34" charset="0"/>
              <a:buChar char="•"/>
            </a:pPr>
            <a:r>
              <a:rPr lang="en-US" sz="3200" i="1" dirty="0">
                <a:solidFill>
                  <a:schemeClr val="tx1"/>
                </a:solidFill>
                <a:latin typeface="Times New Roman" panose="02020603050405020304" pitchFamily="18" charset="0"/>
                <a:cs typeface="Times New Roman" panose="02020603050405020304" pitchFamily="18" charset="0"/>
              </a:rPr>
              <a:t>Dataset Description</a:t>
            </a: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Modelling Approach</a:t>
            </a: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Results and </a:t>
            </a:r>
            <a:r>
              <a:rPr lang="en-US" sz="3200" i="1" dirty="0">
                <a:solidFill>
                  <a:schemeClr val="tx1"/>
                </a:solidFill>
                <a:latin typeface="Times New Roman" panose="02020603050405020304" pitchFamily="18" charset="0"/>
                <a:cs typeface="Times New Roman" panose="02020603050405020304" pitchFamily="18" charset="0"/>
              </a:rPr>
              <a:t>Discussion</a:t>
            </a: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Conclusion</a:t>
            </a:r>
          </a:p>
          <a:p>
            <a:pPr marL="514350" indent="-514350">
              <a:buFont typeface="Arial" panose="020B0604020202020204" pitchFamily="34" charset="0"/>
              <a:buChar char="•"/>
            </a:pPr>
            <a:endParaRPr lang="en-IN" sz="3200" i="1" dirty="0">
              <a:solidFill>
                <a:schemeClr val="tx1"/>
              </a:solidFill>
              <a:latin typeface="Times New Roman" panose="02020603050405020304" pitchFamily="18" charset="0"/>
              <a:cs typeface="Times New Roman" panose="02020603050405020304" pitchFamily="18" charset="0"/>
            </a:endParaRPr>
          </a:p>
        </p:txBody>
      </p:sp>
      <p:sp>
        <p:nvSpPr>
          <p:cNvPr id="24" name="Scroll: Horizontal 23">
            <a:extLst>
              <a:ext uri="{FF2B5EF4-FFF2-40B4-BE49-F238E27FC236}">
                <a16:creationId xmlns:a16="http://schemas.microsoft.com/office/drawing/2014/main" id="{8DD6DA9F-9F76-4C53-17B8-6804BB69C132}"/>
              </a:ext>
            </a:extLst>
          </p:cNvPr>
          <p:cNvSpPr/>
          <p:nvPr/>
        </p:nvSpPr>
        <p:spPr>
          <a:xfrm>
            <a:off x="752475" y="28580"/>
            <a:ext cx="2778299" cy="1522488"/>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000" b="1">
                <a:solidFill>
                  <a:schemeClr val="tx1"/>
                </a:solidFill>
                <a:latin typeface="ADLaM Display" panose="02010000000000000000" pitchFamily="2" charset="0"/>
                <a:ea typeface="ADLaM Display" panose="02010000000000000000" pitchFamily="2" charset="0"/>
                <a:cs typeface="ADLaM Display" panose="02010000000000000000" pitchFamily="2" charset="0"/>
              </a:rPr>
              <a:t>AGENDA</a:t>
            </a:r>
            <a:endParaRPr lang="en-US" sz="4000" b="1">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FOR IS ACHIEVEMENT</a:t>
            </a:r>
          </a:p>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FOR IS INCREMENT</a:t>
            </a:r>
          </a:p>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Effectively considers multiple perspectives and approaches before making decisions</a:t>
            </a:r>
          </a:p>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Displayed a consistently strong ability to tackle challenging problems efficiently</a:t>
            </a:r>
          </a:p>
          <a:p>
            <a:pPr algn="ctr"/>
            <a:endParaRPr lang="en-IN" i="1" dirty="0">
              <a:latin typeface="Times New Roman" panose="02020603050405020304" pitchFamily="18" charset="0"/>
              <a:ea typeface="Tisa Offc Serif Pro" panose="02000000000000000000" pitchFamily="2" charset="0"/>
              <a:cs typeface="Times New Roman" panose="02020603050405020304" pitchFamily="18" charset="0"/>
            </a:endParaRPr>
          </a:p>
        </p:txBody>
      </p:sp>
      <p:sp>
        <p:nvSpPr>
          <p:cNvPr id="11" name="Speech Bubble: Oval 10">
            <a:extLst>
              <a:ext uri="{FF2B5EF4-FFF2-40B4-BE49-F238E27FC236}">
                <a16:creationId xmlns:a16="http://schemas.microsoft.com/office/drawing/2014/main" id="{3E63E41F-F589-485A-269A-A51537381433}"/>
              </a:ext>
            </a:extLst>
          </p:cNvPr>
          <p:cNvSpPr/>
          <p:nvPr/>
        </p:nvSpPr>
        <p:spPr>
          <a:xfrm rot="20625025">
            <a:off x="721074" y="187347"/>
            <a:ext cx="3117039" cy="1983836"/>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bject 7">
            <a:extLst>
              <a:ext uri="{FF2B5EF4-FFF2-40B4-BE49-F238E27FC236}">
                <a16:creationId xmlns:a16="http://schemas.microsoft.com/office/drawing/2014/main" id="{0B7495C3-B3EB-474A-E22F-BEB4E824C871}"/>
              </a:ext>
            </a:extLst>
          </p:cNvPr>
          <p:cNvSpPr txBox="1">
            <a:spLocks/>
          </p:cNvSpPr>
          <p:nvPr/>
        </p:nvSpPr>
        <p:spPr>
          <a:xfrm rot="20336560">
            <a:off x="-1427151" y="778774"/>
            <a:ext cx="6349977" cy="1137491"/>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12700" algn="ctr">
              <a:lnSpc>
                <a:spcPct val="100000"/>
              </a:lnSpc>
              <a:spcBef>
                <a:spcPts val="130"/>
              </a:spcBef>
              <a:tabLst>
                <a:tab pos="2727960" algn="l"/>
              </a:tabLst>
            </a:pPr>
            <a:r>
              <a:rPr lang="en-GB" b="1" spc="-20" dirty="0">
                <a:solidFill>
                  <a:schemeClr val="tx1"/>
                </a:solidFill>
                <a:latin typeface="Berlin Sans FB Demi" panose="020E0802020502020306" pitchFamily="34" charset="0"/>
                <a:ea typeface="Baguet Script" panose="02000000000000000000" pitchFamily="2" charset="0"/>
              </a:rPr>
              <a:t>        P</a:t>
            </a:r>
            <a:r>
              <a:rPr lang="en-GB" b="1" spc="15" dirty="0">
                <a:solidFill>
                  <a:schemeClr val="tx1"/>
                </a:solidFill>
                <a:latin typeface="Berlin Sans FB Demi" panose="020E0802020502020306" pitchFamily="34" charset="0"/>
                <a:ea typeface="Baguet Script" panose="02000000000000000000" pitchFamily="2" charset="0"/>
              </a:rPr>
              <a:t>ROB</a:t>
            </a:r>
            <a:r>
              <a:rPr lang="en-GB" b="1" spc="55" dirty="0">
                <a:solidFill>
                  <a:schemeClr val="tx1"/>
                </a:solidFill>
                <a:latin typeface="Berlin Sans FB Demi" panose="020E0802020502020306" pitchFamily="34" charset="0"/>
                <a:ea typeface="Baguet Script" panose="02000000000000000000" pitchFamily="2" charset="0"/>
              </a:rPr>
              <a:t>L</a:t>
            </a:r>
            <a:r>
              <a:rPr lang="en-GB" b="1" spc="-20" dirty="0">
                <a:solidFill>
                  <a:schemeClr val="tx1"/>
                </a:solidFill>
                <a:latin typeface="Berlin Sans FB Demi" panose="020E0802020502020306" pitchFamily="34" charset="0"/>
                <a:ea typeface="Baguet Script" panose="02000000000000000000" pitchFamily="2" charset="0"/>
              </a:rPr>
              <a:t>M</a:t>
            </a:r>
          </a:p>
          <a:p>
            <a:pPr marL="12700" algn="ctr">
              <a:lnSpc>
                <a:spcPct val="100000"/>
              </a:lnSpc>
              <a:spcBef>
                <a:spcPts val="130"/>
              </a:spcBef>
              <a:tabLst>
                <a:tab pos="2727960" algn="l"/>
              </a:tabLst>
            </a:pPr>
            <a:r>
              <a:rPr lang="en-GB" b="1" spc="-20" dirty="0">
                <a:solidFill>
                  <a:schemeClr val="tx1"/>
                </a:solidFill>
                <a:latin typeface="Berlin Sans FB Demi" panose="020E0802020502020306" pitchFamily="34" charset="0"/>
                <a:ea typeface="Baguet Script" panose="02000000000000000000" pitchFamily="2" charset="0"/>
              </a:rPr>
              <a:t>        STATEMENT </a:t>
            </a:r>
            <a:endParaRPr lang="en-GB" b="1" dirty="0">
              <a:solidFill>
                <a:schemeClr val="tx1"/>
              </a:solidFill>
              <a:latin typeface="Berlin Sans FB Demi" panose="020E0802020502020306" pitchFamily="34" charset="0"/>
              <a:ea typeface="Baguet Script" panose="02000000000000000000" pitchFamily="2" charset="0"/>
            </a:endParaRPr>
          </a:p>
        </p:txBody>
      </p:sp>
      <p:grpSp>
        <p:nvGrpSpPr>
          <p:cNvPr id="32" name="object 2">
            <a:extLst>
              <a:ext uri="{FF2B5EF4-FFF2-40B4-BE49-F238E27FC236}">
                <a16:creationId xmlns:a16="http://schemas.microsoft.com/office/drawing/2014/main" id="{76D5F1EA-9B5D-E0E6-D720-0E9814CAB4AD}"/>
              </a:ext>
            </a:extLst>
          </p:cNvPr>
          <p:cNvGrpSpPr/>
          <p:nvPr/>
        </p:nvGrpSpPr>
        <p:grpSpPr>
          <a:xfrm>
            <a:off x="8312944" y="2019300"/>
            <a:ext cx="2762250" cy="3257550"/>
            <a:chOff x="7991475" y="2933700"/>
            <a:chExt cx="2762250" cy="3257550"/>
          </a:xfrm>
        </p:grpSpPr>
        <p:sp>
          <p:nvSpPr>
            <p:cNvPr id="29" name="object 3">
              <a:extLst>
                <a:ext uri="{FF2B5EF4-FFF2-40B4-BE49-F238E27FC236}">
                  <a16:creationId xmlns:a16="http://schemas.microsoft.com/office/drawing/2014/main" id="{A3734E8C-9A65-499B-4B5E-CD16B7C9AF8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0" name="object 4">
              <a:extLst>
                <a:ext uri="{FF2B5EF4-FFF2-40B4-BE49-F238E27FC236}">
                  <a16:creationId xmlns:a16="http://schemas.microsoft.com/office/drawing/2014/main" id="{79E0430B-4BD3-6F02-F67E-CB984C429816}"/>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31" name="object 5">
              <a:extLst>
                <a:ext uri="{FF2B5EF4-FFF2-40B4-BE49-F238E27FC236}">
                  <a16:creationId xmlns:a16="http://schemas.microsoft.com/office/drawing/2014/main" id="{C29FBD31-AF28-5040-438F-23AA1D293EFD}"/>
                </a:ext>
              </a:extLst>
            </p:cNvPr>
            <p:cNvPicPr/>
            <p:nvPr/>
          </p:nvPicPr>
          <p:blipFill>
            <a:blip r:embed="rId2" cstate="print"/>
            <a:stretch>
              <a:fillRect/>
            </a:stretch>
          </p:blipFill>
          <p:spPr>
            <a:xfrm>
              <a:off x="7991475" y="2933700"/>
              <a:ext cx="2762250" cy="3257550"/>
            </a:xfrm>
            <a:prstGeom prst="rect">
              <a:avLst/>
            </a:prstGeom>
          </p:spPr>
        </p:pic>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nchor="t">
            <a:spAutoFit/>
          </a:bodyPr>
          <a:lstStyle/>
          <a:p>
            <a:pPr marL="12700" algn="ctr">
              <a:lnSpc>
                <a:spcPct val="100000"/>
              </a:lnSpc>
              <a:spcBef>
                <a:spcPts val="130"/>
              </a:spcBef>
              <a:tabLst>
                <a:tab pos="2642870" algn="l"/>
              </a:tabLst>
            </a:pPr>
            <a:r>
              <a:rPr sz="4400" b="1" u="sng" spc="5" dirty="0">
                <a:solidFill>
                  <a:schemeClr val="bg1"/>
                </a:solidFill>
                <a:latin typeface="Aptos ExtraBold" panose="020B0004020202020204" pitchFamily="34" charset="0"/>
              </a:rPr>
              <a:t>PROJECT</a:t>
            </a:r>
            <a:r>
              <a:rPr lang="en-GB" sz="4400" b="1" u="sng" spc="5" dirty="0">
                <a:solidFill>
                  <a:schemeClr val="bg1"/>
                </a:solidFill>
                <a:latin typeface="Aptos ExtraBold" panose="020B0004020202020204" pitchFamily="34" charset="0"/>
              </a:rPr>
              <a:t> O</a:t>
            </a:r>
            <a:r>
              <a:rPr sz="4400" b="1" u="sng" spc="-20" dirty="0">
                <a:solidFill>
                  <a:schemeClr val="bg1"/>
                </a:solidFill>
                <a:latin typeface="Aptos ExtraBold" panose="020B0004020202020204" pitchFamily="34" charset="0"/>
              </a:rPr>
              <a:t>VERVIEW</a:t>
            </a:r>
            <a:endParaRPr sz="4400" b="1" u="sng">
              <a:solidFill>
                <a:schemeClr val="bg1"/>
              </a:solidFill>
              <a:latin typeface="Aptos ExtraBold" panose="020B0004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chemeClr val="tx1"/>
                </a:solidFill>
                <a:latin typeface="Aptos ExtraBold" panose="020B0004020202020204" pitchFamily="34" charset="0"/>
              </a:rPr>
              <a:t>analyzing the performance of the employee by considering various factors like gender performance score ratings performance analysis in order to identify the Trends and patterns of different categories of employees like high medium low</a:t>
            </a:r>
          </a:p>
          <a:p>
            <a:pPr algn="ctr"/>
            <a:r>
              <a:rPr lang="en-US" sz="2400" b="1" dirty="0">
                <a:solidFill>
                  <a:schemeClr val="tx1"/>
                </a:solidFill>
                <a:latin typeface="Aptos ExtraBold" panose="020B0004020202020204" pitchFamily="34" charset="0"/>
              </a:rPr>
              <a:t>Compare strengths and weaknesses. ...</a:t>
            </a:r>
          </a:p>
          <a:p>
            <a:pPr algn="ctr"/>
            <a:r>
              <a:rPr lang="en-US" sz="2400" b="1" dirty="0">
                <a:solidFill>
                  <a:schemeClr val="tx1"/>
                </a:solidFill>
                <a:latin typeface="Aptos ExtraBold" panose="020B0004020202020204" pitchFamily="34" charset="0"/>
              </a:rPr>
              <a:t>Recommend actionable goals. ...</a:t>
            </a:r>
            <a:endParaRPr lang="en-IN" sz="2400" b="1" dirty="0">
              <a:solidFill>
                <a:schemeClr val="tx1"/>
              </a:solidFill>
              <a:latin typeface="Aptos ExtraBold" panose="020B0004020202020204" pitchFamily="34" charset="0"/>
            </a:endParaRPr>
          </a:p>
        </p:txBody>
      </p:sp>
      <p:pic>
        <p:nvPicPr>
          <p:cNvPr id="17" name="Picture 16">
            <a:extLst>
              <a:ext uri="{FF2B5EF4-FFF2-40B4-BE49-F238E27FC236}">
                <a16:creationId xmlns:a16="http://schemas.microsoft.com/office/drawing/2014/main" id="{4AED62F9-E419-110B-3A39-EF4821C263E2}"/>
              </a:ext>
            </a:extLst>
          </p:cNvPr>
          <p:cNvPicPr>
            <a:picLocks noChangeAspect="1"/>
          </p:cNvPicPr>
          <p:nvPr/>
        </p:nvPicPr>
        <p:blipFill rotWithShape="1">
          <a:blip r:embed="rId2">
            <a:extLst>
              <a:ext uri="{28A0092B-C50C-407E-A947-70E740481C1C}">
                <a14:useLocalDpi xmlns:a14="http://schemas.microsoft.com/office/drawing/2010/main" val="0"/>
              </a:ext>
            </a:extLst>
          </a:blip>
          <a:srcRect l="-6019" r="-6019"/>
          <a:stretch/>
        </p:blipFill>
        <p:spPr>
          <a:xfrm>
            <a:off x="8382000" y="1176517"/>
            <a:ext cx="4019550" cy="502443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78046" y="505904"/>
            <a:ext cx="5014595" cy="518159"/>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bg1"/>
                </a:solidFill>
                <a:latin typeface="Baguet Script" pitchFamily="2" charset="0"/>
              </a:rPr>
              <a:t>W</a:t>
            </a:r>
            <a:r>
              <a:rPr sz="3200" b="1" spc="-20" dirty="0">
                <a:solidFill>
                  <a:schemeClr val="bg1"/>
                </a:solidFill>
                <a:latin typeface="Baguet Script" pitchFamily="2" charset="0"/>
              </a:rPr>
              <a:t>H</a:t>
            </a:r>
            <a:r>
              <a:rPr sz="3200" b="1" spc="20" dirty="0">
                <a:solidFill>
                  <a:schemeClr val="bg1"/>
                </a:solidFill>
                <a:latin typeface="Baguet Script" pitchFamily="2" charset="0"/>
              </a:rPr>
              <a:t>O</a:t>
            </a:r>
            <a:r>
              <a:rPr sz="3200" b="1" spc="-235" dirty="0">
                <a:solidFill>
                  <a:schemeClr val="bg1"/>
                </a:solidFill>
                <a:latin typeface="Baguet Script" pitchFamily="2" charset="0"/>
              </a:rPr>
              <a:t> </a:t>
            </a:r>
            <a:r>
              <a:rPr sz="3200" b="1" spc="-10" dirty="0">
                <a:solidFill>
                  <a:schemeClr val="bg1"/>
                </a:solidFill>
                <a:latin typeface="Baguet Script" pitchFamily="2" charset="0"/>
              </a:rPr>
              <a:t>AR</a:t>
            </a:r>
            <a:r>
              <a:rPr sz="3200" b="1" spc="15" dirty="0">
                <a:solidFill>
                  <a:schemeClr val="bg1"/>
                </a:solidFill>
                <a:latin typeface="Baguet Script" pitchFamily="2" charset="0"/>
              </a:rPr>
              <a:t>E</a:t>
            </a:r>
            <a:r>
              <a:rPr sz="3200" b="1" spc="-35" dirty="0">
                <a:solidFill>
                  <a:schemeClr val="bg1"/>
                </a:solidFill>
                <a:latin typeface="Baguet Script" pitchFamily="2" charset="0"/>
              </a:rPr>
              <a:t> </a:t>
            </a:r>
            <a:r>
              <a:rPr sz="3200" b="1" spc="-10" dirty="0">
                <a:solidFill>
                  <a:schemeClr val="bg1"/>
                </a:solidFill>
                <a:latin typeface="Baguet Script" pitchFamily="2" charset="0"/>
              </a:rPr>
              <a:t>T</a:t>
            </a:r>
            <a:r>
              <a:rPr sz="3200" b="1" spc="-15" dirty="0">
                <a:solidFill>
                  <a:schemeClr val="bg1"/>
                </a:solidFill>
                <a:latin typeface="Baguet Script" pitchFamily="2" charset="0"/>
              </a:rPr>
              <a:t>H</a:t>
            </a:r>
            <a:r>
              <a:rPr sz="3200" b="1" spc="15" dirty="0">
                <a:solidFill>
                  <a:schemeClr val="bg1"/>
                </a:solidFill>
                <a:latin typeface="Baguet Script" pitchFamily="2" charset="0"/>
              </a:rPr>
              <a:t>E</a:t>
            </a:r>
            <a:r>
              <a:rPr sz="3200" b="1" spc="-35" dirty="0">
                <a:solidFill>
                  <a:schemeClr val="bg1"/>
                </a:solidFill>
                <a:latin typeface="Baguet Script" pitchFamily="2" charset="0"/>
              </a:rPr>
              <a:t> </a:t>
            </a:r>
            <a:r>
              <a:rPr sz="3200" b="1" spc="-20" dirty="0">
                <a:solidFill>
                  <a:schemeClr val="bg1"/>
                </a:solidFill>
                <a:latin typeface="Baguet Script" pitchFamily="2" charset="0"/>
              </a:rPr>
              <a:t>E</a:t>
            </a:r>
            <a:r>
              <a:rPr sz="3200" b="1" spc="30" dirty="0">
                <a:solidFill>
                  <a:schemeClr val="bg1"/>
                </a:solidFill>
                <a:latin typeface="Baguet Script" pitchFamily="2" charset="0"/>
              </a:rPr>
              <a:t>N</a:t>
            </a:r>
            <a:r>
              <a:rPr sz="3200" b="1" spc="15" dirty="0">
                <a:solidFill>
                  <a:schemeClr val="bg1"/>
                </a:solidFill>
                <a:latin typeface="Baguet Script" pitchFamily="2" charset="0"/>
              </a:rPr>
              <a:t>D</a:t>
            </a:r>
            <a:r>
              <a:rPr sz="3200" b="1" spc="-45" dirty="0">
                <a:solidFill>
                  <a:schemeClr val="bg1"/>
                </a:solidFill>
                <a:latin typeface="Baguet Script" pitchFamily="2" charset="0"/>
              </a:rPr>
              <a:t> </a:t>
            </a:r>
            <a:r>
              <a:rPr sz="3200" b="1" dirty="0">
                <a:solidFill>
                  <a:schemeClr val="bg1"/>
                </a:solidFill>
                <a:latin typeface="Baguet Script" pitchFamily="2" charset="0"/>
              </a:rPr>
              <a:t>U</a:t>
            </a:r>
            <a:r>
              <a:rPr sz="3200" b="1" spc="10" dirty="0">
                <a:solidFill>
                  <a:schemeClr val="bg1"/>
                </a:solidFill>
                <a:latin typeface="Baguet Script" pitchFamily="2" charset="0"/>
              </a:rPr>
              <a:t>S</a:t>
            </a:r>
            <a:r>
              <a:rPr sz="3200" b="1" spc="-25" dirty="0">
                <a:solidFill>
                  <a:schemeClr val="bg1"/>
                </a:solidFill>
                <a:latin typeface="Baguet Script" pitchFamily="2" charset="0"/>
              </a:rPr>
              <a:t>E</a:t>
            </a:r>
            <a:r>
              <a:rPr sz="3200" b="1" spc="-10" dirty="0">
                <a:solidFill>
                  <a:schemeClr val="bg1"/>
                </a:solidFill>
                <a:latin typeface="Baguet Script" pitchFamily="2" charset="0"/>
              </a:rPr>
              <a:t>R</a:t>
            </a:r>
            <a:r>
              <a:rPr sz="3200" b="1" spc="5" dirty="0">
                <a:solidFill>
                  <a:schemeClr val="bg1"/>
                </a:solidFill>
                <a:latin typeface="Baguet Script" pitchFamily="2" charset="0"/>
              </a:rPr>
              <a:t>S?</a:t>
            </a:r>
            <a:endParaRPr sz="3200" b="1">
              <a:solidFill>
                <a:schemeClr val="bg1"/>
              </a:solidFill>
              <a:latin typeface="Baguet Script" pitchFamily="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6078" y="482941"/>
            <a:ext cx="1860243" cy="1750817"/>
          </a:xfrm>
          <a:prstGeom prst="rect">
            <a:avLst/>
          </a:prstGeom>
        </p:spPr>
      </p:pic>
      <p:sp>
        <p:nvSpPr>
          <p:cNvPr id="9" name="AutoShape 2" descr="Organizational Chart - What is an Organization Chart? Definition, Types,  Tips, Tutorial, and Examples">
            <a:extLst>
              <a:ext uri="{FF2B5EF4-FFF2-40B4-BE49-F238E27FC236}">
                <a16:creationId xmlns:a16="http://schemas.microsoft.com/office/drawing/2014/main" id="{A88064B0-4301-1585-46D8-70DA45D0150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62FA15CE-FC03-80D3-1824-9DD4F533F8E2}"/>
              </a:ext>
            </a:extLst>
          </p:cNvPr>
          <p:cNvPicPr>
            <a:picLocks noChangeAspect="1"/>
          </p:cNvPicPr>
          <p:nvPr/>
        </p:nvPicPr>
        <p:blipFill>
          <a:blip r:embed="rId3"/>
          <a:stretch>
            <a:fillRect/>
          </a:stretch>
        </p:blipFill>
        <p:spPr>
          <a:xfrm>
            <a:off x="24581" y="1371600"/>
            <a:ext cx="8915400" cy="54864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5299"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latin typeface="Aptos ExtraBold" panose="020B0004020202020204" pitchFamily="34" charset="0"/>
              </a:rPr>
              <a:t>O</a:t>
            </a:r>
            <a:r>
              <a:rPr sz="3600" b="1" spc="25" dirty="0">
                <a:latin typeface="Aptos ExtraBold" panose="020B0004020202020204" pitchFamily="34" charset="0"/>
              </a:rPr>
              <a:t>U</a:t>
            </a:r>
            <a:r>
              <a:rPr sz="3600" b="1" dirty="0">
                <a:latin typeface="Aptos ExtraBold" panose="020B0004020202020204" pitchFamily="34" charset="0"/>
              </a:rPr>
              <a:t>R</a:t>
            </a:r>
            <a:r>
              <a:rPr sz="3600" b="1" spc="5" dirty="0">
                <a:latin typeface="Aptos ExtraBold" panose="020B0004020202020204" pitchFamily="34" charset="0"/>
              </a:rPr>
              <a:t> </a:t>
            </a:r>
            <a:r>
              <a:rPr sz="3600" b="1" spc="25" dirty="0">
                <a:latin typeface="Aptos ExtraBold" panose="020B0004020202020204" pitchFamily="34" charset="0"/>
              </a:rPr>
              <a:t>S</a:t>
            </a:r>
            <a:r>
              <a:rPr sz="3600" b="1" spc="10" dirty="0">
                <a:latin typeface="Aptos ExtraBold" panose="020B0004020202020204" pitchFamily="34" charset="0"/>
              </a:rPr>
              <a:t>O</a:t>
            </a:r>
            <a:r>
              <a:rPr sz="3600" b="1" spc="25" dirty="0">
                <a:latin typeface="Aptos ExtraBold" panose="020B0004020202020204" pitchFamily="34" charset="0"/>
              </a:rPr>
              <a:t>LU</a:t>
            </a:r>
            <a:r>
              <a:rPr sz="3600" b="1" spc="-35" dirty="0">
                <a:latin typeface="Aptos ExtraBold" panose="020B0004020202020204" pitchFamily="34" charset="0"/>
              </a:rPr>
              <a:t>T</a:t>
            </a:r>
            <a:r>
              <a:rPr sz="3600" b="1" spc="-30" dirty="0">
                <a:latin typeface="Aptos ExtraBold" panose="020B0004020202020204" pitchFamily="34" charset="0"/>
              </a:rPr>
              <a:t>I</a:t>
            </a:r>
            <a:r>
              <a:rPr sz="3600" b="1" spc="10" dirty="0">
                <a:latin typeface="Aptos ExtraBold" panose="020B0004020202020204" pitchFamily="34" charset="0"/>
              </a:rPr>
              <a:t>O</a:t>
            </a:r>
            <a:r>
              <a:rPr sz="3600" b="1" dirty="0">
                <a:latin typeface="Aptos ExtraBold" panose="020B0004020202020204" pitchFamily="34" charset="0"/>
              </a:rPr>
              <a:t>N</a:t>
            </a:r>
            <a:r>
              <a:rPr sz="3600" b="1" spc="-345" dirty="0">
                <a:latin typeface="Aptos ExtraBold" panose="020B0004020202020204" pitchFamily="34" charset="0"/>
              </a:rPr>
              <a:t> </a:t>
            </a:r>
            <a:r>
              <a:rPr sz="3600" b="1" spc="-35" dirty="0">
                <a:latin typeface="Aptos ExtraBold" panose="020B0004020202020204" pitchFamily="34" charset="0"/>
              </a:rPr>
              <a:t>A</a:t>
            </a:r>
            <a:r>
              <a:rPr sz="3600" b="1" spc="-5" dirty="0">
                <a:latin typeface="Aptos ExtraBold" panose="020B0004020202020204" pitchFamily="34" charset="0"/>
              </a:rPr>
              <a:t>N</a:t>
            </a:r>
            <a:r>
              <a:rPr sz="3600" b="1" dirty="0">
                <a:latin typeface="Aptos ExtraBold" panose="020B0004020202020204" pitchFamily="34" charset="0"/>
              </a:rPr>
              <a:t>D</a:t>
            </a:r>
            <a:r>
              <a:rPr sz="3600" b="1" spc="35" dirty="0">
                <a:latin typeface="Aptos ExtraBold" panose="020B0004020202020204" pitchFamily="34" charset="0"/>
              </a:rPr>
              <a:t> </a:t>
            </a:r>
            <a:r>
              <a:rPr sz="3600" b="1" spc="-30" dirty="0">
                <a:latin typeface="Aptos ExtraBold" panose="020B0004020202020204" pitchFamily="34" charset="0"/>
              </a:rPr>
              <a:t>I</a:t>
            </a:r>
            <a:r>
              <a:rPr sz="3600" b="1" spc="-35" dirty="0">
                <a:latin typeface="Aptos ExtraBold" panose="020B0004020202020204" pitchFamily="34" charset="0"/>
              </a:rPr>
              <a:t>T</a:t>
            </a:r>
            <a:r>
              <a:rPr sz="3600" b="1" dirty="0">
                <a:latin typeface="Aptos ExtraBold" panose="020B0004020202020204" pitchFamily="34" charset="0"/>
              </a:rPr>
              <a:t>S</a:t>
            </a:r>
            <a:r>
              <a:rPr sz="3600" b="1" spc="60" dirty="0">
                <a:latin typeface="Aptos ExtraBold" panose="020B0004020202020204" pitchFamily="34" charset="0"/>
              </a:rPr>
              <a:t> </a:t>
            </a:r>
            <a:r>
              <a:rPr sz="3600" b="1" spc="-295" dirty="0">
                <a:latin typeface="Aptos ExtraBold" panose="020B0004020202020204" pitchFamily="34" charset="0"/>
              </a:rPr>
              <a:t>V</a:t>
            </a:r>
            <a:r>
              <a:rPr sz="3600" b="1" spc="-35" dirty="0">
                <a:latin typeface="Aptos ExtraBold" panose="020B0004020202020204" pitchFamily="34" charset="0"/>
              </a:rPr>
              <a:t>A</a:t>
            </a:r>
            <a:r>
              <a:rPr sz="3600" b="1" spc="25" dirty="0">
                <a:latin typeface="Aptos ExtraBold" panose="020B0004020202020204" pitchFamily="34" charset="0"/>
              </a:rPr>
              <a:t>LU</a:t>
            </a:r>
            <a:r>
              <a:rPr sz="3600" b="1" dirty="0">
                <a:latin typeface="Aptos ExtraBold" panose="020B0004020202020204" pitchFamily="34" charset="0"/>
              </a:rPr>
              <a:t>E</a:t>
            </a:r>
            <a:r>
              <a:rPr sz="3600" b="1" spc="-65" dirty="0">
                <a:latin typeface="Aptos ExtraBold" panose="020B0004020202020204" pitchFamily="34" charset="0"/>
              </a:rPr>
              <a:t> </a:t>
            </a:r>
            <a:r>
              <a:rPr sz="3600" b="1" spc="-15" dirty="0">
                <a:latin typeface="Aptos ExtraBold" panose="020B0004020202020204" pitchFamily="34" charset="0"/>
              </a:rPr>
              <a:t>P</a:t>
            </a:r>
            <a:r>
              <a:rPr sz="3600" b="1" spc="-30" dirty="0">
                <a:latin typeface="Aptos ExtraBold" panose="020B0004020202020204" pitchFamily="34" charset="0"/>
              </a:rPr>
              <a:t>R</a:t>
            </a:r>
            <a:r>
              <a:rPr sz="3600" b="1" spc="10" dirty="0">
                <a:latin typeface="Aptos ExtraBold" panose="020B0004020202020204" pitchFamily="34" charset="0"/>
              </a:rPr>
              <a:t>O</a:t>
            </a:r>
            <a:r>
              <a:rPr sz="3600" b="1" spc="-15" dirty="0">
                <a:latin typeface="Aptos ExtraBold" panose="020B0004020202020204" pitchFamily="34" charset="0"/>
              </a:rPr>
              <a:t>P</a:t>
            </a:r>
            <a:r>
              <a:rPr sz="3600" b="1" spc="10" dirty="0">
                <a:latin typeface="Aptos ExtraBold" panose="020B0004020202020204" pitchFamily="34" charset="0"/>
              </a:rPr>
              <a:t>O</a:t>
            </a:r>
            <a:r>
              <a:rPr sz="3600" b="1" spc="25" dirty="0">
                <a:latin typeface="Aptos ExtraBold" panose="020B0004020202020204" pitchFamily="34" charset="0"/>
              </a:rPr>
              <a:t>S</a:t>
            </a:r>
            <a:r>
              <a:rPr sz="3600" b="1" spc="-30" dirty="0">
                <a:latin typeface="Aptos ExtraBold" panose="020B0004020202020204" pitchFamily="34" charset="0"/>
              </a:rPr>
              <a:t>I</a:t>
            </a:r>
            <a:r>
              <a:rPr sz="3600" b="1" spc="-35" dirty="0">
                <a:latin typeface="Aptos ExtraBold" panose="020B0004020202020204" pitchFamily="34" charset="0"/>
              </a:rPr>
              <a:t>T</a:t>
            </a:r>
            <a:r>
              <a:rPr sz="3600" b="1" spc="-30" dirty="0">
                <a:latin typeface="Aptos ExtraBold" panose="020B0004020202020204" pitchFamily="34" charset="0"/>
              </a:rPr>
              <a:t>I</a:t>
            </a:r>
            <a:r>
              <a:rPr sz="3600" b="1" spc="10" dirty="0">
                <a:latin typeface="Aptos ExtraBold" panose="020B0004020202020204" pitchFamily="34" charset="0"/>
              </a:rPr>
              <a:t>O</a:t>
            </a:r>
            <a:r>
              <a:rPr sz="3600" b="1" dirty="0">
                <a:latin typeface="Aptos ExtraBold" panose="020B0004020202020204" pitchFamily="34"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467099" y="2019299"/>
            <a:ext cx="6067425" cy="4467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800" dirty="0"/>
              <a:t>CONDITIONAL FORMATTING-MISSING</a:t>
            </a:r>
          </a:p>
          <a:p>
            <a:pPr marL="342900" indent="-342900" algn="ctr">
              <a:buFont typeface="Wingdings" panose="05000000000000000000" pitchFamily="2" charset="2"/>
              <a:buChar char="v"/>
            </a:pPr>
            <a:r>
              <a:rPr lang="en-US" sz="2800" dirty="0"/>
              <a:t>FILTER-REMOVE</a:t>
            </a:r>
          </a:p>
          <a:p>
            <a:pPr marL="342900" indent="-342900" algn="ctr">
              <a:buFont typeface="Wingdings" panose="05000000000000000000" pitchFamily="2" charset="2"/>
              <a:buChar char="v"/>
            </a:pPr>
            <a:r>
              <a:rPr lang="en-US" sz="2800" dirty="0"/>
              <a:t>FORMULA-PERFORMANCE</a:t>
            </a:r>
          </a:p>
          <a:p>
            <a:pPr marL="342900" indent="-342900" algn="ctr">
              <a:buFont typeface="Wingdings" panose="05000000000000000000" pitchFamily="2" charset="2"/>
              <a:buChar char="v"/>
            </a:pPr>
            <a:r>
              <a:rPr lang="en-US" sz="2800" dirty="0"/>
              <a:t>PIVOT-SUMMARY</a:t>
            </a:r>
          </a:p>
          <a:p>
            <a:pPr marL="342900" indent="-342900" algn="ctr">
              <a:buFont typeface="Wingdings" panose="05000000000000000000" pitchFamily="2" charset="2"/>
              <a:buChar char="v"/>
            </a:pPr>
            <a:r>
              <a:rPr lang="en-US" sz="2800" dirty="0"/>
              <a:t>GRAPH-DATA VISUALIZTION</a:t>
            </a:r>
          </a:p>
          <a:p>
            <a:pPr marL="342900" indent="-342900" algn="ctr">
              <a:buFont typeface="Wingdings" panose="05000000000000000000" pitchFamily="2" charset="2"/>
              <a:buChar char="v"/>
            </a:pPr>
            <a:endParaRPr lang="en-IN" sz="2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Arial Black" panose="020B0604020202020204" pitchFamily="34" charset="0"/>
                <a:cs typeface="Arial Black" panose="020B0604020202020204" pitchFamily="34" charset="0"/>
              </a:rPr>
              <a:t>Dataset Description</a:t>
            </a:r>
          </a:p>
        </p:txBody>
      </p:sp>
      <p:sp>
        <p:nvSpPr>
          <p:cNvPr id="3" name="Rectangle 2"/>
          <p:cNvSpPr/>
          <p:nvPr/>
        </p:nvSpPr>
        <p:spPr>
          <a:xfrm>
            <a:off x="2009775" y="2097088"/>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
        <p:nvSpPr>
          <p:cNvPr id="7" name="Double Brace 6">
            <a:extLst>
              <a:ext uri="{FF2B5EF4-FFF2-40B4-BE49-F238E27FC236}">
                <a16:creationId xmlns:a16="http://schemas.microsoft.com/office/drawing/2014/main" id="{703BE3D3-B4B8-78EC-60B5-D5BCA3A6C513}"/>
              </a:ext>
            </a:extLst>
          </p:cNvPr>
          <p:cNvSpPr/>
          <p:nvPr/>
        </p:nvSpPr>
        <p:spPr>
          <a:xfrm>
            <a:off x="2393156" y="2514600"/>
            <a:ext cx="6625827" cy="2789634"/>
          </a:xfrm>
          <a:prstGeom prst="brace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b="1"/>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862235"/>
            <a:ext cx="2459355" cy="2938613"/>
          </a:xfrm>
          <a:prstGeom prst="rect">
            <a:avLst/>
          </a:prstGeom>
          <a:effectLst>
            <a:glow rad="101600">
              <a:schemeClr val="accent3">
                <a:satMod val="175000"/>
                <a:alpha val="40000"/>
              </a:schemeClr>
            </a:glow>
          </a:effectLst>
          <a:scene3d>
            <a:camera prst="perspectiveContrastingRightFacing"/>
            <a:lightRig rig="threePt" dir="t"/>
          </a:scene3d>
          <a:sp3d prstMaterial="matte">
            <a:bevelB/>
          </a:sp3d>
        </p:spPr>
      </p:pic>
      <p:sp>
        <p:nvSpPr>
          <p:cNvPr id="7" name="object 7"/>
          <p:cNvSpPr txBox="1">
            <a:spLocks noGrp="1"/>
          </p:cNvSpPr>
          <p:nvPr>
            <p:ph type="title"/>
          </p:nvPr>
        </p:nvSpPr>
        <p:spPr>
          <a:xfrm>
            <a:off x="1054100" y="967790"/>
            <a:ext cx="8480425" cy="632224"/>
          </a:xfrm>
          <a:prstGeom prst="rect">
            <a:avLst/>
          </a:prstGeom>
        </p:spPr>
        <p:txBody>
          <a:bodyPr vert="horz" wrap="square" lIns="0" tIns="16510" rIns="0" bIns="0" rtlCol="0">
            <a:spAutoFit/>
          </a:bodyPr>
          <a:lstStyle/>
          <a:p>
            <a:pPr marL="12700">
              <a:lnSpc>
                <a:spcPct val="100000"/>
              </a:lnSpc>
              <a:spcBef>
                <a:spcPts val="130"/>
              </a:spcBef>
            </a:pPr>
            <a:r>
              <a:rPr sz="4000" b="1" u="sng" spc="15" dirty="0">
                <a:latin typeface="ADLaM Display" panose="02010000000000000000" pitchFamily="2" charset="0"/>
                <a:ea typeface="ADLaM Display" panose="02010000000000000000" pitchFamily="2" charset="0"/>
                <a:cs typeface="ADLaM Display" panose="02010000000000000000" pitchFamily="2" charset="0"/>
              </a:rPr>
              <a:t>THE</a:t>
            </a:r>
            <a:r>
              <a:rPr sz="4000" b="1" u="sng" spc="20" dirty="0">
                <a:latin typeface="ADLaM Display" panose="02010000000000000000" pitchFamily="2" charset="0"/>
                <a:ea typeface="ADLaM Display" panose="02010000000000000000" pitchFamily="2" charset="0"/>
                <a:cs typeface="ADLaM Display" panose="02010000000000000000" pitchFamily="2" charset="0"/>
              </a:rPr>
              <a:t> </a:t>
            </a:r>
            <a:r>
              <a:rPr lang="en-US" sz="4000" b="1" u="sng" spc="20" dirty="0">
                <a:latin typeface="ADLaM Display" panose="02010000000000000000" pitchFamily="2" charset="0"/>
                <a:ea typeface="ADLaM Display" panose="02010000000000000000" pitchFamily="2" charset="0"/>
                <a:cs typeface="ADLaM Display" panose="02010000000000000000" pitchFamily="2" charset="0"/>
              </a:rPr>
              <a:t>"</a:t>
            </a:r>
            <a:r>
              <a:rPr sz="4000" b="1" u="sng" spc="10" dirty="0">
                <a:latin typeface="ADLaM Display" panose="02010000000000000000" pitchFamily="2" charset="0"/>
                <a:ea typeface="ADLaM Display" panose="02010000000000000000" pitchFamily="2" charset="0"/>
                <a:cs typeface="ADLaM Display" panose="02010000000000000000" pitchFamily="2" charset="0"/>
              </a:rPr>
              <a:t>WOW</a:t>
            </a:r>
            <a:r>
              <a:rPr lang="en-US" sz="4000" b="1" u="sng" spc="10" dirty="0">
                <a:latin typeface="ADLaM Display" panose="02010000000000000000" pitchFamily="2" charset="0"/>
                <a:ea typeface="ADLaM Display" panose="02010000000000000000" pitchFamily="2" charset="0"/>
                <a:cs typeface="ADLaM Display" panose="02010000000000000000" pitchFamily="2" charset="0"/>
              </a:rPr>
              <a:t>"</a:t>
            </a:r>
            <a:r>
              <a:rPr sz="4000" b="1" u="sng" spc="85" dirty="0">
                <a:latin typeface="ADLaM Display" panose="02010000000000000000" pitchFamily="2" charset="0"/>
                <a:ea typeface="ADLaM Display" panose="02010000000000000000" pitchFamily="2" charset="0"/>
                <a:cs typeface="ADLaM Display" panose="02010000000000000000" pitchFamily="2" charset="0"/>
              </a:rPr>
              <a:t> </a:t>
            </a:r>
            <a:r>
              <a:rPr sz="4000" b="1" u="sng" spc="10" dirty="0">
                <a:latin typeface="ADLaM Display" panose="02010000000000000000" pitchFamily="2" charset="0"/>
                <a:ea typeface="ADLaM Display" panose="02010000000000000000" pitchFamily="2" charset="0"/>
                <a:cs typeface="ADLaM Display" panose="02010000000000000000" pitchFamily="2" charset="0"/>
              </a:rPr>
              <a:t>IN</a:t>
            </a:r>
            <a:r>
              <a:rPr sz="4000" b="1" u="sng" spc="-5" dirty="0">
                <a:latin typeface="ADLaM Display" panose="02010000000000000000" pitchFamily="2" charset="0"/>
                <a:ea typeface="ADLaM Display" panose="02010000000000000000" pitchFamily="2" charset="0"/>
                <a:cs typeface="ADLaM Display" panose="02010000000000000000" pitchFamily="2" charset="0"/>
              </a:rPr>
              <a:t> </a:t>
            </a:r>
            <a:r>
              <a:rPr sz="4000" b="1" u="sng" spc="15" dirty="0">
                <a:latin typeface="ADLaM Display" panose="02010000000000000000" pitchFamily="2" charset="0"/>
                <a:ea typeface="ADLaM Display" panose="02010000000000000000" pitchFamily="2" charset="0"/>
                <a:cs typeface="ADLaM Display" panose="02010000000000000000" pitchFamily="2" charset="0"/>
              </a:rPr>
              <a:t>OUR</a:t>
            </a:r>
            <a:r>
              <a:rPr sz="4000" b="1" u="sng" spc="-10" dirty="0">
                <a:latin typeface="ADLaM Display" panose="02010000000000000000" pitchFamily="2" charset="0"/>
                <a:ea typeface="ADLaM Display" panose="02010000000000000000" pitchFamily="2" charset="0"/>
                <a:cs typeface="ADLaM Display" panose="02010000000000000000" pitchFamily="2" charset="0"/>
              </a:rPr>
              <a:t> </a:t>
            </a:r>
            <a:r>
              <a:rPr sz="4000" b="1" u="sng" spc="20" dirty="0">
                <a:latin typeface="ADLaM Display" panose="02010000000000000000" pitchFamily="2" charset="0"/>
                <a:ea typeface="ADLaM Display" panose="02010000000000000000" pitchFamily="2" charset="0"/>
                <a:cs typeface="ADLaM Display" panose="02010000000000000000" pitchFamily="2" charset="0"/>
              </a:rPr>
              <a:t>SOLUTION</a:t>
            </a:r>
            <a:endParaRPr sz="4000" b="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517450" y="2655699"/>
            <a:ext cx="9988367" cy="954107"/>
          </a:xfrm>
          <a:prstGeom prst="rect">
            <a:avLst/>
          </a:prstGeom>
          <a:noFill/>
        </p:spPr>
        <p:txBody>
          <a:bodyPr wrap="square" rtlCol="0">
            <a:spAutoFit/>
          </a:bodyPr>
          <a:lstStyle/>
          <a:p>
            <a:pPr>
              <a:buFont typeface="Arial" panose="020B0604020202020204" pitchFamily="34" charset="0"/>
              <a:buChar char="•"/>
            </a:pPr>
            <a:r>
              <a:rPr lang="en-US" sz="2800" b="1"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45DA927-1C9A-E846-9E8E-FE5A599D96F0}"/>
              </a:ext>
            </a:extLst>
          </p:cNvPr>
          <p:cNvSpPr/>
          <p:nvPr/>
        </p:nvSpPr>
        <p:spPr>
          <a:xfrm>
            <a:off x="2983227" y="5531930"/>
            <a:ext cx="457198" cy="2878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98AAB9E9-582A-B984-BDCF-14B3AC6284F6}"/>
              </a:ext>
            </a:extLst>
          </p:cNvPr>
          <p:cNvSpPr/>
          <p:nvPr/>
        </p:nvSpPr>
        <p:spPr>
          <a:xfrm>
            <a:off x="9943909" y="5029200"/>
            <a:ext cx="1219200" cy="1828800"/>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327</TotalTime>
  <Words>321</Words>
  <Application>Microsoft Office PowerPoint</Application>
  <PresentationFormat>Widescreen</PresentationFormat>
  <Paragraphs>88</Paragraphs>
  <Slides>14</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vt:i4>
      </vt:variant>
    </vt:vector>
  </HeadingPairs>
  <TitlesOfParts>
    <vt:vector size="29" baseType="lpstr">
      <vt:lpstr>ADLaM Display</vt:lpstr>
      <vt:lpstr>Algerian</vt:lpstr>
      <vt:lpstr>Aptos ExtraBold</vt:lpstr>
      <vt:lpstr>Arial</vt:lpstr>
      <vt:lpstr>Arial Black</vt:lpstr>
      <vt:lpstr>Baguet Script</vt:lpstr>
      <vt:lpstr>Berlin Sans FB Demi</vt:lpstr>
      <vt:lpstr>Calibri</vt:lpstr>
      <vt:lpstr>Century Gothic</vt:lpstr>
      <vt:lpstr>Roboto</vt:lpstr>
      <vt:lpstr>Times New Roman</vt:lpstr>
      <vt:lpstr>Trebuchet MS</vt:lpstr>
      <vt:lpstr>Wingdings</vt:lpstr>
      <vt:lpstr>Wingdings 3</vt:lpstr>
      <vt:lpstr>Ion</vt:lpstr>
      <vt:lpstr>Employee Data Analysis using Excel  </vt:lpstr>
      <vt:lpstr>PROJECT TITLE</vt:lpstr>
      <vt:lpstr>AGENDA</vt:lpstr>
      <vt:lpstr>PowerPoint Presentation</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r.akash.212.2004@gmail.com</cp:lastModifiedBy>
  <cp:revision>24</cp:revision>
  <dcterms:created xsi:type="dcterms:W3CDTF">2024-03-29T15:07:22Z</dcterms:created>
  <dcterms:modified xsi:type="dcterms:W3CDTF">2024-09-01T10:46:33Z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