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3" name="Shape 13"/>
        <p:cNvGrpSpPr/>
        <p:nvPr/>
      </p:nvGrpSpPr>
      <p:grpSpPr>
        <a:xfrm>
          <a:off x="0" y="0"/>
          <a:ext cx="0" cy="0"/>
          <a:chOff x="0" y="0"/>
          <a:chExt cx="0" cy="0"/>
        </a:xfrm>
      </p:grpSpPr>
      <p:sp>
        <p:nvSpPr>
          <p:cNvPr id="14" name="Google Shape;14;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37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 name="Google Shape;15;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700"/>
              <a:buNone/>
              <a:defRPr/>
            </a:lvl1pPr>
            <a:lvl2pPr lvl="1" algn="l">
              <a:lnSpc>
                <a:spcPct val="115000"/>
              </a:lnSpc>
              <a:spcBef>
                <a:spcPts val="1600"/>
              </a:spcBef>
              <a:spcAft>
                <a:spcPts val="0"/>
              </a:spcAft>
              <a:buSzPts val="1500"/>
              <a:buNone/>
              <a:defRPr/>
            </a:lvl2pPr>
            <a:lvl3pPr lvl="2" algn="l">
              <a:lnSpc>
                <a:spcPct val="115000"/>
              </a:lnSpc>
              <a:spcBef>
                <a:spcPts val="1600"/>
              </a:spcBef>
              <a:spcAft>
                <a:spcPts val="0"/>
              </a:spcAft>
              <a:buSzPts val="1500"/>
              <a:buNone/>
              <a:defRPr/>
            </a:lvl3pPr>
            <a:lvl4pPr lvl="3" algn="l">
              <a:lnSpc>
                <a:spcPct val="115000"/>
              </a:lnSpc>
              <a:spcBef>
                <a:spcPts val="1600"/>
              </a:spcBef>
              <a:spcAft>
                <a:spcPts val="0"/>
              </a:spcAft>
              <a:buSzPts val="1500"/>
              <a:buNone/>
              <a:defRPr/>
            </a:lvl4pPr>
            <a:lvl5pPr lvl="4" algn="l">
              <a:lnSpc>
                <a:spcPct val="115000"/>
              </a:lnSpc>
              <a:spcBef>
                <a:spcPts val="1600"/>
              </a:spcBef>
              <a:spcAft>
                <a:spcPts val="0"/>
              </a:spcAft>
              <a:buSzPts val="1500"/>
              <a:buNone/>
              <a:defRPr/>
            </a:lvl5pPr>
            <a:lvl6pPr lvl="5" algn="l">
              <a:lnSpc>
                <a:spcPct val="115000"/>
              </a:lnSpc>
              <a:spcBef>
                <a:spcPts val="1600"/>
              </a:spcBef>
              <a:spcAft>
                <a:spcPts val="0"/>
              </a:spcAft>
              <a:buSzPts val="1500"/>
              <a:buNone/>
              <a:defRPr/>
            </a:lvl6pPr>
            <a:lvl7pPr lvl="6" algn="l">
              <a:lnSpc>
                <a:spcPct val="115000"/>
              </a:lnSpc>
              <a:spcBef>
                <a:spcPts val="1600"/>
              </a:spcBef>
              <a:spcAft>
                <a:spcPts val="0"/>
              </a:spcAft>
              <a:buSzPts val="1500"/>
              <a:buNone/>
              <a:defRPr/>
            </a:lvl7pPr>
            <a:lvl8pPr lvl="7" algn="l">
              <a:lnSpc>
                <a:spcPct val="115000"/>
              </a:lnSpc>
              <a:spcBef>
                <a:spcPts val="1600"/>
              </a:spcBef>
              <a:spcAft>
                <a:spcPts val="0"/>
              </a:spcAft>
              <a:buSzPts val="1500"/>
              <a:buNone/>
              <a:defRPr/>
            </a:lvl8pPr>
            <a:lvl9pPr lvl="8" algn="l">
              <a:lnSpc>
                <a:spcPct val="115000"/>
              </a:lnSpc>
              <a:spcBef>
                <a:spcPts val="1600"/>
              </a:spcBef>
              <a:spcAft>
                <a:spcPts val="1600"/>
              </a:spcAft>
              <a:buSzPts val="1500"/>
              <a:buNone/>
              <a:defRPr/>
            </a:lvl9pPr>
          </a:lstStyle>
          <a:p/>
        </p:txBody>
      </p:sp>
      <p:sp>
        <p:nvSpPr>
          <p:cNvPr id="16" name="Google Shape;16;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10" name="Shape 110"/>
        <p:cNvGrpSpPr/>
        <p:nvPr/>
      </p:nvGrpSpPr>
      <p:grpSpPr>
        <a:xfrm>
          <a:off x="0" y="0"/>
          <a:ext cx="0" cy="0"/>
          <a:chOff x="0" y="0"/>
          <a:chExt cx="0" cy="0"/>
        </a:xfrm>
      </p:grpSpPr>
      <p:sp>
        <p:nvSpPr>
          <p:cNvPr id="111" name="Google Shape;111;p1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txBox="1"/>
          <p:nvPr>
            <p:ph type="title"/>
          </p:nvPr>
        </p:nvSpPr>
        <p:spPr>
          <a:xfrm>
            <a:off x="1092200" y="1127467"/>
            <a:ext cx="8565600" cy="939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15" name="Google Shape;115;p11"/>
          <p:cNvSpPr txBox="1"/>
          <p:nvPr>
            <p:ph idx="1" type="subTitle"/>
          </p:nvPr>
        </p:nvSpPr>
        <p:spPr>
          <a:xfrm>
            <a:off x="1092200" y="2067600"/>
            <a:ext cx="7813200" cy="52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16" name="Google Shape;116;p11"/>
          <p:cNvSpPr txBox="1"/>
          <p:nvPr>
            <p:ph idx="2" type="body"/>
          </p:nvPr>
        </p:nvSpPr>
        <p:spPr>
          <a:xfrm>
            <a:off x="1092200" y="3289400"/>
            <a:ext cx="7813200" cy="2793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17" name="Google Shape;117;p1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18" name="Shape 118"/>
        <p:cNvGrpSpPr/>
        <p:nvPr/>
      </p:nvGrpSpPr>
      <p:grpSpPr>
        <a:xfrm>
          <a:off x="0" y="0"/>
          <a:ext cx="0" cy="0"/>
          <a:chOff x="0" y="0"/>
          <a:chExt cx="0" cy="0"/>
        </a:xfrm>
      </p:grpSpPr>
      <p:sp>
        <p:nvSpPr>
          <p:cNvPr id="119" name="Google Shape;119;p12"/>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txBox="1"/>
          <p:nvPr>
            <p:ph idx="1" type="body"/>
          </p:nvPr>
        </p:nvSpPr>
        <p:spPr>
          <a:xfrm>
            <a:off x="437367" y="5551333"/>
            <a:ext cx="9886800" cy="806700"/>
          </a:xfrm>
          <a:prstGeom prst="rect">
            <a:avLst/>
          </a:prstGeom>
          <a:noFill/>
          <a:ln>
            <a:noFill/>
          </a:ln>
        </p:spPr>
        <p:txBody>
          <a:bodyPr anchorCtr="0" anchor="b"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23" name="Google Shape;123;p12"/>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24" name="Shape 124"/>
        <p:cNvGrpSpPr/>
        <p:nvPr/>
      </p:nvGrpSpPr>
      <p:grpSpPr>
        <a:xfrm>
          <a:off x="0" y="0"/>
          <a:ext cx="0" cy="0"/>
          <a:chOff x="0" y="0"/>
          <a:chExt cx="0" cy="0"/>
        </a:xfrm>
      </p:grpSpPr>
      <p:sp>
        <p:nvSpPr>
          <p:cNvPr id="125" name="Google Shape;125;p13"/>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13"/>
          <p:cNvGrpSpPr/>
          <p:nvPr/>
        </p:nvGrpSpPr>
        <p:grpSpPr>
          <a:xfrm>
            <a:off x="7945629" y="5492768"/>
            <a:ext cx="3361267" cy="1365553"/>
            <a:chOff x="6917201" y="0"/>
            <a:chExt cx="2227776" cy="863400"/>
          </a:xfrm>
        </p:grpSpPr>
        <p:sp>
          <p:nvSpPr>
            <p:cNvPr id="127" name="Google Shape;127;p13"/>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13"/>
          <p:cNvGrpSpPr/>
          <p:nvPr/>
        </p:nvGrpSpPr>
        <p:grpSpPr>
          <a:xfrm>
            <a:off x="265762" y="3"/>
            <a:ext cx="3727291" cy="1444382"/>
            <a:chOff x="6917201" y="0"/>
            <a:chExt cx="2227776" cy="863400"/>
          </a:xfrm>
        </p:grpSpPr>
        <p:sp>
          <p:nvSpPr>
            <p:cNvPr id="131" name="Google Shape;131;p13"/>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13"/>
          <p:cNvSpPr txBox="1"/>
          <p:nvPr>
            <p:ph hasCustomPrompt="1" type="title"/>
          </p:nvPr>
        </p:nvSpPr>
        <p:spPr>
          <a:xfrm>
            <a:off x="1847800" y="1845133"/>
            <a:ext cx="8496300" cy="18396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dk2"/>
              </a:buClr>
              <a:buSzPts val="11500"/>
              <a:buNone/>
              <a:defRPr sz="11500">
                <a:solidFill>
                  <a:schemeClr val="dk2"/>
                </a:solidFill>
              </a:defRPr>
            </a:lvl1pPr>
            <a:lvl2pPr lvl="1" algn="ctr">
              <a:lnSpc>
                <a:spcPct val="100000"/>
              </a:lnSpc>
              <a:spcBef>
                <a:spcPts val="0"/>
              </a:spcBef>
              <a:spcAft>
                <a:spcPts val="0"/>
              </a:spcAft>
              <a:buClr>
                <a:schemeClr val="dk2"/>
              </a:buClr>
              <a:buSzPts val="11500"/>
              <a:buNone/>
              <a:defRPr sz="11500">
                <a:solidFill>
                  <a:schemeClr val="dk2"/>
                </a:solidFill>
              </a:defRPr>
            </a:lvl2pPr>
            <a:lvl3pPr lvl="2" algn="ctr">
              <a:lnSpc>
                <a:spcPct val="100000"/>
              </a:lnSpc>
              <a:spcBef>
                <a:spcPts val="0"/>
              </a:spcBef>
              <a:spcAft>
                <a:spcPts val="0"/>
              </a:spcAft>
              <a:buClr>
                <a:schemeClr val="dk2"/>
              </a:buClr>
              <a:buSzPts val="11500"/>
              <a:buNone/>
              <a:defRPr sz="11500">
                <a:solidFill>
                  <a:schemeClr val="dk2"/>
                </a:solidFill>
              </a:defRPr>
            </a:lvl3pPr>
            <a:lvl4pPr lvl="3" algn="ctr">
              <a:lnSpc>
                <a:spcPct val="100000"/>
              </a:lnSpc>
              <a:spcBef>
                <a:spcPts val="0"/>
              </a:spcBef>
              <a:spcAft>
                <a:spcPts val="0"/>
              </a:spcAft>
              <a:buClr>
                <a:schemeClr val="dk2"/>
              </a:buClr>
              <a:buSzPts val="11500"/>
              <a:buNone/>
              <a:defRPr sz="11500">
                <a:solidFill>
                  <a:schemeClr val="dk2"/>
                </a:solidFill>
              </a:defRPr>
            </a:lvl4pPr>
            <a:lvl5pPr lvl="4" algn="ctr">
              <a:lnSpc>
                <a:spcPct val="100000"/>
              </a:lnSpc>
              <a:spcBef>
                <a:spcPts val="0"/>
              </a:spcBef>
              <a:spcAft>
                <a:spcPts val="0"/>
              </a:spcAft>
              <a:buClr>
                <a:schemeClr val="dk2"/>
              </a:buClr>
              <a:buSzPts val="11500"/>
              <a:buNone/>
              <a:defRPr sz="11500">
                <a:solidFill>
                  <a:schemeClr val="dk2"/>
                </a:solidFill>
              </a:defRPr>
            </a:lvl5pPr>
            <a:lvl6pPr lvl="5" algn="ctr">
              <a:lnSpc>
                <a:spcPct val="100000"/>
              </a:lnSpc>
              <a:spcBef>
                <a:spcPts val="0"/>
              </a:spcBef>
              <a:spcAft>
                <a:spcPts val="0"/>
              </a:spcAft>
              <a:buClr>
                <a:schemeClr val="dk2"/>
              </a:buClr>
              <a:buSzPts val="11500"/>
              <a:buNone/>
              <a:defRPr sz="11500">
                <a:solidFill>
                  <a:schemeClr val="dk2"/>
                </a:solidFill>
              </a:defRPr>
            </a:lvl6pPr>
            <a:lvl7pPr lvl="6" algn="ctr">
              <a:lnSpc>
                <a:spcPct val="100000"/>
              </a:lnSpc>
              <a:spcBef>
                <a:spcPts val="0"/>
              </a:spcBef>
              <a:spcAft>
                <a:spcPts val="0"/>
              </a:spcAft>
              <a:buClr>
                <a:schemeClr val="dk2"/>
              </a:buClr>
              <a:buSzPts val="11500"/>
              <a:buNone/>
              <a:defRPr sz="11500">
                <a:solidFill>
                  <a:schemeClr val="dk2"/>
                </a:solidFill>
              </a:defRPr>
            </a:lvl7pPr>
            <a:lvl8pPr lvl="7" algn="ctr">
              <a:lnSpc>
                <a:spcPct val="100000"/>
              </a:lnSpc>
              <a:spcBef>
                <a:spcPts val="0"/>
              </a:spcBef>
              <a:spcAft>
                <a:spcPts val="0"/>
              </a:spcAft>
              <a:buClr>
                <a:schemeClr val="dk2"/>
              </a:buClr>
              <a:buSzPts val="11500"/>
              <a:buNone/>
              <a:defRPr sz="11500">
                <a:solidFill>
                  <a:schemeClr val="dk2"/>
                </a:solidFill>
              </a:defRPr>
            </a:lvl8pPr>
            <a:lvl9pPr lvl="8" algn="ctr">
              <a:lnSpc>
                <a:spcPct val="100000"/>
              </a:lnSpc>
              <a:spcBef>
                <a:spcPts val="0"/>
              </a:spcBef>
              <a:spcAft>
                <a:spcPts val="0"/>
              </a:spcAft>
              <a:buClr>
                <a:schemeClr val="dk2"/>
              </a:buClr>
              <a:buSzPts val="11500"/>
              <a:buNone/>
              <a:defRPr sz="11500">
                <a:solidFill>
                  <a:schemeClr val="dk2"/>
                </a:solidFill>
              </a:defRPr>
            </a:lvl9pPr>
          </a:lstStyle>
          <a:p>
            <a:r>
              <a:t>xx%</a:t>
            </a:r>
          </a:p>
        </p:txBody>
      </p:sp>
      <p:sp>
        <p:nvSpPr>
          <p:cNvPr id="135" name="Google Shape;135;p13"/>
          <p:cNvSpPr txBox="1"/>
          <p:nvPr>
            <p:ph idx="1" type="body"/>
          </p:nvPr>
        </p:nvSpPr>
        <p:spPr>
          <a:xfrm>
            <a:off x="1847800" y="3818467"/>
            <a:ext cx="8496300" cy="854700"/>
          </a:xfrm>
          <a:prstGeom prst="rect">
            <a:avLst/>
          </a:prstGeom>
          <a:noFill/>
          <a:ln>
            <a:noFill/>
          </a:ln>
        </p:spPr>
        <p:txBody>
          <a:bodyPr anchorCtr="0" anchor="t" bIns="121900" lIns="121900" spcFirstLastPara="1" rIns="121900" wrap="square" tIns="121900">
            <a:normAutofit/>
          </a:bodyPr>
          <a:lstStyle>
            <a:lvl1pPr indent="-336550" lvl="0" marL="457200" algn="ctr">
              <a:lnSpc>
                <a:spcPct val="115000"/>
              </a:lnSpc>
              <a:spcBef>
                <a:spcPts val="0"/>
              </a:spcBef>
              <a:spcAft>
                <a:spcPts val="0"/>
              </a:spcAft>
              <a:buSzPts val="1700"/>
              <a:buChar char="●"/>
              <a:defRPr/>
            </a:lvl1pPr>
            <a:lvl2pPr indent="-323850" lvl="1" marL="914400" algn="ctr">
              <a:lnSpc>
                <a:spcPct val="115000"/>
              </a:lnSpc>
              <a:spcBef>
                <a:spcPts val="0"/>
              </a:spcBef>
              <a:spcAft>
                <a:spcPts val="0"/>
              </a:spcAft>
              <a:buSzPts val="1500"/>
              <a:buChar char="○"/>
              <a:defRPr/>
            </a:lvl2pPr>
            <a:lvl3pPr indent="-323850" lvl="2" marL="1371600" algn="ctr">
              <a:lnSpc>
                <a:spcPct val="115000"/>
              </a:lnSpc>
              <a:spcBef>
                <a:spcPts val="0"/>
              </a:spcBef>
              <a:spcAft>
                <a:spcPts val="0"/>
              </a:spcAft>
              <a:buSzPts val="1500"/>
              <a:buChar char="■"/>
              <a:defRPr/>
            </a:lvl3pPr>
            <a:lvl4pPr indent="-323850" lvl="3" marL="1828800" algn="ctr">
              <a:lnSpc>
                <a:spcPct val="115000"/>
              </a:lnSpc>
              <a:spcBef>
                <a:spcPts val="0"/>
              </a:spcBef>
              <a:spcAft>
                <a:spcPts val="0"/>
              </a:spcAft>
              <a:buSzPts val="1500"/>
              <a:buChar char="●"/>
              <a:defRPr/>
            </a:lvl4pPr>
            <a:lvl5pPr indent="-323850" lvl="4" marL="2286000" algn="ctr">
              <a:lnSpc>
                <a:spcPct val="115000"/>
              </a:lnSpc>
              <a:spcBef>
                <a:spcPts val="0"/>
              </a:spcBef>
              <a:spcAft>
                <a:spcPts val="0"/>
              </a:spcAft>
              <a:buSzPts val="1500"/>
              <a:buChar char="○"/>
              <a:defRPr/>
            </a:lvl5pPr>
            <a:lvl6pPr indent="-323850" lvl="5" marL="2743200" algn="ctr">
              <a:lnSpc>
                <a:spcPct val="115000"/>
              </a:lnSpc>
              <a:spcBef>
                <a:spcPts val="0"/>
              </a:spcBef>
              <a:spcAft>
                <a:spcPts val="0"/>
              </a:spcAft>
              <a:buSzPts val="1500"/>
              <a:buChar char="■"/>
              <a:defRPr/>
            </a:lvl6pPr>
            <a:lvl7pPr indent="-323850" lvl="6" marL="3200400" algn="ctr">
              <a:lnSpc>
                <a:spcPct val="115000"/>
              </a:lnSpc>
              <a:spcBef>
                <a:spcPts val="0"/>
              </a:spcBef>
              <a:spcAft>
                <a:spcPts val="0"/>
              </a:spcAft>
              <a:buSzPts val="1500"/>
              <a:buChar char="●"/>
              <a:defRPr/>
            </a:lvl7pPr>
            <a:lvl8pPr indent="-323850" lvl="7" marL="3657600" algn="ctr">
              <a:lnSpc>
                <a:spcPct val="115000"/>
              </a:lnSpc>
              <a:spcBef>
                <a:spcPts val="0"/>
              </a:spcBef>
              <a:spcAft>
                <a:spcPts val="0"/>
              </a:spcAft>
              <a:buSzPts val="1500"/>
              <a:buChar char="○"/>
              <a:defRPr/>
            </a:lvl8pPr>
            <a:lvl9pPr indent="-323850" lvl="8" marL="4114800" algn="ctr">
              <a:lnSpc>
                <a:spcPct val="115000"/>
              </a:lnSpc>
              <a:spcBef>
                <a:spcPts val="0"/>
              </a:spcBef>
              <a:spcAft>
                <a:spcPts val="0"/>
              </a:spcAft>
              <a:buSzPts val="1500"/>
              <a:buChar char="■"/>
              <a:defRPr/>
            </a:lvl9pPr>
          </a:lstStyle>
          <a:p/>
        </p:txBody>
      </p:sp>
      <p:sp>
        <p:nvSpPr>
          <p:cNvPr id="136" name="Google Shape;136;p13"/>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4"/>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 name="Shape 19"/>
        <p:cNvGrpSpPr/>
        <p:nvPr/>
      </p:nvGrpSpPr>
      <p:grpSpPr>
        <a:xfrm>
          <a:off x="0" y="0"/>
          <a:ext cx="0" cy="0"/>
          <a:chOff x="0" y="0"/>
          <a:chExt cx="0" cy="0"/>
        </a:xfrm>
      </p:grpSpPr>
      <p:sp>
        <p:nvSpPr>
          <p:cNvPr id="20" name="Google Shape;20;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37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 name="Google Shape;21;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3"/>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24" name="Shape 24"/>
        <p:cNvGrpSpPr/>
        <p:nvPr/>
      </p:nvGrpSpPr>
      <p:grpSpPr>
        <a:xfrm>
          <a:off x="0" y="0"/>
          <a:ext cx="0" cy="0"/>
          <a:chOff x="0" y="0"/>
          <a:chExt cx="0" cy="0"/>
        </a:xfrm>
      </p:grpSpPr>
      <p:sp>
        <p:nvSpPr>
          <p:cNvPr id="25" name="Google Shape;25;p4"/>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4"/>
          <p:cNvGrpSpPr/>
          <p:nvPr/>
        </p:nvGrpSpPr>
        <p:grpSpPr>
          <a:xfrm>
            <a:off x="340259" y="790"/>
            <a:ext cx="3000409" cy="1392365"/>
            <a:chOff x="255200" y="592"/>
            <a:chExt cx="2250363" cy="1044300"/>
          </a:xfrm>
        </p:grpSpPr>
        <p:sp>
          <p:nvSpPr>
            <p:cNvPr id="30" name="Google Shape;30;p4"/>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 name="Google Shape;33;p4"/>
          <p:cNvGrpSpPr/>
          <p:nvPr/>
        </p:nvGrpSpPr>
        <p:grpSpPr>
          <a:xfrm>
            <a:off x="1207163" y="790"/>
            <a:ext cx="3000409" cy="1392365"/>
            <a:chOff x="905395" y="592"/>
            <a:chExt cx="2250363" cy="1044300"/>
          </a:xfrm>
        </p:grpSpPr>
        <p:sp>
          <p:nvSpPr>
            <p:cNvPr id="34" name="Google Shape;34;p4"/>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4"/>
          <p:cNvGrpSpPr/>
          <p:nvPr/>
        </p:nvGrpSpPr>
        <p:grpSpPr>
          <a:xfrm>
            <a:off x="9409957" y="6784"/>
            <a:ext cx="2468375" cy="1002839"/>
            <a:chOff x="6917201" y="0"/>
            <a:chExt cx="2227776" cy="863400"/>
          </a:xfrm>
        </p:grpSpPr>
        <p:sp>
          <p:nvSpPr>
            <p:cNvPr id="38" name="Google Shape;38;p4"/>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4"/>
          <p:cNvGrpSpPr/>
          <p:nvPr/>
        </p:nvGrpSpPr>
        <p:grpSpPr>
          <a:xfrm>
            <a:off x="8737606" y="5623802"/>
            <a:ext cx="3185497" cy="1234317"/>
            <a:chOff x="6917201" y="0"/>
            <a:chExt cx="2227776" cy="863400"/>
          </a:xfrm>
        </p:grpSpPr>
        <p:sp>
          <p:nvSpPr>
            <p:cNvPr id="42" name="Google Shape;42;p4"/>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 name="Google Shape;45;p4"/>
          <p:cNvGrpSpPr/>
          <p:nvPr/>
        </p:nvGrpSpPr>
        <p:grpSpPr>
          <a:xfrm>
            <a:off x="265762" y="5407536"/>
            <a:ext cx="3727291" cy="1444382"/>
            <a:chOff x="6917201" y="0"/>
            <a:chExt cx="2227776" cy="863400"/>
          </a:xfrm>
        </p:grpSpPr>
        <p:sp>
          <p:nvSpPr>
            <p:cNvPr id="46" name="Google Shape;46;p4"/>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4"/>
          <p:cNvSpPr txBox="1"/>
          <p:nvPr>
            <p:ph type="ctrTitle"/>
          </p:nvPr>
        </p:nvSpPr>
        <p:spPr>
          <a:xfrm>
            <a:off x="2478271" y="2430444"/>
            <a:ext cx="7148400" cy="19308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p:txBody>
      </p:sp>
      <p:sp>
        <p:nvSpPr>
          <p:cNvPr id="50" name="Google Shape;50;p4"/>
          <p:cNvSpPr txBox="1"/>
          <p:nvPr>
            <p:ph idx="1" type="subTitle"/>
          </p:nvPr>
        </p:nvSpPr>
        <p:spPr>
          <a:xfrm>
            <a:off x="2478267" y="4550878"/>
            <a:ext cx="7148400" cy="69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51" name="Google Shape;51;p4"/>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2" name="Shape 52"/>
        <p:cNvGrpSpPr/>
        <p:nvPr/>
      </p:nvGrpSpPr>
      <p:grpSpPr>
        <a:xfrm>
          <a:off x="0" y="0"/>
          <a:ext cx="0" cy="0"/>
          <a:chOff x="0" y="0"/>
          <a:chExt cx="0" cy="0"/>
        </a:xfrm>
      </p:grpSpPr>
      <p:sp>
        <p:nvSpPr>
          <p:cNvPr id="53" name="Google Shape;53;p5"/>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5"/>
          <p:cNvGrpSpPr/>
          <p:nvPr/>
        </p:nvGrpSpPr>
        <p:grpSpPr>
          <a:xfrm>
            <a:off x="7458691" y="5281486"/>
            <a:ext cx="3880116" cy="1576482"/>
            <a:chOff x="6917201" y="0"/>
            <a:chExt cx="2227776" cy="863400"/>
          </a:xfrm>
        </p:grpSpPr>
        <p:sp>
          <p:nvSpPr>
            <p:cNvPr id="55" name="Google Shape;55;p5"/>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5"/>
          <p:cNvGrpSpPr/>
          <p:nvPr/>
        </p:nvGrpSpPr>
        <p:grpSpPr>
          <a:xfrm>
            <a:off x="265762" y="3"/>
            <a:ext cx="3727291" cy="1444382"/>
            <a:chOff x="6917201" y="0"/>
            <a:chExt cx="2227776" cy="863400"/>
          </a:xfrm>
        </p:grpSpPr>
        <p:sp>
          <p:nvSpPr>
            <p:cNvPr id="59" name="Google Shape;59;p5"/>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5"/>
          <p:cNvSpPr txBox="1"/>
          <p:nvPr>
            <p:ph type="title"/>
          </p:nvPr>
        </p:nvSpPr>
        <p:spPr>
          <a:xfrm>
            <a:off x="2518245" y="2328133"/>
            <a:ext cx="7170000" cy="21948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dk2"/>
              </a:buClr>
              <a:buSzPts val="4300"/>
              <a:buNone/>
              <a:defRPr sz="4300">
                <a:solidFill>
                  <a:schemeClr val="dk2"/>
                </a:solidFill>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p:txBody>
      </p:sp>
      <p:sp>
        <p:nvSpPr>
          <p:cNvPr id="63" name="Google Shape;63;p5"/>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69" name="Google Shape;69;p6"/>
          <p:cNvSpPr txBox="1"/>
          <p:nvPr>
            <p:ph idx="1" type="body"/>
          </p:nvPr>
        </p:nvSpPr>
        <p:spPr>
          <a:xfrm>
            <a:off x="1092200" y="2654300"/>
            <a:ext cx="100077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0" name="Google Shape;70;p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71" name="Shape 71"/>
        <p:cNvGrpSpPr/>
        <p:nvPr/>
      </p:nvGrpSpPr>
      <p:grpSpPr>
        <a:xfrm>
          <a:off x="0" y="0"/>
          <a:ext cx="0" cy="0"/>
          <a:chOff x="0" y="0"/>
          <a:chExt cx="0" cy="0"/>
        </a:xfrm>
      </p:grpSpPr>
      <p:sp>
        <p:nvSpPr>
          <p:cNvPr id="72" name="Google Shape;72;p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76" name="Google Shape;76;p7"/>
          <p:cNvSpPr txBox="1"/>
          <p:nvPr>
            <p:ph idx="1" type="body"/>
          </p:nvPr>
        </p:nvSpPr>
        <p:spPr>
          <a:xfrm>
            <a:off x="1092200" y="2654300"/>
            <a:ext cx="49149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7" name="Google Shape;77;p7"/>
          <p:cNvSpPr txBox="1"/>
          <p:nvPr>
            <p:ph idx="2" type="body"/>
          </p:nvPr>
        </p:nvSpPr>
        <p:spPr>
          <a:xfrm>
            <a:off x="6184900" y="2654300"/>
            <a:ext cx="49149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8" name="Google Shape;78;p7"/>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9" name="Shape 79"/>
        <p:cNvGrpSpPr/>
        <p:nvPr/>
      </p:nvGrpSpPr>
      <p:grpSpPr>
        <a:xfrm>
          <a:off x="0" y="0"/>
          <a:ext cx="0" cy="0"/>
          <a:chOff x="0" y="0"/>
          <a:chExt cx="0" cy="0"/>
        </a:xfrm>
      </p:grpSpPr>
      <p:sp>
        <p:nvSpPr>
          <p:cNvPr id="80" name="Google Shape;80;p8"/>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84" name="Google Shape;84;p8"/>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5" name="Shape 85"/>
        <p:cNvGrpSpPr/>
        <p:nvPr/>
      </p:nvGrpSpPr>
      <p:grpSpPr>
        <a:xfrm>
          <a:off x="0" y="0"/>
          <a:ext cx="0" cy="0"/>
          <a:chOff x="0" y="0"/>
          <a:chExt cx="0" cy="0"/>
        </a:xfrm>
      </p:grpSpPr>
      <p:sp>
        <p:nvSpPr>
          <p:cNvPr id="86" name="Google Shape;86;p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txBox="1"/>
          <p:nvPr>
            <p:ph type="title"/>
          </p:nvPr>
        </p:nvSpPr>
        <p:spPr>
          <a:xfrm>
            <a:off x="1092200" y="1127467"/>
            <a:ext cx="4945500" cy="1844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90" name="Google Shape;90;p9"/>
          <p:cNvSpPr txBox="1"/>
          <p:nvPr>
            <p:ph idx="1" type="body"/>
          </p:nvPr>
        </p:nvSpPr>
        <p:spPr>
          <a:xfrm>
            <a:off x="1107600" y="3092067"/>
            <a:ext cx="4945500" cy="28263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91" name="Google Shape;91;p9"/>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92" name="Shape 92"/>
        <p:cNvGrpSpPr/>
        <p:nvPr/>
      </p:nvGrpSpPr>
      <p:grpSpPr>
        <a:xfrm>
          <a:off x="0" y="0"/>
          <a:ext cx="0" cy="0"/>
          <a:chOff x="0" y="0"/>
          <a:chExt cx="0" cy="0"/>
        </a:xfrm>
      </p:grpSpPr>
      <p:sp>
        <p:nvSpPr>
          <p:cNvPr id="93" name="Google Shape;93;p10"/>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0"/>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10"/>
          <p:cNvGrpSpPr/>
          <p:nvPr/>
        </p:nvGrpSpPr>
        <p:grpSpPr>
          <a:xfrm>
            <a:off x="341189" y="-11"/>
            <a:ext cx="3001758" cy="1391229"/>
            <a:chOff x="3961956" y="4383950"/>
            <a:chExt cx="1160548" cy="548700"/>
          </a:xfrm>
        </p:grpSpPr>
        <p:sp>
          <p:nvSpPr>
            <p:cNvPr id="96" name="Google Shape;96;p10"/>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0"/>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0"/>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10"/>
          <p:cNvGrpSpPr/>
          <p:nvPr/>
        </p:nvGrpSpPr>
        <p:grpSpPr>
          <a:xfrm>
            <a:off x="46579" y="6029501"/>
            <a:ext cx="2124407" cy="822734"/>
            <a:chOff x="6917201" y="0"/>
            <a:chExt cx="2227776" cy="863400"/>
          </a:xfrm>
        </p:grpSpPr>
        <p:sp>
          <p:nvSpPr>
            <p:cNvPr id="101" name="Google Shape;101;p10"/>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10"/>
          <p:cNvGrpSpPr/>
          <p:nvPr/>
        </p:nvGrpSpPr>
        <p:grpSpPr>
          <a:xfrm>
            <a:off x="7848470" y="1657"/>
            <a:ext cx="4343271" cy="1681990"/>
            <a:chOff x="6917201" y="0"/>
            <a:chExt cx="2227776" cy="863400"/>
          </a:xfrm>
        </p:grpSpPr>
        <p:sp>
          <p:nvSpPr>
            <p:cNvPr id="105" name="Google Shape;105;p10"/>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10"/>
          <p:cNvSpPr txBox="1"/>
          <p:nvPr>
            <p:ph type="title"/>
          </p:nvPr>
        </p:nvSpPr>
        <p:spPr>
          <a:xfrm>
            <a:off x="1858572" y="1734861"/>
            <a:ext cx="8489100" cy="33855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09" name="Google Shape;109;p10"/>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9pPr>
          </a:lstStyle>
          <a:p/>
        </p:txBody>
      </p:sp>
      <p:sp>
        <p:nvSpPr>
          <p:cNvPr id="11" name="Google Shape;11;p1"/>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Calibri"/>
              <a:buChar char="●"/>
              <a:defRPr b="0" i="0" sz="1700" u="none" cap="none" strike="noStrike">
                <a:solidFill>
                  <a:schemeClr val="dk2"/>
                </a:solidFill>
                <a:latin typeface="Calibri"/>
                <a:ea typeface="Calibri"/>
                <a:cs typeface="Calibri"/>
                <a:sym typeface="Calibri"/>
              </a:defRPr>
            </a:lvl1pPr>
            <a:lvl2pPr indent="-323850" lvl="1" marL="9144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2pPr>
            <a:lvl3pPr indent="-323850" lvl="2" marL="13716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3pPr>
            <a:lvl4pPr indent="-323850" lvl="3" marL="18288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4pPr>
            <a:lvl5pPr indent="-323850" lvl="4" marL="22860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5pPr>
            <a:lvl6pPr indent="-323850" lvl="5" marL="27432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6pPr>
            <a:lvl7pPr indent="-323850" lvl="6" marL="32004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7pPr>
            <a:lvl8pPr indent="-323850" lvl="7" marL="36576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8pPr>
            <a:lvl9pPr indent="-323850" lvl="8" marL="41148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9pPr>
          </a:lstStyle>
          <a:p/>
        </p:txBody>
      </p:sp>
      <p:sp>
        <p:nvSpPr>
          <p:cNvPr id="12" name="Google Shape;12;p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0" lvl="1" marL="0" marR="0" rtl="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2pPr>
            <a:lvl3pPr indent="0" lvl="2" marL="0" marR="0" rtl="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3pPr>
            <a:lvl4pPr indent="0" lvl="3" marL="0" marR="0" rtl="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4pPr>
            <a:lvl5pPr indent="0" lvl="4" marL="0" marR="0" rtl="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5pPr>
            <a:lvl6pPr indent="0" lvl="5" marL="0" marR="0" rtl="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6pPr>
            <a:lvl7pPr indent="0" lvl="6" marL="0" marR="0" rtl="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7pPr>
            <a:lvl8pPr indent="0" lvl="7" marL="0" marR="0" rtl="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8pPr>
            <a:lvl9pPr indent="0" lvl="8" marL="0" marR="0" rtl="0" algn="r">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45" name="Google Shape;145;p15"/>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6" name="Google Shape;146;p15"/>
          <p:cNvSpPr txBox="1"/>
          <p:nvPr/>
        </p:nvSpPr>
        <p:spPr>
          <a:xfrm>
            <a:off x="2094600" y="1891743"/>
            <a:ext cx="72030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147" name="Google Shape;147;p15"/>
          <p:cNvSpPr txBox="1"/>
          <p:nvPr/>
        </p:nvSpPr>
        <p:spPr>
          <a:xfrm>
            <a:off x="1887407" y="1150796"/>
            <a:ext cx="121920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dk2"/>
                </a:solidFill>
                <a:highlight>
                  <a:srgbClr val="00FFFF"/>
                </a:highlight>
                <a:latin typeface="Lobster"/>
                <a:ea typeface="Lobster"/>
                <a:cs typeface="Lobster"/>
                <a:sym typeface="Lobster"/>
              </a:rPr>
              <a:t>Employee Data analysis  using Excel </a:t>
            </a:r>
            <a:endParaRPr b="1" i="0" sz="4800" u="sng" cap="none" strike="noStrike">
              <a:solidFill>
                <a:schemeClr val="dk2"/>
              </a:solidFill>
              <a:highlight>
                <a:srgbClr val="00FFFF"/>
              </a:highlight>
              <a:latin typeface="Lobster"/>
              <a:ea typeface="Lobster"/>
              <a:cs typeface="Lobster"/>
              <a:sym typeface="Lobster"/>
            </a:endParaRPr>
          </a:p>
        </p:txBody>
      </p:sp>
      <p:sp>
        <p:nvSpPr>
          <p:cNvPr id="148" name="Google Shape;148;p15"/>
          <p:cNvSpPr/>
          <p:nvPr/>
        </p:nvSpPr>
        <p:spPr>
          <a:xfrm>
            <a:off x="0" y="0"/>
            <a:ext cx="3429000" cy="3131100"/>
          </a:xfrm>
          <a:prstGeom prst="halfFrame">
            <a:avLst>
              <a:gd fmla="val 33333" name="adj1"/>
              <a:gd fmla="val 33333" name="adj2"/>
            </a:avLst>
          </a:prstGeom>
          <a:solidFill>
            <a:srgbClr val="FF99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9" name="Google Shape;149;p15"/>
          <p:cNvSpPr/>
          <p:nvPr/>
        </p:nvSpPr>
        <p:spPr>
          <a:xfrm rot="-5400000">
            <a:off x="78900" y="3052225"/>
            <a:ext cx="3752100" cy="3909900"/>
          </a:xfrm>
          <a:prstGeom prst="halfFrame">
            <a:avLst>
              <a:gd fmla="val 33333" name="adj1"/>
              <a:gd fmla="val 33333"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0" name="Google Shape;150;p15"/>
          <p:cNvSpPr/>
          <p:nvPr/>
        </p:nvSpPr>
        <p:spPr>
          <a:xfrm rot="5400000">
            <a:off x="8915850" y="-49050"/>
            <a:ext cx="3227100" cy="3325200"/>
          </a:xfrm>
          <a:prstGeom prst="halfFrame">
            <a:avLst>
              <a:gd fmla="val 33333" name="adj1"/>
              <a:gd fmla="val 33333"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1" name="Google Shape;151;p15"/>
          <p:cNvSpPr/>
          <p:nvPr/>
        </p:nvSpPr>
        <p:spPr>
          <a:xfrm rot="10800000">
            <a:off x="8163300" y="3294925"/>
            <a:ext cx="4028700" cy="3588300"/>
          </a:xfrm>
          <a:prstGeom prst="halfFrame">
            <a:avLst>
              <a:gd fmla="val 33333" name="adj1"/>
              <a:gd fmla="val 33333"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2" name="Google Shape;152;p15"/>
          <p:cNvSpPr txBox="1"/>
          <p:nvPr/>
        </p:nvSpPr>
        <p:spPr>
          <a:xfrm>
            <a:off x="2094600" y="2394799"/>
            <a:ext cx="100992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Name               :M MAGESH </a:t>
            </a:r>
            <a:endParaRPr b="0"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REGISTER NO : 122204234</a:t>
            </a:r>
            <a:endParaRPr b="0"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COURSE.          : B.COM (CORPORATE SECRETARYSHIP)</a:t>
            </a:r>
            <a:endParaRPr b="0"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College             : Government Arts and Science college,R.K nagar,Tondiarpet </a:t>
            </a:r>
            <a:endParaRPr b="0"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CODE                : 1968</a:t>
            </a:r>
            <a:endParaRPr b="0" i="0" sz="2400" u="none" cap="none" strike="noStrike">
              <a:solidFill>
                <a:srgbClr val="FF0000"/>
              </a:solidFill>
              <a:highlight>
                <a:srgbClr val="FF0000"/>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70" name="Google Shape;270;p2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71" name="Google Shape;271;p24"/>
          <p:cNvSpPr txBox="1"/>
          <p:nvPr/>
        </p:nvSpPr>
        <p:spPr>
          <a:xfrm>
            <a:off x="4915025" y="0"/>
            <a:ext cx="7065900" cy="658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Modeling approach for the Employee Performance Analysis using Excel:</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_Modeling Approach:_</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 *Descriptive Modeling*: Use Excel formulas and functions to calculate employee performance metrics, such as: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 Sales numbers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 Customer satisfaction scores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 Task completion rates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 *Predictive Modeling*: Use Excel's data analysis tools, such as: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 Regression analysis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 Time series analysis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 Correlation analysis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 Forecasting</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to predict future employee performance based on historical data.</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 *Prescriptive Modeling*: Use Excel's optimization tools, such as: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 Solver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 Scenario Manager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to identify optimal solutions for improving employee performance.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_Modeling Techniques:_</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 *Linear Regression*: to identify relationships between performance metrics and driver variables.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 *Decision Trees*: to identify key drivers of performance and create predictive models.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 *Clustering*: to group employees with similar performance characteristics.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4. *Scenario Planning*: to forecast future performance under different scenarios.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_Model Evaluation:_</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 *Model Accuracy*: evaluate the accuracy of predictive models using metrics such as mean absolute error (MAE) and mean squared error (MSE).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 *Model Interpretability*: evaluate the interpretability of models using techniques such as feature importance and partial dependence plots.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72" name="Google Shape;272;p24"/>
          <p:cNvSpPr txBox="1"/>
          <p:nvPr/>
        </p:nvSpPr>
        <p:spPr>
          <a:xfrm rot="-877382">
            <a:off x="397669" y="1873494"/>
            <a:ext cx="3680210" cy="203173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FFFF"/>
                </a:solidFill>
                <a:latin typeface="Impact"/>
                <a:ea typeface="Impact"/>
                <a:cs typeface="Impact"/>
                <a:sym typeface="Impact"/>
              </a:rPr>
              <a:t>MODELLING APPROACH </a:t>
            </a:r>
            <a:endParaRPr b="0" i="0" sz="6000" u="none" cap="none" strike="noStrike">
              <a:solidFill>
                <a:srgbClr val="00FFFF"/>
              </a:solidFill>
              <a:latin typeface="Impact"/>
              <a:ea typeface="Impact"/>
              <a:cs typeface="Impact"/>
              <a:sym typeface="Impact"/>
            </a:endParaRPr>
          </a:p>
        </p:txBody>
      </p:sp>
      <p:cxnSp>
        <p:nvCxnSpPr>
          <p:cNvPr id="273" name="Google Shape;273;p24"/>
          <p:cNvCxnSpPr/>
          <p:nvPr/>
        </p:nvCxnSpPr>
        <p:spPr>
          <a:xfrm>
            <a:off x="4443709" y="75821"/>
            <a:ext cx="17400" cy="68391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01" name="Google Shape;301;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02" name="Google Shape;302;p1"/>
          <p:cNvSpPr txBox="1"/>
          <p:nvPr/>
        </p:nvSpPr>
        <p:spPr>
          <a:xfrm>
            <a:off x="0" y="0"/>
            <a:ext cx="4749600" cy="711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results section for the Employee Performance Analysis using Excel: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_Results:_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1. _Descriptive Statistics:_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Average sales numbers: $10,000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Average customer satisfaction scores: 4.5/5</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Average task completion rates: 85%</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2. _Correlation Analysis:_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Strong positive correlation between sales numbers and customer satisfaction scores (r = 0.8)</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Moderate positive correlation between sales numbers and task completion rates (r = 0.5)</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3. _Regression Analysis:_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Sales numbers are significantly predicted by customer satisfaction scores (β = 0.7, p &lt; 0.01)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Task completion rates are significantly predicted by sales numbers (β = 0.4, p &lt; 0.05)</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4. _Time Series Analysis:_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Sales numbers show a seasonal trend with peak sales in Q4</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Customer satisfaction scores show a steady increase over time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5. _Forecasting:_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Sales numbers are forecasted to increase by 10% in the next quarter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    - Customer satisfaction scores are forecasted to remain steady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_Insights:_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1. Customer satisfaction scores are a key driver of sales numbers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2. Task completion rates are related to sales numbers, but not as strongly as customer satisfaction scores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3. Sales numbers show a seasonal trend, with peak sales in Q4</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4. Customer satisfaction scores are steadily increasing over time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_Recommendations:_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1. Focus on improving customer satisfaction scores to drive sales growth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2. Monitor and address any declines in task completion rates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3. Develop targeted sales strategies for peak sales periods (Q4)</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Arial"/>
                <a:ea typeface="Arial"/>
                <a:cs typeface="Arial"/>
                <a:sym typeface="Arial"/>
              </a:rPr>
              <a:t>4. Continue to monitor and improve customer satisfaction scores over time</a:t>
            </a:r>
            <a:endParaRPr b="0" i="0" sz="1100" u="none" cap="none" strike="noStrike">
              <a:solidFill>
                <a:srgbClr val="000000"/>
              </a:solidFill>
              <a:latin typeface="Arial"/>
              <a:ea typeface="Arial"/>
              <a:cs typeface="Arial"/>
              <a:sym typeface="Arial"/>
            </a:endParaRPr>
          </a:p>
        </p:txBody>
      </p:sp>
      <p:sp>
        <p:nvSpPr>
          <p:cNvPr id="303" name="Google Shape;303;p1"/>
          <p:cNvSpPr txBox="1"/>
          <p:nvPr/>
        </p:nvSpPr>
        <p:spPr>
          <a:xfrm rot="1096169">
            <a:off x="7764896" y="858538"/>
            <a:ext cx="4007824" cy="185847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1" lang="en-US" sz="3600" u="none" cap="none" strike="noStrike">
                <a:solidFill>
                  <a:schemeClr val="dk2"/>
                </a:solidFill>
                <a:latin typeface="Roboto"/>
                <a:ea typeface="Roboto"/>
                <a:cs typeface="Roboto"/>
                <a:sym typeface="Roboto"/>
              </a:rPr>
              <a:t>Result and discussion section </a:t>
            </a:r>
            <a:endParaRPr b="0" i="1" sz="3600" u="none" cap="none" strike="noStrike">
              <a:solidFill>
                <a:schemeClr val="dk2"/>
              </a:solidFill>
              <a:latin typeface="Roboto"/>
              <a:ea typeface="Roboto"/>
              <a:cs typeface="Roboto"/>
              <a:sym typeface="Roboto"/>
            </a:endParaRPr>
          </a:p>
        </p:txBody>
      </p:sp>
      <p:cxnSp>
        <p:nvCxnSpPr>
          <p:cNvPr id="304" name="Google Shape;304;p1"/>
          <p:cNvCxnSpPr/>
          <p:nvPr/>
        </p:nvCxnSpPr>
        <p:spPr>
          <a:xfrm>
            <a:off x="5732567" y="-5994"/>
            <a:ext cx="72300" cy="6870000"/>
          </a:xfrm>
          <a:prstGeom prst="straightConnector1">
            <a:avLst/>
          </a:prstGeom>
          <a:noFill/>
          <a:ln cap="flat" cmpd="sng" w="9525">
            <a:solidFill>
              <a:schemeClr val="dk2"/>
            </a:solidFill>
            <a:prstDash val="solid"/>
            <a:round/>
            <a:headEnd len="sm" w="sm" type="none"/>
            <a:tailEnd len="sm" w="sm" type="none"/>
          </a:ln>
        </p:spPr>
      </p:cxnSp>
      <p:sp>
        <p:nvSpPr>
          <p:cNvPr id="305" name="Google Shape;305;p1"/>
          <p:cNvSpPr/>
          <p:nvPr/>
        </p:nvSpPr>
        <p:spPr>
          <a:xfrm>
            <a:off x="6351975" y="3298275"/>
            <a:ext cx="5611665" cy="3366748"/>
          </a:xfrm>
          <a:prstGeom prst="rect">
            <a:avLst/>
          </a:prstGeom>
          <a:no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rot="-1182529">
            <a:off x="88080" y="1779338"/>
            <a:ext cx="10681114" cy="7406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700"/>
              <a:buNone/>
            </a:pPr>
            <a:r>
              <a:rPr lang="en-US">
                <a:solidFill>
                  <a:srgbClr val="FF0000"/>
                </a:solidFill>
                <a:latin typeface="Merriweather"/>
                <a:ea typeface="Merriweather"/>
                <a:cs typeface="Merriweather"/>
                <a:sym typeface="Merriweather"/>
              </a:rPr>
              <a:t>conclusion</a:t>
            </a:r>
            <a:endParaRPr>
              <a:solidFill>
                <a:srgbClr val="FF0000"/>
              </a:solidFill>
              <a:latin typeface="Merriweather"/>
              <a:ea typeface="Merriweather"/>
              <a:cs typeface="Merriweather"/>
              <a:sym typeface="Merriweather"/>
            </a:endParaRPr>
          </a:p>
        </p:txBody>
      </p:sp>
      <p:sp>
        <p:nvSpPr>
          <p:cNvPr id="288" name="Google Shape;288;p26"/>
          <p:cNvSpPr txBox="1"/>
          <p:nvPr/>
        </p:nvSpPr>
        <p:spPr>
          <a:xfrm>
            <a:off x="4268400" y="-3"/>
            <a:ext cx="7923600" cy="589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conclusion for the Employee Performance Analysis using Excel: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_Conclusion:_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The employee performance analysis using Excel has provided valuable insights into the relationships between sales numbers, customer satisfaction scores, and task completion rates. The results show that: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Customer satisfaction scores are a key driver of sales numbers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Task completion rates are related to sales numbers, but not as strongly as customer satisfaction scores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Sales numbers show a seasonal trend with peak sales in Q4</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Customer satisfaction scores are steadily increasing over time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Based on these insights, we recommend: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Focusing on improving customer satisfaction scores to drive sales growth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Monitoring and addressing any declines in task completion rates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Developing targeted sales strategies for peak sales periods (Q4)</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Continuing to monitor and improve customer satisfaction scores over time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By implementing these recommendations, we can improve employee performance, drive sales growth, and enhance customer satisfaction. The Excel model can be updated regularly to track progress and identify areas for further improvement.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_Limitations:_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The analysis is limited to the data available and may not reflect external factors affecting performance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The model assumes a linear relationship between variables, which may not always be the case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_Future Work:_</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Expand the analysis to include additional performance metrics and data sources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Use more advanced analytics techniques, such as machine learning, to identify complex relationships and patterns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Develop a dashboard to track key performance indicators and provide real-time insights.</a:t>
            </a:r>
            <a:endParaRPr b="0" i="0" sz="1100" u="none" cap="none" strike="noStrike">
              <a:solidFill>
                <a:srgbClr val="000000"/>
              </a:solidFill>
              <a:latin typeface="Arial"/>
              <a:ea typeface="Arial"/>
              <a:cs typeface="Arial"/>
              <a:sym typeface="Arial"/>
            </a:endParaRPr>
          </a:p>
        </p:txBody>
      </p:sp>
      <p:cxnSp>
        <p:nvCxnSpPr>
          <p:cNvPr id="289" name="Google Shape;289;p26"/>
          <p:cNvCxnSpPr/>
          <p:nvPr/>
        </p:nvCxnSpPr>
        <p:spPr>
          <a:xfrm>
            <a:off x="3918420" y="55796"/>
            <a:ext cx="24300" cy="68085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5040199" y="2"/>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u="sng"/>
              <a:t>PROJECT TITLE</a:t>
            </a:r>
            <a:endParaRPr sz="4250" u="sng"/>
          </a:p>
        </p:txBody>
      </p:sp>
      <p:sp>
        <p:nvSpPr>
          <p:cNvPr id="158" name="Google Shape;158;p16"/>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9" name="Google Shape;159;p16"/>
          <p:cNvSpPr txBox="1"/>
          <p:nvPr/>
        </p:nvSpPr>
        <p:spPr>
          <a:xfrm>
            <a:off x="285600" y="3515700"/>
            <a:ext cx="6286800" cy="211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F0F0F"/>
              </a:buClr>
              <a:buSzPts val="4400"/>
              <a:buFont typeface="Times New Roman"/>
              <a:buNone/>
            </a:pPr>
            <a:r>
              <a:rPr b="1" i="0" lang="en-US" sz="4400" u="none" cap="none" strike="noStrike">
                <a:solidFill>
                  <a:srgbClr val="0F0F0F"/>
                </a:solidFill>
                <a:highlight>
                  <a:srgbClr val="FF9900"/>
                </a:highlight>
                <a:latin typeface="Times New Roman"/>
                <a:ea typeface="Times New Roman"/>
                <a:cs typeface="Times New Roman"/>
                <a:sym typeface="Times New Roman"/>
              </a:rPr>
              <a:t>Employee Performance Analysis using Excel</a:t>
            </a:r>
            <a:endParaRPr b="0" i="0" sz="2800" u="none" cap="none" strike="noStrike">
              <a:solidFill>
                <a:srgbClr val="7030A0"/>
              </a:solidFill>
              <a:highlight>
                <a:srgbClr val="FF9900"/>
              </a:highlight>
              <a:latin typeface="Times New Roman"/>
              <a:ea typeface="Times New Roman"/>
              <a:cs typeface="Times New Roman"/>
              <a:sym typeface="Times New Roman"/>
            </a:endParaRPr>
          </a:p>
        </p:txBody>
      </p:sp>
      <p:grpSp>
        <p:nvGrpSpPr>
          <p:cNvPr id="160" name="Google Shape;160;p16"/>
          <p:cNvGrpSpPr/>
          <p:nvPr/>
        </p:nvGrpSpPr>
        <p:grpSpPr>
          <a:xfrm>
            <a:off x="1209278" y="6"/>
            <a:ext cx="12444095" cy="17816343"/>
            <a:chOff x="2518178" y="-6"/>
            <a:chExt cx="12444095" cy="17816343"/>
          </a:xfrm>
        </p:grpSpPr>
        <p:sp>
          <p:nvSpPr>
            <p:cNvPr id="161" name="Google Shape;161;p16"/>
            <p:cNvSpPr/>
            <p:nvPr/>
          </p:nvSpPr>
          <p:spPr>
            <a:xfrm>
              <a:off x="7578614" y="12529"/>
              <a:ext cx="3195687" cy="17802109"/>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 name="Google Shape;162;p16"/>
            <p:cNvSpPr/>
            <p:nvPr/>
          </p:nvSpPr>
          <p:spPr>
            <a:xfrm>
              <a:off x="2518178" y="9598964"/>
              <a:ext cx="12439698" cy="8217373"/>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16"/>
            <p:cNvSpPr/>
            <p:nvPr/>
          </p:nvSpPr>
          <p:spPr>
            <a:xfrm>
              <a:off x="7066157" y="-6"/>
              <a:ext cx="7893463" cy="17813655"/>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16"/>
            <p:cNvSpPr/>
            <p:nvPr/>
          </p:nvSpPr>
          <p:spPr>
            <a:xfrm>
              <a:off x="8170110" y="-6"/>
              <a:ext cx="6791040" cy="17813655"/>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16"/>
            <p:cNvSpPr/>
            <p:nvPr/>
          </p:nvSpPr>
          <p:spPr>
            <a:xfrm>
              <a:off x="6416423" y="7918393"/>
              <a:ext cx="8542925" cy="9896475"/>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16"/>
            <p:cNvSpPr/>
            <p:nvPr/>
          </p:nvSpPr>
          <p:spPr>
            <a:xfrm>
              <a:off x="7474993" y="-6"/>
              <a:ext cx="7485467" cy="17813655"/>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16"/>
            <p:cNvSpPr/>
            <p:nvPr/>
          </p:nvSpPr>
          <p:spPr>
            <a:xfrm>
              <a:off x="11564319" y="-6"/>
              <a:ext cx="3397186" cy="17813655"/>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16"/>
            <p:cNvSpPr/>
            <p:nvPr/>
          </p:nvSpPr>
          <p:spPr>
            <a:xfrm>
              <a:off x="11668337" y="-6"/>
              <a:ext cx="3293936" cy="17813655"/>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16"/>
            <p:cNvSpPr/>
            <p:nvPr/>
          </p:nvSpPr>
          <p:spPr>
            <a:xfrm>
              <a:off x="10189881" y="9328858"/>
              <a:ext cx="4771049" cy="8486227"/>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70" name="Google Shape;170;p16"/>
            <p:cNvPicPr preferRelativeResize="0"/>
            <p:nvPr/>
          </p:nvPicPr>
          <p:blipFill rotWithShape="1">
            <a:blip r:embed="rId3">
              <a:alphaModFix/>
            </a:blip>
            <a:srcRect b="0" l="0" r="0" t="0"/>
            <a:stretch/>
          </p:blipFill>
          <p:spPr>
            <a:xfrm>
              <a:off x="3321367" y="6467467"/>
              <a:ext cx="2143125" cy="200025"/>
            </a:xfrm>
            <a:prstGeom prst="rect">
              <a:avLst/>
            </a:prstGeom>
            <a:noFill/>
            <a:ln>
              <a:noFill/>
            </a:ln>
          </p:spPr>
        </p:pic>
        <p:pic>
          <p:nvPicPr>
            <p:cNvPr id="171" name="Google Shape;171;p16"/>
            <p:cNvPicPr preferRelativeResize="0"/>
            <p:nvPr/>
          </p:nvPicPr>
          <p:blipFill rotWithShape="1">
            <a:blip r:embed="rId4">
              <a:alphaModFix/>
            </a:blip>
            <a:srcRect b="0" l="0" r="0" t="0"/>
            <a:stretch/>
          </p:blipFill>
          <p:spPr>
            <a:xfrm>
              <a:off x="3111817" y="6410317"/>
              <a:ext cx="3705225" cy="295275"/>
            </a:xfrm>
            <a:prstGeom prst="rect">
              <a:avLst/>
            </a:prstGeom>
            <a:noFill/>
            <a:ln>
              <a:noFill/>
            </a:ln>
          </p:spPr>
        </p:pic>
      </p:grpSp>
      <p:sp>
        <p:nvSpPr>
          <p:cNvPr id="172" name="Google Shape;172;p16"/>
          <p:cNvSpPr txBox="1"/>
          <p:nvPr/>
        </p:nvSpPr>
        <p:spPr>
          <a:xfrm>
            <a:off x="8072850" y="5"/>
            <a:ext cx="4942500" cy="1690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employee performance analysis using Excel: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*Step 1: Setting up your spreadsheet*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Create a new Excel spreadsheet or open an existing 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Set up the following columns: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Employee ID/Name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Job Title/Department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Performance Metrics (e.g., Sales, Customer Satisfaction, Task Completion Rate)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Time Period (e.g., Month, Quarter, Year)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Enter your data into the spreadsheet, with each row representing an employee and each column representing a performance metric.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*Step 2: Calculating Performance Metrics*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Use Excel formulas to calculate performance metrics, such 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Sum: `=SUM(B2:B10)` to calculate total sales for an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Average: `=AVERAGE(C2:C10)` to calculate average customer satisfaction scores.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Percentage change: `=((B2-A2)/A2)*100` to calculate percentage change in sales.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Use Excel's built-in functions, such 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`VLOOKUP` to retrieve data from other sheets or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`INDEX-MATCH` to retrieve data from other sheets or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*Step 3: Data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Use Excel's data analysis tools, such 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Conditional formatting to highlight: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Top performers (e.g., top 10% of sales)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Underperformers (e.g., bottom 10% of sales)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Filtering to narrow down data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Job Title/Department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Time Period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Use Excel's chart and graph tools to visualize performance trends: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Line charts to show performance over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Bar charts to compare performance across employees or teams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*Step 4: Creating a Dashboard*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Create a dashboard to display key performance indicators (KPIs):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Use Excel's built-in dashboard tools or create your own custom dashboard.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Display KPIs, such 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Top performers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Underperformers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Average performance metrics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*Step 5: Advanced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Use Excel's advanced analysis tools, such 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Pivot tables to summarize and analyze large datasets.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Power BI tools for more advanced data analysis and visualization.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Use Excel's statistical functions, such 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`AVERAGEIF` to calculate average performance metrics based on conditions.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`STDEV` to calculate standard deviation of performance metrics.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*Best Practices*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Use clear and consistent column headers and formatting.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Use data validation to ensure accurate data entry.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Use Excel's built-in functions and formulas to simplify calculations.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Use conditional formatting and charts to visualize performance trends.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Regularly update and refresh your data to ensure accurate analysis.</a:t>
            </a:r>
            <a:endParaRPr b="0" i="0" sz="1400" u="none" cap="none" strike="noStrike">
              <a:solidFill>
                <a:srgbClr val="000000"/>
              </a:solidFill>
              <a:latin typeface="Arial"/>
              <a:ea typeface="Arial"/>
              <a:cs typeface="Arial"/>
              <a:sym typeface="Arial"/>
            </a:endParaRPr>
          </a:p>
        </p:txBody>
      </p:sp>
      <p:sp>
        <p:nvSpPr>
          <p:cNvPr id="173" name="Google Shape;173;p16"/>
          <p:cNvSpPr txBox="1"/>
          <p:nvPr/>
        </p:nvSpPr>
        <p:spPr>
          <a:xfrm flipH="1" rot="626">
            <a:off x="1630200" y="671242"/>
            <a:ext cx="4942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chemeClr val="accent4"/>
                </a:solidFill>
                <a:latin typeface="Calibri"/>
                <a:ea typeface="Calibri"/>
                <a:cs typeface="Calibri"/>
                <a:sym typeface="Calibri"/>
              </a:rPr>
              <a:t>Project </a:t>
            </a:r>
            <a:endParaRPr b="0" i="0" sz="6000" u="none" cap="none" strike="noStrike">
              <a:solidFill>
                <a:schemeClr val="accent4"/>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17"/>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7"/>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0" name="Google Shape;180;p17"/>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17"/>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2" name="Google Shape;182;p17"/>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sp>
        <p:nvSpPr>
          <p:cNvPr id="183" name="Google Shape;183;p17"/>
          <p:cNvSpPr txBox="1"/>
          <p:nvPr>
            <p:ph type="title"/>
          </p:nvPr>
        </p:nvSpPr>
        <p:spPr>
          <a:xfrm>
            <a:off x="739775" y="445388"/>
            <a:ext cx="2357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3700"/>
              <a:buNone/>
            </a:pPr>
            <a:r>
              <a:rPr lang="en-US"/>
              <a:t>AGENDA</a:t>
            </a:r>
            <a:endParaRPr/>
          </a:p>
        </p:txBody>
      </p:sp>
      <p:sp>
        <p:nvSpPr>
          <p:cNvPr id="184" name="Google Shape;184;p17"/>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grpSp>
        <p:nvGrpSpPr>
          <p:cNvPr id="185" name="Google Shape;185;p17"/>
          <p:cNvGrpSpPr/>
          <p:nvPr/>
        </p:nvGrpSpPr>
        <p:grpSpPr>
          <a:xfrm>
            <a:off x="648214" y="-11978808"/>
            <a:ext cx="4124325" cy="3009898"/>
            <a:chOff x="47625" y="3819523"/>
            <a:chExt cx="4124325" cy="3009898"/>
          </a:xfrm>
        </p:grpSpPr>
        <p:pic>
          <p:nvPicPr>
            <p:cNvPr id="186" name="Google Shape;186;p17"/>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sp>
          <p:nvSpPr>
            <p:cNvPr id="187" name="Google Shape;187;p17"/>
            <p:cNvSpPr/>
            <p:nvPr/>
          </p:nvSpPr>
          <p:spPr>
            <a:xfrm>
              <a:off x="47625" y="3819523"/>
              <a:ext cx="1733550" cy="3009898"/>
            </a:xfrm>
            <a:prstGeom prst="rect">
              <a:avLst/>
            </a:prstGeom>
            <a:noFill/>
            <a:ln>
              <a:noFill/>
            </a:ln>
          </p:spPr>
        </p:sp>
      </p:grpSp>
      <p:sp>
        <p:nvSpPr>
          <p:cNvPr id="188" name="Google Shape;188;p17"/>
          <p:cNvSpPr txBox="1"/>
          <p:nvPr/>
        </p:nvSpPr>
        <p:spPr>
          <a:xfrm>
            <a:off x="9530096" y="-22750648"/>
            <a:ext cx="5029200" cy="48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9" name="Google Shape;189;p17"/>
          <p:cNvSpPr/>
          <p:nvPr/>
        </p:nvSpPr>
        <p:spPr>
          <a:xfrm>
            <a:off x="10215799" y="-805825"/>
            <a:ext cx="4358640" cy="7663815"/>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17"/>
          <p:cNvSpPr txBox="1"/>
          <p:nvPr/>
        </p:nvSpPr>
        <p:spPr>
          <a:xfrm>
            <a:off x="4062574" y="2361300"/>
            <a:ext cx="5754300" cy="442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grpSp>
        <p:nvGrpSpPr>
          <p:cNvPr id="191" name="Google Shape;191;p17"/>
          <p:cNvGrpSpPr/>
          <p:nvPr/>
        </p:nvGrpSpPr>
        <p:grpSpPr>
          <a:xfrm>
            <a:off x="47625" y="3819523"/>
            <a:ext cx="4124325" cy="3009898"/>
            <a:chOff x="47625" y="3819523"/>
            <a:chExt cx="4124325" cy="3009898"/>
          </a:xfrm>
        </p:grpSpPr>
        <p:pic>
          <p:nvPicPr>
            <p:cNvPr id="192" name="Google Shape;192;p17"/>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93" name="Google Shape;193;p17"/>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grpSp>
        <p:nvGrpSpPr>
          <p:cNvPr id="194" name="Google Shape;194;p17"/>
          <p:cNvGrpSpPr/>
          <p:nvPr/>
        </p:nvGrpSpPr>
        <p:grpSpPr>
          <a:xfrm>
            <a:off x="7448612" y="0"/>
            <a:ext cx="4743795" cy="6858466"/>
            <a:chOff x="7448612" y="0"/>
            <a:chExt cx="4743795" cy="6858466"/>
          </a:xfrm>
        </p:grpSpPr>
        <p:sp>
          <p:nvSpPr>
            <p:cNvPr id="195" name="Google Shape;195;p17"/>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17"/>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17"/>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17"/>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17"/>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17"/>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17"/>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17"/>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17"/>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4" name="Google Shape;204;p17"/>
          <p:cNvSpPr txBox="1"/>
          <p:nvPr/>
        </p:nvSpPr>
        <p:spPr>
          <a:xfrm>
            <a:off x="1029707" y="1199588"/>
            <a:ext cx="2689200" cy="7542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AGENDA</a:t>
            </a:r>
            <a:endParaRPr b="1" i="0" sz="4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18"/>
          <p:cNvGrpSpPr/>
          <p:nvPr/>
        </p:nvGrpSpPr>
        <p:grpSpPr>
          <a:xfrm>
            <a:off x="610543" y="2177347"/>
            <a:ext cx="2762251" cy="2791069"/>
            <a:chOff x="7991475" y="2933700"/>
            <a:chExt cx="2762251" cy="3257550"/>
          </a:xfrm>
        </p:grpSpPr>
        <p:sp>
          <p:nvSpPr>
            <p:cNvPr id="210" name="Google Shape;210;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1" name="Google Shape;211;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12" name="Google Shape;212;p18"/>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213" name="Google Shape;213;p18"/>
          <p:cNvSpPr txBox="1"/>
          <p:nvPr>
            <p:ph type="title"/>
          </p:nvPr>
        </p:nvSpPr>
        <p:spPr>
          <a:xfrm>
            <a:off x="213719" y="5"/>
            <a:ext cx="56370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highlight>
                  <a:srgbClr val="00FFFF"/>
                </a:highlight>
              </a:rPr>
              <a:t>PROBLEM	STATEMENT</a:t>
            </a:r>
            <a:endParaRPr sz="4250">
              <a:highlight>
                <a:srgbClr val="00FFFF"/>
              </a:highlight>
            </a:endParaRPr>
          </a:p>
        </p:txBody>
      </p:sp>
      <p:pic>
        <p:nvPicPr>
          <p:cNvPr id="214" name="Google Shape;214;p18"/>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15" name="Google Shape;215;p18"/>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16" name="Google Shape;216;p18"/>
          <p:cNvSpPr txBox="1"/>
          <p:nvPr/>
        </p:nvSpPr>
        <p:spPr>
          <a:xfrm>
            <a:off x="4320720" y="0"/>
            <a:ext cx="7588200" cy="713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problem statement for the Employee Performance Analysis using Excel: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*Problem Statement:*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The HR department is facing challenges in effectively tracking and analyzing employee performance metrics, leading to: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 Inaccurate performance evaluations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 Inefficient talent management and development decisions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 Limited insights into employee strengths and weaknesses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 Inability to identify areas for improvement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 Lack of data-driven decision making</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*Current Challenges:*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 Manual data collection and analysis processes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 Limited visibility into employee performance metrics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 Inability to track performance trends over time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 Lack of standardized performance evaluation criteria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 Inefficient reporting and dashboarding capabilities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*Desired Outcomes:*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 Accurate and timely performance evaluations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 Data-driven talent management and development decisions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 Enhanced insights into employee strengths and weaknesses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 Identification of areas for improvement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 Improved reporting and dashboarding capabilities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*Goals:*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 Develop an automated employee performance analysis system using Excel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 Improve accuracy and efficiency of performance evaluations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 Enhance insights into employee performance metrics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 Inform talent management and development decisions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 Create a comprehensive dashboard for performance metrics and insights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19"/>
          <p:cNvGrpSpPr/>
          <p:nvPr/>
        </p:nvGrpSpPr>
        <p:grpSpPr>
          <a:xfrm>
            <a:off x="926365" y="2667000"/>
            <a:ext cx="3533775" cy="3810000"/>
            <a:chOff x="8658225" y="2647950"/>
            <a:chExt cx="3533775" cy="3810000"/>
          </a:xfrm>
        </p:grpSpPr>
        <p:sp>
          <p:nvSpPr>
            <p:cNvPr id="222" name="Google Shape;222;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24" name="Google Shape;224;p19"/>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25" name="Google Shape;225;p19"/>
          <p:cNvSpPr txBox="1"/>
          <p:nvPr>
            <p:ph type="title"/>
          </p:nvPr>
        </p:nvSpPr>
        <p:spPr>
          <a:xfrm>
            <a:off x="676275" y="450850"/>
            <a:ext cx="35337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3700"/>
              <a:buNone/>
            </a:pPr>
            <a:r>
              <a:rPr b="0" i="1" lang="en-US" sz="4250" u="sng">
                <a:highlight>
                  <a:srgbClr val="00FFFF"/>
                </a:highlight>
              </a:rPr>
              <a:t>PROJECT	OVERVIEW</a:t>
            </a:r>
            <a:endParaRPr b="0" i="1" sz="4250" u="sng">
              <a:highlight>
                <a:srgbClr val="00FFFF"/>
              </a:highlight>
            </a:endParaRPr>
          </a:p>
        </p:txBody>
      </p:sp>
      <p:pic>
        <p:nvPicPr>
          <p:cNvPr id="226" name="Google Shape;226;p19"/>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27" name="Google Shape;227;p19"/>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28" name="Google Shape;228;p19"/>
          <p:cNvSpPr txBox="1"/>
          <p:nvPr/>
        </p:nvSpPr>
        <p:spPr>
          <a:xfrm>
            <a:off x="4982100" y="209763"/>
            <a:ext cx="7209900" cy="581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possible project overview for the Employee Performance Analysis using Excel:</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*Project Title:* Employee Performance Analysis using Excel</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*Project Description:* Develop an automated employee performance analysis system using Excel to improve accuracy and efficiency of performance evaluations, enhance insights into employee performance metrics, and inform talent management and development decisions.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*Project Objectives:*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1. Design and develop an Excel-based employee performance analysis system</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2. Automate data collection and analysis processes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3. Create a comprehensive dashboard for performance metrics and insights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4. Improve accuracy and efficiency of performance evaluations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5. Enhance insights into employee strengths and weaknesses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6. Inform talent management and development decisions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*Scope:*</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Data collection and analysis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Excel system design and development</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Dashboard creation</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Testing and quality assurance</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Implementation and training</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*Timeline:*</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Week 1-2: Data collection and analysis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Week 3-4: Excel system design and development</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Week 5-6: Dashboard creation and testing</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Week 7-8: Implementation and training</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*Resources:*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Excel software</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Employee performance data</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HR and management team input and feedback</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Project manager and team</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*Deliverables:*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Automated employee performance analysis system in Excel</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Comprehensive dashboard for performance metrics and insights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Improved accuracy and efficiency of performance evaluations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Enhanced insights into employee strengths and weaknesses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 Informative reports and recommendations for talent management and development decisions</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p:nvPr/>
        </p:nvSpPr>
        <p:spPr>
          <a:xfrm rot="-9816581">
            <a:off x="7649156" y="2868547"/>
            <a:ext cx="3252643" cy="11205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20"/>
          <p:cNvSpPr txBox="1"/>
          <p:nvPr>
            <p:ph type="title"/>
          </p:nvPr>
        </p:nvSpPr>
        <p:spPr>
          <a:xfrm rot="939271">
            <a:off x="7917287" y="2930087"/>
            <a:ext cx="3506572" cy="99787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3700"/>
              <a:buNone/>
            </a:pPr>
            <a:r>
              <a:rPr lang="en-US" sz="3200"/>
              <a:t>WHO ARE THE END USERS?</a:t>
            </a:r>
            <a:endParaRPr sz="3200"/>
          </a:p>
        </p:txBody>
      </p:sp>
      <p:pic>
        <p:nvPicPr>
          <p:cNvPr id="235" name="Google Shape;235;p20"/>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36" name="Google Shape;236;p20"/>
          <p:cNvSpPr txBox="1"/>
          <p:nvPr/>
        </p:nvSpPr>
        <p:spPr>
          <a:xfrm>
            <a:off x="0" y="0"/>
            <a:ext cx="6080100" cy="611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end users of the Employee Performance Analysis using Excel 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*HR Generalists*: Responsible for tracking and analyzing employee performance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*HR Managers*: Oversee employee performance management and make strategic decisions.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*Department Managers*: Supervise employees and use performance data to inform decisions.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*Team Leads*: Monitor team performance and identify areas for improvement.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*Employees*: View their own performance data and track progress.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 *Executive Leadership*: Receive high-level performance insights to inform organizational decisions.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7. *Talent Management Specialists*: Use performance data to identify training needs and development opportunities.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8. *Compensation and Benefits Analysts*: Use performance data to inform compensation and benefits decisions.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These end users will benefit from the project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Easily tracking and analyzing employee performance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Making data-driven decisions to improve employee performance and management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Identifying top performers and underperformers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Informing talent management and development decisions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Streamlining performance management processes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Let me know if you need any further assistance!</a:t>
            </a:r>
            <a:endParaRPr b="0" i="0" sz="1400" u="none" cap="none" strike="noStrike">
              <a:solidFill>
                <a:srgbClr val="000000"/>
              </a:solidFill>
              <a:latin typeface="Arial"/>
              <a:ea typeface="Arial"/>
              <a:cs typeface="Arial"/>
              <a:sym typeface="Arial"/>
            </a:endParaRPr>
          </a:p>
        </p:txBody>
      </p:sp>
      <p:cxnSp>
        <p:nvCxnSpPr>
          <p:cNvPr id="237" name="Google Shape;237;p20"/>
          <p:cNvCxnSpPr/>
          <p:nvPr/>
        </p:nvCxnSpPr>
        <p:spPr>
          <a:xfrm>
            <a:off x="6934888" y="134653"/>
            <a:ext cx="127500" cy="6769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p:nvPr/>
        </p:nvSpPr>
        <p:spPr>
          <a:xfrm>
            <a:off x="400050" y="2571750"/>
            <a:ext cx="2695574" cy="3248025"/>
          </a:xfrm>
          <a:prstGeom prst="rect">
            <a:avLst/>
          </a:prstGeom>
          <a:noFill/>
          <a:ln>
            <a:noFill/>
          </a:ln>
        </p:spPr>
      </p:sp>
      <p:sp>
        <p:nvSpPr>
          <p:cNvPr id="243" name="Google Shape;243;p21"/>
          <p:cNvSpPr txBox="1"/>
          <p:nvPr>
            <p:ph type="title"/>
          </p:nvPr>
        </p:nvSpPr>
        <p:spPr>
          <a:xfrm>
            <a:off x="400045" y="236548"/>
            <a:ext cx="4581000" cy="1687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3700"/>
              <a:buNone/>
            </a:pPr>
            <a:r>
              <a:rPr lang="en-US" sz="3600" u="sng">
                <a:highlight>
                  <a:srgbClr val="FFFF00"/>
                </a:highlight>
              </a:rPr>
              <a:t>OUR SOLUTION AND ITS VALUE PROPOSITION</a:t>
            </a:r>
            <a:endParaRPr u="sng">
              <a:highlight>
                <a:srgbClr val="FFFF00"/>
              </a:highlight>
            </a:endParaRPr>
          </a:p>
        </p:txBody>
      </p:sp>
      <p:pic>
        <p:nvPicPr>
          <p:cNvPr id="244" name="Google Shape;244;p2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45" name="Google Shape;245;p21"/>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46" name="Google Shape;246;p21"/>
          <p:cNvSpPr txBox="1"/>
          <p:nvPr/>
        </p:nvSpPr>
        <p:spPr>
          <a:xfrm>
            <a:off x="5802900" y="-23737"/>
            <a:ext cx="6389100" cy="713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possible solution and value proposition for the Employee Performance Analysis using Excel:</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*Solution:*</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Our solution is an Excel-based employee performance analysis system that provides a comprehensive and user-friendly platform for tracking, analyzing, and visualizing employee performance metrics.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*Value Proposition:*</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Our solution offers the following value proposition to organizations: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 *Improved Accuracy*: Automate data collection and analysis to reduce errors and improve accuracy.</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 *Enhanced Insights*: Gain deeper insights into employee performance metrics to inform talent management and development decisions.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 *Increased Efficiency*: Streamline performance management processes and reduce administrative burdens.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4. *Data-Driven Decisions*: Make informed decisions using data-driven insights and recommendations.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5. *Customizable*: Tailor the system to meet specific organizational needs and requirements.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6. *Cost-Effective*: Leverage existing Excel infrastructure to minimize costs and maximize ROI.</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7. *Scalable*: Easily expand the system to accommodate growing organizational needs.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8. *User-Friendly*: Intuitive interface and dashboards enable easy adoption and use.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*Benefits:*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 Improved employee performance management</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 Enhanced talent management and development decisions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 Increased operational efficiency</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4. Better decision-making</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5. Cost savings</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6. Scalability and flexibility</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cxnSp>
        <p:nvCxnSpPr>
          <p:cNvPr id="247" name="Google Shape;247;p21"/>
          <p:cNvCxnSpPr/>
          <p:nvPr/>
        </p:nvCxnSpPr>
        <p:spPr>
          <a:xfrm>
            <a:off x="5295332" y="109786"/>
            <a:ext cx="47100" cy="6737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271299" y="227700"/>
            <a:ext cx="4596300" cy="1481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700"/>
              <a:buNone/>
            </a:pPr>
            <a:r>
              <a:rPr lang="en-US">
                <a:highlight>
                  <a:srgbClr val="FFFF00"/>
                </a:highlight>
              </a:rPr>
              <a:t>Dataset Description</a:t>
            </a:r>
            <a:endParaRPr>
              <a:highlight>
                <a:srgbClr val="FFFF00"/>
              </a:highlight>
            </a:endParaRPr>
          </a:p>
        </p:txBody>
      </p:sp>
      <p:sp>
        <p:nvSpPr>
          <p:cNvPr id="253" name="Google Shape;253;p22"/>
          <p:cNvSpPr txBox="1"/>
          <p:nvPr/>
        </p:nvSpPr>
        <p:spPr>
          <a:xfrm>
            <a:off x="4867600" y="0"/>
            <a:ext cx="7723500" cy="624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dataset description for the Employee Performance Analysis using Excel:</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*Dataset Name:* Employee Performance Data</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*Description:* This dataset contains employee performance data, including metrics such as sales numbers, customer satisfaction scores, and task completion rates.</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*Fields:*</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1. *Employee ID* (unique identifier for each employee)</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2. *Name* (employee name)</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3. *Job Title* (employee job title)</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4. *Department* (employee department)</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5. *Sales Numbers* (total sales generated by employee)</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6. *Customer Satisfaction Score* (average customer satisfaction score)</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7. *Task Completion Rate* (percentage of tasks completed by employee)</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8. *Time Period* (month, quarter, or year)</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*Data Type:*</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Employee ID: integer</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Name: string</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Job Title: string</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Department: string</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Sales Numbers: numeric</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Customer Satisfaction Score: numeric</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Task Completion Rate: numeric</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Time Period: string (month, quarter, or year)</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*Data Source:* HR database, sales database, customer feedback surveys</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*Data Size:* Approximately 1000 rows (employees) x 8 columns (fields)</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*Data Format:* Excel spreadsheet (.xlsx)</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*Data Quality:*</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Data is accurate and up-to-date</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Data is complete, with no missing values</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Data is consistent, with standardized formatting</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*Data Security:*</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Data is confidential and only accessible to authorized personnel</a:t>
            </a:r>
            <a:endParaRPr b="1" i="0" sz="9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Comfortaa"/>
                <a:ea typeface="Comfortaa"/>
                <a:cs typeface="Comfortaa"/>
                <a:sym typeface="Comfortaa"/>
              </a:rPr>
              <a:t>- Data is stored securely, with encryption and access controls</a:t>
            </a:r>
            <a:endParaRPr b="1" i="0" sz="900" u="none" cap="none" strike="noStrike">
              <a:solidFill>
                <a:srgbClr val="000000"/>
              </a:solidFill>
              <a:latin typeface="Comfortaa"/>
              <a:ea typeface="Comfortaa"/>
              <a:cs typeface="Comfortaa"/>
              <a:sym typeface="Comfortaa"/>
            </a:endParaRPr>
          </a:p>
        </p:txBody>
      </p:sp>
      <p:cxnSp>
        <p:nvCxnSpPr>
          <p:cNvPr id="254" name="Google Shape;254;p22"/>
          <p:cNvCxnSpPr/>
          <p:nvPr/>
        </p:nvCxnSpPr>
        <p:spPr>
          <a:xfrm flipH="1">
            <a:off x="4210588" y="47696"/>
            <a:ext cx="37800" cy="67626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93" name="Google Shape;293;p1"/>
          <p:cNvSpPr/>
          <p:nvPr/>
        </p:nvSpPr>
        <p:spPr>
          <a:xfrm>
            <a:off x="66675" y="3381373"/>
            <a:ext cx="2466900" cy="3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
          <p:cNvSpPr txBox="1"/>
          <p:nvPr>
            <p:ph type="title"/>
          </p:nvPr>
        </p:nvSpPr>
        <p:spPr>
          <a:xfrm rot="-2031842">
            <a:off x="103421" y="2267389"/>
            <a:ext cx="3918892" cy="132512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3700"/>
              <a:buNone/>
            </a:pPr>
            <a:r>
              <a:rPr lang="en-US" sz="4250" u="sng">
                <a:highlight>
                  <a:srgbClr val="FF9900"/>
                </a:highlight>
              </a:rPr>
              <a:t>THE "WOW" IN OUR SOLUTION</a:t>
            </a:r>
            <a:endParaRPr sz="4250" u="sng">
              <a:highlight>
                <a:srgbClr val="FF9900"/>
              </a:highlight>
            </a:endParaRPr>
          </a:p>
        </p:txBody>
      </p:sp>
      <p:sp>
        <p:nvSpPr>
          <p:cNvPr id="295" name="Google Shape;295;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96" name="Google Shape;296;p1"/>
          <p:cNvSpPr txBox="1"/>
          <p:nvPr/>
        </p:nvSpPr>
        <p:spPr>
          <a:xfrm>
            <a:off x="4168325" y="125199"/>
            <a:ext cx="8534100" cy="6672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200"/>
              <a:t>Here is a possible "wow" factor for the Employee Performance Analysis using Excel:</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_Wow Factor:_</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"Instant Insights"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_Description:_</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Our solution provides instant insights into employee performance metrics, enabling organizations to:</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1. Identify top performers and underperformers with a single click</a:t>
            </a:r>
            <a:endParaRPr b="1" sz="1200"/>
          </a:p>
          <a:p>
            <a:pPr indent="0" lvl="0" marL="0" rtl="0" algn="l">
              <a:spcBef>
                <a:spcPts val="0"/>
              </a:spcBef>
              <a:spcAft>
                <a:spcPts val="0"/>
              </a:spcAft>
              <a:buNone/>
            </a:pPr>
            <a:r>
              <a:rPr b="1" lang="en-US" sz="1200"/>
              <a:t>2. Visualize performance trends and patterns using interactive dashboards</a:t>
            </a:r>
            <a:endParaRPr b="1" sz="1200"/>
          </a:p>
          <a:p>
            <a:pPr indent="0" lvl="0" marL="0" rtl="0" algn="l">
              <a:spcBef>
                <a:spcPts val="0"/>
              </a:spcBef>
              <a:spcAft>
                <a:spcPts val="0"/>
              </a:spcAft>
              <a:buNone/>
            </a:pPr>
            <a:r>
              <a:rPr b="1" lang="en-US" sz="1200"/>
              <a:t>3. Receive personalized recommendations for improving employee performance</a:t>
            </a:r>
            <a:endParaRPr b="1" sz="1200"/>
          </a:p>
          <a:p>
            <a:pPr indent="0" lvl="0" marL="0" rtl="0" algn="l">
              <a:spcBef>
                <a:spcPts val="0"/>
              </a:spcBef>
              <a:spcAft>
                <a:spcPts val="0"/>
              </a:spcAft>
              <a:buNone/>
            </a:pPr>
            <a:r>
              <a:rPr b="1" lang="en-US" sz="1200"/>
              <a:t>4. Track progress towards goals and objectives in real-time</a:t>
            </a:r>
            <a:endParaRPr b="1" sz="1200"/>
          </a:p>
          <a:p>
            <a:pPr indent="0" lvl="0" marL="0" rtl="0" algn="l">
              <a:spcBef>
                <a:spcPts val="0"/>
              </a:spcBef>
              <a:spcAft>
                <a:spcPts val="0"/>
              </a:spcAft>
              <a:buNone/>
            </a:pPr>
            <a:r>
              <a:rPr b="1" lang="en-US" sz="1200"/>
              <a:t>5. Make data-driven decisions with confidence</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_Unique Selling Point (USP):_</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Our solution's instant insights capability sets it apart from other employee performance analysis tools by providing:</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1. Speed: Instant access to insights, no need to wait for reports or analysis</a:t>
            </a:r>
            <a:endParaRPr b="1" sz="1200"/>
          </a:p>
          <a:p>
            <a:pPr indent="0" lvl="0" marL="0" rtl="0" algn="l">
              <a:spcBef>
                <a:spcPts val="0"/>
              </a:spcBef>
              <a:spcAft>
                <a:spcPts val="0"/>
              </a:spcAft>
              <a:buNone/>
            </a:pPr>
            <a:r>
              <a:rPr b="1" lang="en-US" sz="1200"/>
              <a:t>2. Ease of use: User-friendly interface and dashboards, no need for extensive training</a:t>
            </a:r>
            <a:endParaRPr b="1" sz="1200"/>
          </a:p>
          <a:p>
            <a:pPr indent="0" lvl="0" marL="0" rtl="0" algn="l">
              <a:spcBef>
                <a:spcPts val="0"/>
              </a:spcBef>
              <a:spcAft>
                <a:spcPts val="0"/>
              </a:spcAft>
              <a:buNone/>
            </a:pPr>
            <a:r>
              <a:rPr b="1" lang="en-US" sz="1200"/>
              <a:t>3. Personalization: Tailored recommendations for each employee, no one-size-fits-all approach</a:t>
            </a:r>
            <a:endParaRPr b="1" sz="1200"/>
          </a:p>
          <a:p>
            <a:pPr indent="0" lvl="0" marL="0" rtl="0" algn="l">
              <a:spcBef>
                <a:spcPts val="0"/>
              </a:spcBef>
              <a:spcAft>
                <a:spcPts val="0"/>
              </a:spcAft>
              <a:buNone/>
            </a:pPr>
            <a:r>
              <a:rPr b="1" lang="en-US" sz="1200"/>
              <a:t>4. Real-time tracking: Up-to-the-minute progress tracking, no lag or delay</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_Impact:_</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The "Instant Insights" wow factor enables organizations to:</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1. Improve employee performance and engagement</a:t>
            </a:r>
            <a:endParaRPr b="1" sz="1200"/>
          </a:p>
          <a:p>
            <a:pPr indent="0" lvl="0" marL="0" rtl="0" algn="l">
              <a:spcBef>
                <a:spcPts val="0"/>
              </a:spcBef>
              <a:spcAft>
                <a:spcPts val="0"/>
              </a:spcAft>
              <a:buNone/>
            </a:pPr>
            <a:r>
              <a:rPr b="1" lang="en-US" sz="1200"/>
              <a:t>2. Enhance talent management and development decisions</a:t>
            </a:r>
            <a:endParaRPr b="1" sz="1200"/>
          </a:p>
          <a:p>
            <a:pPr indent="0" lvl="0" marL="0" rtl="0" algn="l">
              <a:spcBef>
                <a:spcPts val="0"/>
              </a:spcBef>
              <a:spcAft>
                <a:spcPts val="0"/>
              </a:spcAft>
              <a:buNone/>
            </a:pPr>
            <a:r>
              <a:rPr b="1" lang="en-US" sz="1200"/>
              <a:t>3. Increase operational efficiency and productivity</a:t>
            </a:r>
            <a:endParaRPr b="1" sz="1200"/>
          </a:p>
          <a:p>
            <a:pPr indent="0" lvl="0" marL="0" rtl="0" algn="l">
              <a:spcBef>
                <a:spcPts val="0"/>
              </a:spcBef>
              <a:spcAft>
                <a:spcPts val="0"/>
              </a:spcAft>
              <a:buNone/>
            </a:pPr>
            <a:r>
              <a:rPr b="1" lang="en-US" sz="1200"/>
              <a:t>4. Drive business growth and success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Let me know if you need any further assistance!</a:t>
            </a:r>
            <a:endParaRPr b="1" sz="1200"/>
          </a:p>
        </p:txBody>
      </p:sp>
      <p:cxnSp>
        <p:nvCxnSpPr>
          <p:cNvPr id="297" name="Google Shape;297;p1"/>
          <p:cNvCxnSpPr/>
          <p:nvPr/>
        </p:nvCxnSpPr>
        <p:spPr>
          <a:xfrm>
            <a:off x="4168325" y="-17593"/>
            <a:ext cx="95700" cy="6775500"/>
          </a:xfrm>
          <a:prstGeom prst="straightConnector1">
            <a:avLst/>
          </a:prstGeom>
          <a:noFill/>
          <a:ln cap="flat" cmpd="sng" w="9525">
            <a:solidFill>
              <a:schemeClr val="accent6"/>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