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3"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3257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106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608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17693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214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9422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2183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2158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7127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649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215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023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503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074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168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377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484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481919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533400" y="1316815"/>
            <a:ext cx="108204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INSTITUTE STAFF’S DATA ANALYSIS USING EXCEL</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971674" y="3183404"/>
            <a:ext cx="10372726" cy="1938992"/>
          </a:xfrm>
          <a:prstGeom prst="rect">
            <a:avLst/>
          </a:prstGeom>
          <a:noFill/>
        </p:spPr>
        <p:txBody>
          <a:bodyPr wrap="square" rtlCol="0">
            <a:spAutoFit/>
          </a:bodyPr>
          <a:lstStyle/>
          <a:p>
            <a:r>
              <a:rPr lang="en-US" sz="2400" dirty="0"/>
              <a:t>STUDENT NAME    : L. NISHANTHI</a:t>
            </a:r>
          </a:p>
          <a:p>
            <a:r>
              <a:rPr lang="en-US" sz="2400" dirty="0"/>
              <a:t>REGISTER NO       :  122204268</a:t>
            </a:r>
          </a:p>
          <a:p>
            <a:r>
              <a:rPr lang="en-US" sz="2400" dirty="0"/>
              <a:t>DEPARTMENT       :  BCOM (CORPORATE SECRETARYSHIP)</a:t>
            </a:r>
          </a:p>
          <a:p>
            <a:r>
              <a:rPr lang="en-US" sz="2400" dirty="0"/>
              <a:t>COLLEGE             : GOVT ARTS AND SCIENCE COLLEGE RK, CHENNAI - 81</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solidFill>
                <a:latin typeface="Trebuchet MS"/>
                <a:cs typeface="Trebuchet MS"/>
              </a:rPr>
              <a:t>M</a:t>
            </a:r>
            <a:r>
              <a:rPr sz="4800" b="1" dirty="0">
                <a:solidFill>
                  <a:schemeClr val="accent1"/>
                </a:solidFill>
                <a:latin typeface="Trebuchet MS"/>
                <a:cs typeface="Trebuchet MS"/>
              </a:rPr>
              <a:t>O</a:t>
            </a:r>
            <a:r>
              <a:rPr sz="4800" b="1" spc="-15" dirty="0">
                <a:solidFill>
                  <a:schemeClr val="accent1"/>
                </a:solidFill>
                <a:latin typeface="Trebuchet MS"/>
                <a:cs typeface="Trebuchet MS"/>
              </a:rPr>
              <a:t>D</a:t>
            </a:r>
            <a:r>
              <a:rPr sz="4800" b="1" spc="-35" dirty="0">
                <a:solidFill>
                  <a:schemeClr val="accent1"/>
                </a:solidFill>
                <a:latin typeface="Trebuchet MS"/>
                <a:cs typeface="Trebuchet MS"/>
              </a:rPr>
              <a:t>E</a:t>
            </a:r>
            <a:r>
              <a:rPr sz="4800" b="1" spc="-30" dirty="0">
                <a:solidFill>
                  <a:schemeClr val="accent1"/>
                </a:solidFill>
                <a:latin typeface="Trebuchet MS"/>
                <a:cs typeface="Trebuchet MS"/>
              </a:rPr>
              <a:t>LL</a:t>
            </a:r>
            <a:r>
              <a:rPr sz="4800" b="1" spc="-5" dirty="0">
                <a:solidFill>
                  <a:schemeClr val="accent1"/>
                </a:solidFill>
                <a:latin typeface="Trebuchet MS"/>
                <a:cs typeface="Trebuchet MS"/>
              </a:rPr>
              <a:t>I</a:t>
            </a:r>
            <a:r>
              <a:rPr sz="4800" b="1" spc="30" dirty="0">
                <a:solidFill>
                  <a:schemeClr val="accent1"/>
                </a:solidFill>
                <a:latin typeface="Trebuchet MS"/>
                <a:cs typeface="Trebuchet MS"/>
              </a:rPr>
              <a:t>N</a:t>
            </a:r>
            <a:r>
              <a:rPr sz="4800" b="1"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4" name="TextBox 3">
            <a:extLst>
              <a:ext uri="{FF2B5EF4-FFF2-40B4-BE49-F238E27FC236}">
                <a16:creationId xmlns:a16="http://schemas.microsoft.com/office/drawing/2014/main" id="{19D7388B-BB85-7436-5A19-1E519EAF47AF}"/>
              </a:ext>
            </a:extLst>
          </p:cNvPr>
          <p:cNvSpPr txBox="1"/>
          <p:nvPr/>
        </p:nvSpPr>
        <p:spPr>
          <a:xfrm>
            <a:off x="1819276" y="1371600"/>
            <a:ext cx="7477124" cy="224676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COLLECTION</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Download the data in the EDUNET website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Ready to work project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Features collection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staff salary status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priority</a:t>
            </a:r>
          </a:p>
        </p:txBody>
      </p:sp>
      <p:sp>
        <p:nvSpPr>
          <p:cNvPr id="10" name="TextBox 9">
            <a:extLst>
              <a:ext uri="{FF2B5EF4-FFF2-40B4-BE49-F238E27FC236}">
                <a16:creationId xmlns:a16="http://schemas.microsoft.com/office/drawing/2014/main" id="{5F5FEA11-18C3-C515-0F8F-F5A42FA1D425}"/>
              </a:ext>
            </a:extLst>
          </p:cNvPr>
          <p:cNvSpPr txBox="1"/>
          <p:nvPr/>
        </p:nvSpPr>
        <p:spPr>
          <a:xfrm>
            <a:off x="1819276" y="4207043"/>
            <a:ext cx="7705724"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CLEANING</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the missing value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the missing value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Calculate salary status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8A0BA3FD-A028-AAD9-2F4A-0680E20C235D}"/>
              </a:ext>
            </a:extLst>
          </p:cNvPr>
          <p:cNvPicPr>
            <a:picLocks noChangeAspect="1"/>
          </p:cNvPicPr>
          <p:nvPr/>
        </p:nvPicPr>
        <p:blipFill>
          <a:blip r:embed="rId3"/>
          <a:stretch>
            <a:fillRect/>
          </a:stretch>
        </p:blipFill>
        <p:spPr>
          <a:xfrm>
            <a:off x="2187384" y="1280161"/>
            <a:ext cx="8480616" cy="5088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B747-00FE-83A7-A595-4CF7AF307A53}"/>
              </a:ext>
            </a:extLst>
          </p:cNvPr>
          <p:cNvSpPr>
            <a:spLocks noGrp="1"/>
          </p:cNvSpPr>
          <p:nvPr>
            <p:ph type="title"/>
          </p:nvPr>
        </p:nvSpPr>
        <p:spPr>
          <a:xfrm>
            <a:off x="609600" y="355600"/>
            <a:ext cx="8596668" cy="1320800"/>
          </a:xfrm>
        </p:spPr>
        <p:txBody>
          <a:bodyPr/>
          <a:lstStyle/>
          <a:p>
            <a:r>
              <a:rPr lang="en-IN" dirty="0"/>
              <a:t>PIE CHART</a:t>
            </a:r>
          </a:p>
        </p:txBody>
      </p:sp>
      <p:pic>
        <p:nvPicPr>
          <p:cNvPr id="4" name="Picture 3">
            <a:extLst>
              <a:ext uri="{FF2B5EF4-FFF2-40B4-BE49-F238E27FC236}">
                <a16:creationId xmlns:a16="http://schemas.microsoft.com/office/drawing/2014/main" id="{5AE07565-BFFA-8551-A4AA-CDA9797C5AE6}"/>
              </a:ext>
            </a:extLst>
          </p:cNvPr>
          <p:cNvPicPr>
            <a:picLocks noChangeAspect="1"/>
          </p:cNvPicPr>
          <p:nvPr/>
        </p:nvPicPr>
        <p:blipFill>
          <a:blip r:embed="rId2"/>
          <a:stretch>
            <a:fillRect/>
          </a:stretch>
        </p:blipFill>
        <p:spPr>
          <a:xfrm>
            <a:off x="2209800" y="1295400"/>
            <a:ext cx="8458200" cy="4983480"/>
          </a:xfrm>
          <a:prstGeom prst="rect">
            <a:avLst/>
          </a:prstGeom>
        </p:spPr>
      </p:pic>
    </p:spTree>
    <p:extLst>
      <p:ext uri="{BB962C8B-B14F-4D97-AF65-F5344CB8AC3E}">
        <p14:creationId xmlns:p14="http://schemas.microsoft.com/office/powerpoint/2010/main" val="416995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910ADC29-6550-ADB6-F298-24DB38D17A13}"/>
              </a:ext>
            </a:extLst>
          </p:cNvPr>
          <p:cNvSpPr txBox="1"/>
          <p:nvPr/>
        </p:nvSpPr>
        <p:spPr>
          <a:xfrm>
            <a:off x="1143000" y="1930400"/>
            <a:ext cx="8686800" cy="419198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Staff Data’s analysis for Age and Gender: The workforce is predominantly young, with an average age of 30 something, and there is a balanced gender representation in most roles, except for technical roles which are male-dominated.  Salary Insights: Average salaries are competitive, but there is a noticeable gap between genders in managerial roles, which warrants further review.  Location Impact: Employees in urban locations tend to earn higher salaries, correlating with higher living costs.  Attendance Patterns: High attendance rates are linked with roles that offer performance bonuses, indicating a positive impact of financial incentives on attendance.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92D4-DF01-B99E-F658-3006377116FE}"/>
              </a:ext>
            </a:extLst>
          </p:cNvPr>
          <p:cNvSpPr>
            <a:spLocks noGrp="1"/>
          </p:cNvSpPr>
          <p:nvPr>
            <p:ph type="title"/>
          </p:nvPr>
        </p:nvSpPr>
        <p:spPr>
          <a:xfrm>
            <a:off x="1447800" y="2895600"/>
            <a:ext cx="8596668" cy="1320800"/>
          </a:xfrm>
        </p:spPr>
        <p:txBody>
          <a:bodyPr>
            <a:normAutofit/>
          </a:bodyPr>
          <a:lstStyle/>
          <a:p>
            <a:pPr algn="ct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9102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1"/>
                </a:solidFill>
              </a:rPr>
              <a:t>PROJECT</a:t>
            </a:r>
            <a:r>
              <a:rPr sz="4250" spc="-85" dirty="0">
                <a:solidFill>
                  <a:schemeClr val="accent1"/>
                </a:solidFill>
              </a:rPr>
              <a:t> </a:t>
            </a:r>
            <a:r>
              <a:rPr sz="4250" spc="25" dirty="0">
                <a:solidFill>
                  <a:schemeClr val="accent1"/>
                </a:solidFill>
              </a:rPr>
              <a:t>TITLE</a:t>
            </a:r>
            <a:endParaRPr sz="4250" dirty="0">
              <a:solidFill>
                <a:schemeClr val="accent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95400" y="2583140"/>
            <a:ext cx="1028867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INSTITUTE STAFF’S DATA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22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60223" y="4038604"/>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759226"/>
            <a:ext cx="2357120" cy="444352"/>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1"/>
                </a:solidFill>
              </a:rPr>
              <a:t>A</a:t>
            </a:r>
            <a:r>
              <a:rPr spc="-5" dirty="0">
                <a:solidFill>
                  <a:schemeClr val="accent1"/>
                </a:solidFill>
              </a:rPr>
              <a:t>G</a:t>
            </a:r>
            <a:r>
              <a:rPr spc="-35" dirty="0">
                <a:solidFill>
                  <a:schemeClr val="accent1"/>
                </a:solidFill>
              </a:rPr>
              <a:t>E</a:t>
            </a:r>
            <a:r>
              <a:rPr spc="15" dirty="0">
                <a:solidFill>
                  <a:schemeClr val="accent1"/>
                </a:solidFill>
              </a:rPr>
              <a:t>N</a:t>
            </a:r>
            <a:r>
              <a:rPr dirty="0">
                <a:solidFill>
                  <a:schemeClr val="accent1"/>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35547" y="60890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C4F2DB84-92EA-12C6-77DF-2AC7B3417AF8}"/>
              </a:ext>
            </a:extLst>
          </p:cNvPr>
          <p:cNvSpPr txBox="1"/>
          <p:nvPr/>
        </p:nvSpPr>
        <p:spPr>
          <a:xfrm>
            <a:off x="2057400" y="2097397"/>
            <a:ext cx="6934200" cy="347787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These data’s can be used to analyse various aspects of </a:t>
            </a:r>
          </a:p>
          <a:p>
            <a:r>
              <a:rPr lang="en-IN" sz="2000" dirty="0">
                <a:latin typeface="Times New Roman" panose="02020603050405020304" pitchFamily="18" charset="0"/>
                <a:cs typeface="Times New Roman" panose="02020603050405020304" pitchFamily="18" charset="0"/>
              </a:rPr>
              <a:t>College Staff, such as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Diversity and representation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Staff retention and turnover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Professional development and growth</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Student satisfaction and outcomes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Departmental or institutional</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Remember to ensure data privacy and confidentiality when working with staff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CB1DB41-BC25-111B-14EC-37D2C8D4FF2B}"/>
              </a:ext>
            </a:extLst>
          </p:cNvPr>
          <p:cNvSpPr txBox="1"/>
          <p:nvPr/>
        </p:nvSpPr>
        <p:spPr>
          <a:xfrm>
            <a:off x="838200" y="2002482"/>
            <a:ext cx="7820025" cy="2460738"/>
          </a:xfrm>
          <a:prstGeom prst="rect">
            <a:avLst/>
          </a:prstGeom>
          <a:noFill/>
        </p:spPr>
        <p:txBody>
          <a:bodyPr wrap="square" rtlCol="0">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     Institute Staff Data Analysis mean analysing the data of the staff by considering various factors like gender, age, job, salary status, department, location and their job role it also the staffs data and patterns of different attributes of staff data’s.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CBE255BD-A7D1-C2F9-56BE-3D52EADB97DF}"/>
              </a:ext>
            </a:extLst>
          </p:cNvPr>
          <p:cNvSpPr txBox="1"/>
          <p:nvPr/>
        </p:nvSpPr>
        <p:spPr>
          <a:xfrm>
            <a:off x="889740" y="2133600"/>
            <a:ext cx="421566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Teachers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Students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Organisation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College administration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Principal and Head Masters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Education 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1F5E178-5C02-E23B-1B34-91EE765675EE}"/>
              </a:ext>
            </a:extLst>
          </p:cNvPr>
          <p:cNvSpPr txBox="1"/>
          <p:nvPr/>
        </p:nvSpPr>
        <p:spPr>
          <a:xfrm>
            <a:off x="838200" y="2487171"/>
            <a:ext cx="7115176" cy="1883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Conditional Formatting – missing</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 remove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Formula – salary status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E792253-B22F-6309-BE56-B09BA0CC1AC8}"/>
              </a:ext>
            </a:extLst>
          </p:cNvPr>
          <p:cNvSpPr txBox="1"/>
          <p:nvPr/>
        </p:nvSpPr>
        <p:spPr>
          <a:xfrm>
            <a:off x="772538" y="1447800"/>
            <a:ext cx="8464868" cy="4093428"/>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College staff</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19 – features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10- features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 name – text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 age – </a:t>
            </a:r>
            <a:r>
              <a:rPr lang="en-IN" sz="2000" dirty="0" err="1">
                <a:latin typeface="Times New Roman" panose="02020603050405020304" pitchFamily="18" charset="0"/>
                <a:cs typeface="Times New Roman" panose="02020603050405020304" pitchFamily="18" charset="0"/>
              </a:rPr>
              <a:t>num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Gender – male, female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Department – text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Job status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Sick leave - </a:t>
            </a:r>
            <a:r>
              <a:rPr lang="en-IN" sz="2000" dirty="0" err="1">
                <a:latin typeface="Times New Roman" panose="02020603050405020304" pitchFamily="18" charset="0"/>
                <a:cs typeface="Times New Roman" panose="02020603050405020304" pitchFamily="18" charset="0"/>
              </a:rPr>
              <a:t>num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Location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Job role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Salary – </a:t>
            </a:r>
            <a:r>
              <a:rPr lang="en-IN" sz="2000" dirty="0" err="1">
                <a:latin typeface="Times New Roman" panose="02020603050405020304" pitchFamily="18" charset="0"/>
                <a:cs typeface="Times New Roman" panose="02020603050405020304" pitchFamily="18" charset="0"/>
              </a:rPr>
              <a:t>num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66800" y="2133600"/>
            <a:ext cx="8534018" cy="400110"/>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=IFS(I2&gt;=40000,"VERY HIGH",I2&gt;=30000,"HIGH",I2&gt;=20000,"MEDIUM")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340</TotalTime>
  <Words>433</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 3</vt:lpstr>
      <vt:lpstr>Facet</vt:lpstr>
      <vt:lpstr>INSTITUTE STAFF’S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mlkishore11offl@gmail.com</cp:lastModifiedBy>
  <cp:revision>15</cp:revision>
  <dcterms:created xsi:type="dcterms:W3CDTF">2024-03-29T15:07:22Z</dcterms:created>
  <dcterms:modified xsi:type="dcterms:W3CDTF">2024-09-02T18:03:20Z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