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charts/chart2.xml" ContentType="application/vnd.openxmlformats-officedocument.drawingml.chart+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manualLayout>
          <c:layoutTarget val="inner"/>
          <c:xMode val="edge"/>
          <c:yMode val="edge"/>
          <c:x val="0.04871511"/>
          <c:y val="0.34878972"/>
          <c:w val="0.67638516"/>
          <c:h val="0.566959"/>
        </c:manualLayout>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45.0</c:v>
                </c:pt>
                <c:pt idx="2">
                  <c:v>41.0</c:v>
                </c:pt>
                <c:pt idx="3">
                  <c:v>34.0</c:v>
                </c:pt>
                <c:pt idx="4">
                  <c:v>50.0</c:v>
                </c:pt>
                <c:pt idx="5">
                  <c:v>50.0</c:v>
                </c:pt>
                <c:pt idx="6">
                  <c:v>44.0</c:v>
                </c:pt>
                <c:pt idx="7">
                  <c:v>40.0</c:v>
                </c:pt>
                <c:pt idx="8">
                  <c:v>38.0</c:v>
                </c:pt>
                <c:pt idx="9">
                  <c:v>40.0</c:v>
                </c:pt>
                <c:pt idx="10">
                  <c:v>419.0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80.0</c:v>
                </c:pt>
                <c:pt idx="1">
                  <c:v>89.0</c:v>
                </c:pt>
                <c:pt idx="2">
                  <c:v>78.0</c:v>
                </c:pt>
                <c:pt idx="3">
                  <c:v>76.0</c:v>
                </c:pt>
                <c:pt idx="4">
                  <c:v>73.0</c:v>
                </c:pt>
                <c:pt idx="5">
                  <c:v>68.0</c:v>
                </c:pt>
                <c:pt idx="6">
                  <c:v>85.0</c:v>
                </c:pt>
                <c:pt idx="7">
                  <c:v>78.0</c:v>
                </c:pt>
                <c:pt idx="8">
                  <c:v>75.0</c:v>
                </c:pt>
                <c:pt idx="9">
                  <c:v>79.0</c:v>
                </c:pt>
                <c:pt idx="10">
                  <c:v>781.0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152.0</c:v>
                </c:pt>
                <c:pt idx="1">
                  <c:v>141.0</c:v>
                </c:pt>
                <c:pt idx="2">
                  <c:v>160.0</c:v>
                </c:pt>
                <c:pt idx="3">
                  <c:v>158.0</c:v>
                </c:pt>
                <c:pt idx="4">
                  <c:v>158.0</c:v>
                </c:pt>
                <c:pt idx="5">
                  <c:v>151.0</c:v>
                </c:pt>
                <c:pt idx="6">
                  <c:v>146.0</c:v>
                </c:pt>
                <c:pt idx="7">
                  <c:v>156.0</c:v>
                </c:pt>
                <c:pt idx="8">
                  <c:v>160.0</c:v>
                </c:pt>
                <c:pt idx="9">
                  <c:v>148.0</c:v>
                </c:pt>
                <c:pt idx="10">
                  <c:v>1530.0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25.0</c:v>
                </c:pt>
                <c:pt idx="2">
                  <c:v>23.0</c:v>
                </c:pt>
                <c:pt idx="3">
                  <c:v>28.0</c:v>
                </c:pt>
                <c:pt idx="4">
                  <c:v>23.0</c:v>
                </c:pt>
                <c:pt idx="5">
                  <c:v>32.0</c:v>
                </c:pt>
                <c:pt idx="6">
                  <c:v>24.0</c:v>
                </c:pt>
                <c:pt idx="7">
                  <c:v>30.0</c:v>
                </c:pt>
                <c:pt idx="8">
                  <c:v>24.0</c:v>
                </c:pt>
                <c:pt idx="9">
                  <c:v>27.0</c:v>
                </c:pt>
                <c:pt idx="10">
                  <c:v>270.0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200" b="1" i="0" u="none" strike="noStrike" baseline="0">
                <a:solidFill>
                  <a:srgbClr val="595959"/>
                </a:solidFill>
                <a:latin typeface="Droid Sans"/>
                <a:ea typeface="Droid Sans"/>
                <a:cs typeface="Lucida Sans"/>
              </a:defRPr>
            </a:pPr>
            <a:r>
              <a:rPr lang="zh-CN"/>
              <a:t>Column Labels HIGH</a:t>
            </a:r>
          </a:p>
        </c:rich>
      </c:tx>
      <c:layout>
        <c:manualLayout>
          <c:xMode val="edge"/>
          <c:yMode val="edge"/>
          <c:x val="2.7077866E-4"/>
          <c:y val="0.9062197"/>
        </c:manualLayout>
      </c:layout>
      <c:overlay val="0"/>
      <c:spPr>
        <a:noFill/>
        <a:ln>
          <a:noFill/>
        </a:ln>
      </c:spPr>
    </c:title>
    <c:autoTitleDeleted val="1"/>
    <c:view3D>
      <c:rotX val="50"/>
      <c:rotY val="0"/>
      <c:depthPercent val="100"/>
      <c:rAngAx val="0"/>
      <c:perspective val="60"/>
    </c:view3D>
    <c:floor>
      <c:thickness val="0"/>
      <c:spPr>
        <a:noFill/>
        <a:ln>
          <a:noFill/>
        </a:ln>
      </c:spPr>
    </c:floor>
    <c:sideWall>
      <c:thickness val="0"/>
      <c:spPr>
        <a:noFill/>
        <a:ln>
          <a:noFill/>
        </a:ln>
      </c:spPr>
    </c:sideWall>
    <c:backWall>
      <c:thickness val="0"/>
      <c:spPr>
        <a:noFill/>
        <a:ln>
          <a:noFill/>
        </a:ln>
      </c:spPr>
    </c:backWall>
    <c:plotArea>
      <c:layout>
        <c:manualLayout>
          <c:layoutTarget val="inner"/>
          <c:xMode val="edge"/>
          <c:yMode val="edge"/>
          <c:x val="0.011111111"/>
          <c:y val="0.38104683"/>
          <c:w val="0.74722224"/>
          <c:h val="0.5047092"/>
        </c:manualLayout>
      </c:layout>
      <c:pie3DChart>
        <c:varyColors val="1"/>
        <c:ser>
          <c:idx val="0"/>
          <c:order val="0"/>
          <c:tx>
            <c:v>Column Labels HIGH</c:v>
          </c:tx>
          <c:dPt>
            <c:idx val="0"/>
            <c:bubble3D val="0"/>
            <c:spPr>
              <a:solidFill>
                <a:srgbClr val="4F81BD"/>
              </a:solidFill>
              <a:ln>
                <a:noFill/>
              </a:ln>
            </c:spPr>
          </c:dPt>
          <c:dPt>
            <c:idx val="1"/>
            <c:bubble3D val="0"/>
            <c:spPr>
              <a:solidFill>
                <a:srgbClr val="C0504D"/>
              </a:solidFill>
              <a:ln>
                <a:noFill/>
              </a:ln>
            </c:spPr>
          </c:dPt>
          <c:dPt>
            <c:idx val="2"/>
            <c:bubble3D val="0"/>
            <c:spPr>
              <a:solidFill>
                <a:srgbClr val="9BBB59"/>
              </a:solidFill>
              <a:ln>
                <a:noFill/>
              </a:ln>
            </c:spPr>
          </c:dPt>
          <c:dPt>
            <c:idx val="3"/>
            <c:bubble3D val="0"/>
            <c:spPr>
              <a:solidFill>
                <a:srgbClr val="8064A2"/>
              </a:solidFill>
              <a:ln>
                <a:noFill/>
              </a:ln>
            </c:spPr>
          </c:dPt>
          <c:dPt>
            <c:idx val="4"/>
            <c:bubble3D val="0"/>
            <c:spPr>
              <a:solidFill>
                <a:srgbClr val="4BACC6"/>
              </a:solidFill>
              <a:ln>
                <a:noFill/>
              </a:ln>
            </c:spPr>
          </c:dPt>
          <c:dPt>
            <c:idx val="5"/>
            <c:bubble3D val="0"/>
            <c:spPr>
              <a:solidFill>
                <a:srgbClr val="F79646"/>
              </a:solidFill>
              <a:ln>
                <a:noFill/>
              </a:ln>
            </c:spPr>
          </c:dPt>
          <c:dPt>
            <c:idx val="6"/>
            <c:bubble3D val="0"/>
            <c:spPr>
              <a:solidFill>
                <a:srgbClr val="2C4D74"/>
              </a:solidFill>
              <a:ln>
                <a:noFill/>
              </a:ln>
            </c:spPr>
          </c:dPt>
          <c:dPt>
            <c:idx val="7"/>
            <c:bubble3D val="0"/>
            <c:spPr>
              <a:solidFill>
                <a:srgbClr val="782C2A"/>
              </a:solidFill>
              <a:ln>
                <a:noFill/>
              </a:ln>
            </c:spPr>
          </c:dPt>
          <c:dPt>
            <c:idx val="8"/>
            <c:bubble3D val="0"/>
            <c:spPr>
              <a:solidFill>
                <a:srgbClr val="5D7430"/>
              </a:solidFill>
              <a:ln>
                <a:noFill/>
              </a:ln>
            </c:spPr>
          </c:dPt>
          <c:dPt>
            <c:idx val="9"/>
            <c:bubble3D val="0"/>
            <c:spPr>
              <a:solidFill>
                <a:srgbClr val="4C3A62"/>
              </a:solidFill>
              <a:ln>
                <a:noFill/>
              </a:ln>
            </c:spPr>
          </c:dPt>
          <c:dPt>
            <c:idx val="10"/>
            <c:bubble3D val="0"/>
            <c:spPr>
              <a:solidFill>
                <a:srgbClr val="91C3D5"/>
              </a:solidFill>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45.0</c:v>
                </c:pt>
                <c:pt idx="2">
                  <c:v>41.0</c:v>
                </c:pt>
                <c:pt idx="3">
                  <c:v>34.0</c:v>
                </c:pt>
                <c:pt idx="4">
                  <c:v>50.0</c:v>
                </c:pt>
                <c:pt idx="5">
                  <c:v>50.0</c:v>
                </c:pt>
                <c:pt idx="6">
                  <c:v>44.0</c:v>
                </c:pt>
                <c:pt idx="7">
                  <c:v>40.0</c:v>
                </c:pt>
                <c:pt idx="8">
                  <c:v>38.0</c:v>
                </c:pt>
                <c:pt idx="9">
                  <c:v>40.0</c:v>
                </c:pt>
                <c:pt idx="10">
                  <c:v>419.0</c:v>
                </c:pt>
              </c:numCache>
            </c:numRef>
          </c:val>
        </c:ser>
        <c:ser>
          <c:idx val="1"/>
          <c:order val="1"/>
          <c:tx>
            <c:v>LOW</c:v>
          </c:tx>
          <c:dPt>
            <c:idx val="0"/>
            <c:marker>
              <c:symbol val="dot"/>
              <c:size val="5"/>
              <c:spPr>
                <a:ln>
                  <a:solidFill>
                    <a:srgbClr val="4f81bd"/>
                  </a:solidFill>
                  <a:prstDash val="solid"/>
                </a:ln>
              </c:spPr>
            </c:marker>
            <c:invertIfNegative val="0"/>
            <c:bubble3D val="0"/>
            <c:spPr>
              <a:solidFill>
                <a:srgbClr val="4F81BD"/>
              </a:solidFill>
              <a:ln>
                <a:noFill/>
              </a:ln>
            </c:spPr>
          </c:dPt>
          <c:dPt>
            <c:idx val="1"/>
            <c:marker>
              <c:symbol val="dash"/>
              <c:size val="5"/>
              <c:spPr>
                <a:ln>
                  <a:solidFill>
                    <a:srgbClr val="c0504d"/>
                  </a:solidFill>
                  <a:prstDash val="solid"/>
                </a:ln>
              </c:spPr>
            </c:marker>
            <c:invertIfNegative val="0"/>
            <c:bubble3D val="0"/>
            <c:spPr>
              <a:solidFill>
                <a:srgbClr val="C0504D"/>
              </a:solidFill>
              <a:ln>
                <a:noFill/>
              </a:ln>
            </c:spPr>
          </c:dPt>
          <c:dPt>
            <c:idx val="2"/>
            <c:marker>
              <c:symbol val="diamond"/>
              <c:size val="5"/>
              <c:spPr>
                <a:solidFill>
                  <a:srgbClr val="9bbb59"/>
                </a:solidFill>
                <a:ln>
                  <a:solidFill>
                    <a:srgbClr val="9bbb59"/>
                  </a:solidFill>
                  <a:prstDash val="solid"/>
                </a:ln>
              </c:spPr>
            </c:marker>
            <c:invertIfNegative val="0"/>
            <c:bubble3D val="0"/>
            <c:spPr>
              <a:solidFill>
                <a:srgbClr val="9BBB59"/>
              </a:solidFill>
              <a:ln>
                <a:noFill/>
              </a:ln>
            </c:spPr>
          </c:dPt>
          <c:dPt>
            <c:idx val="3"/>
            <c:marker>
              <c:symbol val="square"/>
              <c:size val="5"/>
              <c:spPr>
                <a:solidFill>
                  <a:srgbClr val="8064a2"/>
                </a:solidFill>
                <a:ln>
                  <a:solidFill>
                    <a:srgbClr val="8064a2"/>
                  </a:solidFill>
                  <a:prstDash val="solid"/>
                </a:ln>
              </c:spPr>
            </c:marker>
            <c:invertIfNegative val="0"/>
            <c:bubble3D val="0"/>
            <c:spPr>
              <a:solidFill>
                <a:srgbClr val="8064A2"/>
              </a:solidFill>
              <a:ln>
                <a:noFill/>
              </a:ln>
            </c:spPr>
          </c:dPt>
          <c:dPt>
            <c:idx val="4"/>
            <c:marker>
              <c:symbol val="triangle"/>
              <c:size val="5"/>
              <c:spPr>
                <a:solidFill>
                  <a:srgbClr val="8064a2"/>
                </a:solidFill>
                <a:ln>
                  <a:solidFill>
                    <a:srgbClr val="8064a2"/>
                  </a:solidFill>
                  <a:prstDash val="solid"/>
                </a:ln>
              </c:spPr>
            </c:marker>
            <c:invertIfNegative val="0"/>
            <c:bubble3D val="0"/>
            <c:spPr>
              <a:solidFill>
                <a:srgbClr val="4BACC6"/>
              </a:solidFill>
              <a:ln>
                <a:noFill/>
              </a:ln>
            </c:spPr>
          </c:dPt>
          <c:dPt>
            <c:idx val="5"/>
            <c:marker>
              <c:symbol val="x"/>
              <c:size val="5"/>
              <c:spPr>
                <a:ln>
                  <a:solidFill>
                    <a:srgbClr val="8064a2"/>
                  </a:solidFill>
                  <a:prstDash val="solid"/>
                </a:ln>
              </c:spPr>
            </c:marker>
            <c:invertIfNegative val="0"/>
            <c:bubble3D val="0"/>
            <c:spPr>
              <a:solidFill>
                <a:srgbClr val="F79646"/>
              </a:solidFill>
              <a:ln>
                <a:noFill/>
              </a:ln>
            </c:spPr>
          </c:dPt>
          <c:dPt>
            <c:idx val="6"/>
            <c:marker>
              <c:symbol val="star"/>
              <c:size val="5"/>
              <c:spPr>
                <a:ln>
                  <a:solidFill>
                    <a:srgbClr val="8064a2"/>
                  </a:solidFill>
                  <a:prstDash val="solid"/>
                </a:ln>
              </c:spPr>
            </c:marker>
            <c:invertIfNegative val="0"/>
            <c:bubble3D val="0"/>
            <c:spPr>
              <a:solidFill>
                <a:srgbClr val="2C4D74"/>
              </a:solidFill>
              <a:ln>
                <a:noFill/>
              </a:ln>
            </c:spPr>
          </c:dPt>
          <c:dPt>
            <c:idx val="7"/>
            <c:marker>
              <c:symbol val="circle"/>
              <c:size val="5"/>
              <c:spPr>
                <a:solidFill>
                  <a:srgbClr val="8064a2"/>
                </a:solidFill>
                <a:ln>
                  <a:solidFill>
                    <a:srgbClr val="8064a2"/>
                  </a:solidFill>
                  <a:prstDash val="solid"/>
                </a:ln>
              </c:spPr>
            </c:marker>
            <c:invertIfNegative val="0"/>
            <c:bubble3D val="0"/>
            <c:spPr>
              <a:solidFill>
                <a:srgbClr val="782C2A"/>
              </a:solidFill>
              <a:ln>
                <a:noFill/>
              </a:ln>
            </c:spPr>
          </c:dPt>
          <c:dPt>
            <c:idx val="8"/>
            <c:marker>
              <c:symbol val="plus"/>
              <c:size val="5"/>
              <c:spPr>
                <a:ln>
                  <a:solidFill>
                    <a:srgbClr val="8064a2"/>
                  </a:solidFill>
                  <a:prstDash val="solid"/>
                </a:ln>
              </c:spPr>
            </c:marker>
            <c:invertIfNegative val="0"/>
            <c:bubble3D val="0"/>
            <c:spPr>
              <a:solidFill>
                <a:srgbClr val="5D7430"/>
              </a:solidFill>
              <a:ln>
                <a:noFill/>
              </a:ln>
            </c:spPr>
          </c:dPt>
          <c:dPt>
            <c:idx val="9"/>
            <c:marker>
              <c:symbol val="dot"/>
              <c:size val="5"/>
              <c:spPr>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80.0</c:v>
                </c:pt>
                <c:pt idx="1">
                  <c:v>89.0</c:v>
                </c:pt>
                <c:pt idx="2">
                  <c:v>78.0</c:v>
                </c:pt>
                <c:pt idx="3">
                  <c:v>76.0</c:v>
                </c:pt>
                <c:pt idx="4">
                  <c:v>73.0</c:v>
                </c:pt>
                <c:pt idx="5">
                  <c:v>68.0</c:v>
                </c:pt>
                <c:pt idx="6">
                  <c:v>85.0</c:v>
                </c:pt>
                <c:pt idx="7">
                  <c:v>78.0</c:v>
                </c:pt>
                <c:pt idx="8">
                  <c:v>75.0</c:v>
                </c:pt>
                <c:pt idx="9">
                  <c:v>79.0</c:v>
                </c:pt>
                <c:pt idx="10">
                  <c:v>781.0</c:v>
                </c:pt>
              </c:numCache>
            </c:numRef>
          </c:val>
        </c:ser>
        <c:ser>
          <c:idx val="2"/>
          <c:order val="2"/>
          <c:tx>
            <c:v>MED</c:v>
          </c:tx>
          <c:dPt>
            <c:idx val="0"/>
            <c:marker>
              <c:symbol val="circle"/>
              <c:size val="5"/>
              <c:spPr>
                <a:solidFill>
                  <a:srgbClr val="4f81bd"/>
                </a:solidFill>
                <a:ln>
                  <a:solidFill>
                    <a:srgbClr val="4f81bd"/>
                  </a:solidFill>
                  <a:prstDash val="solid"/>
                </a:ln>
              </c:spPr>
            </c:marker>
            <c:invertIfNegative val="0"/>
            <c:bubble3D val="0"/>
            <c:spPr>
              <a:solidFill>
                <a:srgbClr val="4F81BD"/>
              </a:solidFill>
              <a:ln>
                <a:noFill/>
              </a:ln>
            </c:spPr>
          </c:dPt>
          <c:dPt>
            <c:idx val="1"/>
            <c:marker>
              <c:symbol val="plus"/>
              <c:size val="5"/>
              <c:spPr>
                <a:ln>
                  <a:solidFill>
                    <a:srgbClr val="c0504d"/>
                  </a:solidFill>
                  <a:prstDash val="solid"/>
                </a:ln>
              </c:spPr>
            </c:marker>
            <c:invertIfNegative val="0"/>
            <c:bubble3D val="0"/>
            <c:spPr>
              <a:solidFill>
                <a:srgbClr val="C0504D"/>
              </a:solidFill>
              <a:ln>
                <a:noFill/>
              </a:ln>
            </c:spPr>
          </c:dPt>
          <c:dPt>
            <c:idx val="2"/>
            <c:marker>
              <c:symbol val="dot"/>
              <c:size val="5"/>
              <c:spPr>
                <a:ln>
                  <a:solidFill>
                    <a:srgbClr val="9bbb59"/>
                  </a:solidFill>
                  <a:prstDash val="solid"/>
                </a:ln>
              </c:spPr>
            </c:marker>
            <c:invertIfNegative val="0"/>
            <c:bubble3D val="0"/>
            <c:spPr>
              <a:solidFill>
                <a:srgbClr val="9BBB59"/>
              </a:solidFill>
              <a:ln>
                <a:noFill/>
              </a:ln>
            </c:spPr>
          </c:dPt>
          <c:dPt>
            <c:idx val="3"/>
            <c:marker>
              <c:symbol val="dash"/>
              <c:size val="5"/>
              <c:spPr>
                <a:ln>
                  <a:solidFill>
                    <a:srgbClr val="8064a2"/>
                  </a:solidFill>
                  <a:prstDash val="solid"/>
                </a:ln>
              </c:spPr>
            </c:marker>
            <c:invertIfNegative val="0"/>
            <c:bubble3D val="0"/>
            <c:spPr>
              <a:solidFill>
                <a:srgbClr val="8064A2"/>
              </a:solidFill>
              <a:ln>
                <a:noFill/>
              </a:ln>
            </c:spPr>
          </c:dPt>
          <c:dPt>
            <c:idx val="4"/>
            <c:marker>
              <c:symbol val="diamond"/>
              <c:size val="5"/>
              <c:spPr>
                <a:solidFill>
                  <a:srgbClr val="8064a2"/>
                </a:solidFill>
                <a:ln>
                  <a:solidFill>
                    <a:srgbClr val="8064a2"/>
                  </a:solidFill>
                  <a:prstDash val="solid"/>
                </a:ln>
              </c:spPr>
            </c:marker>
            <c:invertIfNegative val="0"/>
            <c:bubble3D val="0"/>
            <c:spPr>
              <a:solidFill>
                <a:srgbClr val="4BACC6"/>
              </a:solidFill>
              <a:ln>
                <a:noFill/>
              </a:ln>
            </c:spPr>
          </c:dPt>
          <c:dPt>
            <c:idx val="5"/>
            <c:marker>
              <c:symbol val="square"/>
              <c:size val="5"/>
              <c:spPr>
                <a:solidFill>
                  <a:srgbClr val="8064a2"/>
                </a:solidFill>
                <a:ln>
                  <a:solidFill>
                    <a:srgbClr val="8064a2"/>
                  </a:solidFill>
                  <a:prstDash val="solid"/>
                </a:ln>
              </c:spPr>
            </c:marker>
            <c:invertIfNegative val="0"/>
            <c:bubble3D val="0"/>
            <c:spPr>
              <a:solidFill>
                <a:srgbClr val="F79646"/>
              </a:solidFill>
              <a:ln>
                <a:noFill/>
              </a:ln>
            </c:spPr>
          </c:dPt>
          <c:dPt>
            <c:idx val="6"/>
            <c:marker>
              <c:symbol val="triangle"/>
              <c:size val="5"/>
              <c:spPr>
                <a:solidFill>
                  <a:srgbClr val="8064a2"/>
                </a:solidFill>
                <a:ln>
                  <a:solidFill>
                    <a:srgbClr val="8064a2"/>
                  </a:solidFill>
                  <a:prstDash val="solid"/>
                </a:ln>
              </c:spPr>
            </c:marker>
            <c:invertIfNegative val="0"/>
            <c:bubble3D val="0"/>
            <c:spPr>
              <a:solidFill>
                <a:srgbClr val="2C4D74"/>
              </a:solidFill>
              <a:ln>
                <a:noFill/>
              </a:ln>
            </c:spPr>
          </c:dPt>
          <c:dPt>
            <c:idx val="7"/>
            <c:marker>
              <c:symbol val="x"/>
              <c:size val="5"/>
              <c:spPr>
                <a:ln>
                  <a:solidFill>
                    <a:srgbClr val="8064a2"/>
                  </a:solidFill>
                  <a:prstDash val="solid"/>
                </a:ln>
              </c:spPr>
            </c:marker>
            <c:invertIfNegative val="0"/>
            <c:bubble3D val="0"/>
            <c:spPr>
              <a:solidFill>
                <a:srgbClr val="782C2A"/>
              </a:solidFill>
              <a:ln>
                <a:noFill/>
              </a:ln>
            </c:spPr>
          </c:dPt>
          <c:dPt>
            <c:idx val="8"/>
            <c:marker>
              <c:symbol val="star"/>
              <c:size val="5"/>
              <c:spPr>
                <a:ln>
                  <a:solidFill>
                    <a:srgbClr val="8064a2"/>
                  </a:solidFill>
                  <a:prstDash val="solid"/>
                </a:ln>
              </c:spPr>
            </c:marker>
            <c:invertIfNegative val="0"/>
            <c:bubble3D val="0"/>
            <c:spPr>
              <a:solidFill>
                <a:srgbClr val="5D7430"/>
              </a:solidFill>
              <a:ln>
                <a:noFill/>
              </a:ln>
            </c:spPr>
          </c:dPt>
          <c:dPt>
            <c:idx val="9"/>
            <c:marker>
              <c:symbol val="circle"/>
              <c:size val="5"/>
              <c:spPr>
                <a:solidFill>
                  <a:srgbClr val="8064a2"/>
                </a:solidFill>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152.0</c:v>
                </c:pt>
                <c:pt idx="1">
                  <c:v>141.0</c:v>
                </c:pt>
                <c:pt idx="2">
                  <c:v>160.0</c:v>
                </c:pt>
                <c:pt idx="3">
                  <c:v>158.0</c:v>
                </c:pt>
                <c:pt idx="4">
                  <c:v>158.0</c:v>
                </c:pt>
                <c:pt idx="5">
                  <c:v>151.0</c:v>
                </c:pt>
                <c:pt idx="6">
                  <c:v>146.0</c:v>
                </c:pt>
                <c:pt idx="7">
                  <c:v>156.0</c:v>
                </c:pt>
                <c:pt idx="8">
                  <c:v>160.0</c:v>
                </c:pt>
                <c:pt idx="9">
                  <c:v>148.0</c:v>
                </c:pt>
                <c:pt idx="10">
                  <c:v>1530.0</c:v>
                </c:pt>
              </c:numCache>
            </c:numRef>
          </c:val>
        </c:ser>
        <c:ser>
          <c:idx val="3"/>
          <c:order val="3"/>
          <c:tx>
            <c:v>VERY HIGH</c:v>
          </c:tx>
          <c:dPt>
            <c:idx val="0"/>
            <c:marker>
              <c:symbol val="x"/>
              <c:size val="5"/>
              <c:spPr>
                <a:ln>
                  <a:solidFill>
                    <a:srgbClr val="4f81bd"/>
                  </a:solidFill>
                  <a:prstDash val="solid"/>
                </a:ln>
              </c:spPr>
            </c:marker>
            <c:invertIfNegative val="0"/>
            <c:bubble3D val="0"/>
            <c:spPr>
              <a:solidFill>
                <a:srgbClr val="4F81BD"/>
              </a:solidFill>
              <a:ln>
                <a:noFill/>
              </a:ln>
            </c:spPr>
          </c:dPt>
          <c:dPt>
            <c:idx val="1"/>
            <c:marker>
              <c:symbol val="star"/>
              <c:size val="5"/>
              <c:spPr>
                <a:ln>
                  <a:solidFill>
                    <a:srgbClr val="c0504d"/>
                  </a:solidFill>
                  <a:prstDash val="solid"/>
                </a:ln>
              </c:spPr>
            </c:marker>
            <c:invertIfNegative val="0"/>
            <c:bubble3D val="0"/>
            <c:spPr>
              <a:solidFill>
                <a:srgbClr val="C0504D"/>
              </a:solidFill>
              <a:ln>
                <a:noFill/>
              </a:ln>
            </c:spPr>
          </c:dPt>
          <c:dPt>
            <c:idx val="2"/>
            <c:marker>
              <c:symbol val="circle"/>
              <c:size val="5"/>
              <c:spPr>
                <a:solidFill>
                  <a:srgbClr val="9bbb59"/>
                </a:solidFill>
                <a:ln>
                  <a:solidFill>
                    <a:srgbClr val="9bbb59"/>
                  </a:solidFill>
                  <a:prstDash val="solid"/>
                </a:ln>
              </c:spPr>
            </c:marker>
            <c:invertIfNegative val="0"/>
            <c:bubble3D val="0"/>
            <c:spPr>
              <a:solidFill>
                <a:srgbClr val="9BBB59"/>
              </a:solidFill>
              <a:ln>
                <a:noFill/>
              </a:ln>
            </c:spPr>
          </c:dPt>
          <c:dPt>
            <c:idx val="3"/>
            <c:marker>
              <c:symbol val="plus"/>
              <c:size val="5"/>
              <c:spPr>
                <a:ln>
                  <a:solidFill>
                    <a:srgbClr val="8064a2"/>
                  </a:solidFill>
                  <a:prstDash val="solid"/>
                </a:ln>
              </c:spPr>
            </c:marker>
            <c:invertIfNegative val="0"/>
            <c:bubble3D val="0"/>
            <c:spPr>
              <a:solidFill>
                <a:srgbClr val="8064A2"/>
              </a:solidFill>
              <a:ln>
                <a:noFill/>
              </a:ln>
            </c:spPr>
          </c:dPt>
          <c:dPt>
            <c:idx val="4"/>
            <c:marker>
              <c:symbol val="dot"/>
              <c:size val="5"/>
              <c:spPr>
                <a:ln>
                  <a:solidFill>
                    <a:srgbClr val="8064a2"/>
                  </a:solidFill>
                  <a:prstDash val="solid"/>
                </a:ln>
              </c:spPr>
            </c:marker>
            <c:invertIfNegative val="0"/>
            <c:bubble3D val="0"/>
            <c:spPr>
              <a:solidFill>
                <a:srgbClr val="4BACC6"/>
              </a:solidFill>
              <a:ln>
                <a:noFill/>
              </a:ln>
            </c:spPr>
          </c:dPt>
          <c:dPt>
            <c:idx val="5"/>
            <c:marker>
              <c:symbol val="dash"/>
              <c:size val="5"/>
              <c:spPr>
                <a:ln>
                  <a:solidFill>
                    <a:srgbClr val="8064a2"/>
                  </a:solidFill>
                  <a:prstDash val="solid"/>
                </a:ln>
              </c:spPr>
            </c:marker>
            <c:invertIfNegative val="0"/>
            <c:bubble3D val="0"/>
            <c:spPr>
              <a:solidFill>
                <a:srgbClr val="F79646"/>
              </a:solidFill>
              <a:ln>
                <a:noFill/>
              </a:ln>
            </c:spPr>
          </c:dPt>
          <c:dPt>
            <c:idx val="6"/>
            <c:marker>
              <c:symbol val="diamond"/>
              <c:size val="5"/>
              <c:spPr>
                <a:solidFill>
                  <a:srgbClr val="8064a2"/>
                </a:solidFill>
                <a:ln>
                  <a:solidFill>
                    <a:srgbClr val="8064a2"/>
                  </a:solidFill>
                  <a:prstDash val="solid"/>
                </a:ln>
              </c:spPr>
            </c:marker>
            <c:invertIfNegative val="0"/>
            <c:bubble3D val="0"/>
            <c:spPr>
              <a:solidFill>
                <a:srgbClr val="2C4D74"/>
              </a:solidFill>
              <a:ln>
                <a:noFill/>
              </a:ln>
            </c:spPr>
          </c:dPt>
          <c:dPt>
            <c:idx val="7"/>
            <c:marker>
              <c:symbol val="square"/>
              <c:size val="5"/>
              <c:spPr>
                <a:solidFill>
                  <a:srgbClr val="8064a2"/>
                </a:solidFill>
                <a:ln>
                  <a:solidFill>
                    <a:srgbClr val="8064a2"/>
                  </a:solidFill>
                  <a:prstDash val="solid"/>
                </a:ln>
              </c:spPr>
            </c:marker>
            <c:invertIfNegative val="0"/>
            <c:bubble3D val="0"/>
            <c:spPr>
              <a:solidFill>
                <a:srgbClr val="782C2A"/>
              </a:solidFill>
              <a:ln>
                <a:noFill/>
              </a:ln>
            </c:spPr>
          </c:dPt>
          <c:dPt>
            <c:idx val="8"/>
            <c:marker>
              <c:symbol val="triangle"/>
              <c:size val="5"/>
              <c:spPr>
                <a:solidFill>
                  <a:srgbClr val="8064a2"/>
                </a:solidFill>
                <a:ln>
                  <a:solidFill>
                    <a:srgbClr val="8064a2"/>
                  </a:solidFill>
                  <a:prstDash val="solid"/>
                </a:ln>
              </c:spPr>
            </c:marker>
            <c:invertIfNegative val="0"/>
            <c:bubble3D val="0"/>
            <c:spPr>
              <a:solidFill>
                <a:srgbClr val="5D7430"/>
              </a:solidFill>
              <a:ln>
                <a:noFill/>
              </a:ln>
            </c:spPr>
          </c:dPt>
          <c:dPt>
            <c:idx val="9"/>
            <c:marker>
              <c:symbol val="x"/>
              <c:size val="5"/>
              <c:spPr>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25.0</c:v>
                </c:pt>
                <c:pt idx="2">
                  <c:v>23.0</c:v>
                </c:pt>
                <c:pt idx="3">
                  <c:v>28.0</c:v>
                </c:pt>
                <c:pt idx="4">
                  <c:v>23.0</c:v>
                </c:pt>
                <c:pt idx="5">
                  <c:v>32.0</c:v>
                </c:pt>
                <c:pt idx="6">
                  <c:v>24.0</c:v>
                </c:pt>
                <c:pt idx="7">
                  <c:v>30.0</c:v>
                </c:pt>
                <c:pt idx="8">
                  <c:v>24.0</c:v>
                </c:pt>
                <c:pt idx="9">
                  <c:v>27.0</c:v>
                </c:pt>
                <c:pt idx="10">
                  <c:v>270.0</c:v>
                </c:pt>
              </c:numCache>
            </c:numRef>
          </c:val>
        </c:ser>
        <c:gapDepth val="150"/>
        <c:firstSliceAng val="0"/>
      </c:pie3DChart>
      <c:spPr>
        <a:noFill/>
        <a:ln>
          <a:noFill/>
        </a:ln>
      </c:spPr>
    </c:plotArea>
    <c:legend>
      <c:legendPos val="r"/>
      <c:layout/>
      <c:overlay val="0"/>
      <c:spPr>
        <a:solidFill>
          <a:srgbClr val="FFFFFF">
            <a:alpha val="78000"/>
          </a:srgbClr>
        </a:solidFill>
        <a:ln>
          <a:noFill/>
        </a:ln>
      </c:spPr>
      <c:txPr>
        <a:bodyPr/>
        <a:lstStyle/>
        <a:p>
          <a:pPr>
            <a:defRPr sz="1200" b="0" i="0" u="none" strike="noStrike" baseline="0">
              <a:solidFill>
                <a:srgbClr val="595959"/>
              </a:solidFill>
              <a:latin typeface="Droid Sans"/>
              <a:ea typeface="Droid Sans"/>
              <a:cs typeface="Lucida Sans"/>
            </a:defRPr>
          </a:pPr>
          <a:endParaRPr lang="zh-CN"/>
        </a:p>
      </c:txPr>
    </c:legend>
    <c:plotVisOnly val="1"/>
    <c:dispBlanksAs val="zero"/>
    <c:showDLblsOverMax val="0"/>
  </c:chart>
  <c:spPr>
    <a:pattFill prst="dkDnDiag">
      <a:fgClr>
        <a:srgbClr val="F2F2F2"/>
      </a:fgClr>
      <a:bgClr>
        <a:srgbClr val="FFFFFF"/>
      </a:bgClr>
    </a:patt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620433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203719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9740301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8237391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9" name="对象"/>
          <p:cNvSpPr>
            <a:spLocks noGrp="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156060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4571644"/>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202" name="对象"/>
          <p:cNvSpPr>
            <a:spLocks noGrp="1"/>
          </p:cNvSpPr>
          <p:nvPr>
            <p:ph type="sldImg"/>
          </p:nvPr>
        </p:nvSpPr>
        <p:spPr>
          <a:xfrm rot="0">
            <a:off x="4038600" y="857250"/>
            <a:ext cx="4114800" cy="2314575"/>
          </a:xfrm>
          <a:prstGeom prst="rect"/>
          <a:noFill/>
          <a:ln w="12700" cmpd="sng" cap="flat">
            <a:noFill/>
            <a:prstDash val="solid"/>
            <a:miter/>
          </a:ln>
        </p:spPr>
      </p:sp>
      <p:sp>
        <p:nvSpPr>
          <p:cNvPr id="20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8871897"/>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205" name="对象"/>
          <p:cNvSpPr>
            <a:spLocks noGrp="1"/>
          </p:cNvSpPr>
          <p:nvPr>
            <p:ph type="sldImg"/>
          </p:nvPr>
        </p:nvSpPr>
        <p:spPr>
          <a:xfrm rot="0">
            <a:off x="4038600" y="857250"/>
            <a:ext cx="4114800" cy="2314575"/>
          </a:xfrm>
          <a:prstGeom prst="rect"/>
          <a:noFill/>
          <a:ln w="12700" cmpd="sng" cap="flat">
            <a:noFill/>
            <a:prstDash val="solid"/>
            <a:miter/>
          </a:ln>
        </p:spPr>
      </p:sp>
      <p:sp>
        <p:nvSpPr>
          <p:cNvPr id="20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7510311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3299948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9819909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2069558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843426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7" name="对象"/>
          <p:cNvSpPr>
            <a:spLocks noGrp="1"/>
          </p:cNvSpPr>
          <p:nvPr>
            <p:ph type="sldImg"/>
          </p:nvPr>
        </p:nvSpPr>
        <p:spPr>
          <a:xfrm rot="0">
            <a:off x="4038600" y="857250"/>
            <a:ext cx="4114800" cy="2314575"/>
          </a:xfrm>
          <a:prstGeom prst="rect"/>
          <a:noFill/>
          <a:ln w="12700" cmpd="sng" cap="flat">
            <a:noFill/>
            <a:prstDash val="solid"/>
            <a:miter/>
          </a:ln>
        </p:spPr>
      </p:sp>
      <p:sp>
        <p:nvSpPr>
          <p:cNvPr id="1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4688499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6" name="对象"/>
          <p:cNvSpPr>
            <a:spLocks noGrp="1"/>
          </p:cNvSpPr>
          <p:nvPr>
            <p:ph type="sldImg"/>
          </p:nvPr>
        </p:nvSpPr>
        <p:spPr>
          <a:xfrm rot="0">
            <a:off x="4038600" y="857250"/>
            <a:ext cx="4114800" cy="2314575"/>
          </a:xfrm>
          <a:prstGeom prst="rect"/>
          <a:noFill/>
          <a:ln w="12700" cmpd="sng" cap="flat">
            <a:noFill/>
            <a:prstDash val="solid"/>
            <a:miter/>
          </a:ln>
        </p:spPr>
      </p:sp>
      <p:sp>
        <p:nvSpPr>
          <p:cNvPr id="1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495675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052854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40886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1169669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759832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621814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3371983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7884402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8"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16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70"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71"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7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3"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7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75"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7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8"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79" name="文本框"/>
          <p:cNvSpPr>
            <a:spLocks xmlns:a="http://schemas.openxmlformats.org/drawingml/2006/main" noGrp="1"/>
          </p:cNvSpPr>
          <p:nvPr>
            <p:ph type="body" idx="1"/>
          </p:nvPr>
        </p:nvSpPr>
        <p:spPr>
          <a:xfrm xmlns:a="http://schemas.openxmlformats.org/drawingml/2006/main" rot="0">
            <a:off x="609600" y="1577340"/>
            <a:ext cx="10972800" cy="452627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8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8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0955589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43579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787487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1450232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068260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22477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205439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470128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839140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2014448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628523" cy="1333500"/>
            <a:chOff x="876298" y="990599"/>
            <a:chExt cx="1628523" cy="1333500"/>
          </a:xfrm>
        </p:grpSpPr>
        <p:sp>
          <p:nvSpPr>
            <p:cNvPr id="38" name="曲线"/>
            <p:cNvSpPr>
              <a:spLocks/>
            </p:cNvSpPr>
            <p:nvPr/>
          </p:nvSpPr>
          <p:spPr>
            <a:xfrm rot="0">
              <a:off x="876298" y="1266824"/>
              <a:ext cx="1147975" cy="1057275"/>
            </a:xfrm>
            <a:custGeom>
              <a:gdLst>
                <a:gd name="T1" fmla="*/ 0 w 21600"/>
                <a:gd name="T2" fmla="*/ 0 h 21600"/>
                <a:gd name="T3" fmla="*/ 21600 w 21600"/>
                <a:gd name="T4" fmla="*/ 21600 h 21600"/>
              </a:gdLst>
              <a:rect l="T1" t="T2" r="T3" b="T4"/>
              <a:pathLst>
                <a:path w="21600" h="21600">
                  <a:moveTo>
                    <a:pt x="16954" y="0"/>
                  </a:moveTo>
                  <a:lnTo>
                    <a:pt x="4643" y="0"/>
                  </a:lnTo>
                  <a:lnTo>
                    <a:pt x="0" y="10801"/>
                  </a:lnTo>
                  <a:lnTo>
                    <a:pt x="4643" y="21600"/>
                  </a:lnTo>
                  <a:lnTo>
                    <a:pt x="16954" y="21600"/>
                  </a:lnTo>
                  <a:lnTo>
                    <a:pt x="21600"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899688" y="990599"/>
              <a:ext cx="605133" cy="561974"/>
            </a:xfrm>
            <a:custGeom>
              <a:gdLst>
                <a:gd name="T1" fmla="*/ 0 w 21600"/>
                <a:gd name="T2" fmla="*/ 0 h 21600"/>
                <a:gd name="T3" fmla="*/ 21600 w 21600"/>
                <a:gd name="T4" fmla="*/ 21600 h 21600"/>
              </a:gdLst>
              <a:rect l="T1" t="T2" r="T3" b="T4"/>
              <a:pathLst>
                <a:path w="21600" h="21600">
                  <a:moveTo>
                    <a:pt x="16914" y="0"/>
                  </a:moveTo>
                  <a:lnTo>
                    <a:pt x="4683" y="0"/>
                  </a:lnTo>
                  <a:lnTo>
                    <a:pt x="0" y="10797"/>
                  </a:lnTo>
                  <a:lnTo>
                    <a:pt x="4683" y="21600"/>
                  </a:lnTo>
                  <a:lnTo>
                    <a:pt x="16914" y="21600"/>
                  </a:lnTo>
                  <a:lnTo>
                    <a:pt x="21600" y="10797"/>
                  </a:lnTo>
                  <a:lnTo>
                    <a:pt x="16914"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557331" cy="1438275"/>
          </a:xfrm>
          <a:custGeom>
            <a:gdLst>
              <a:gd name="T1" fmla="*/ 0 w 21600"/>
              <a:gd name="T2" fmla="*/ 0 h 21600"/>
              <a:gd name="T3" fmla="*/ 21600 w 21600"/>
              <a:gd name="T4" fmla="*/ 21600 h 21600"/>
            </a:gdLst>
            <a:rect l="T1" t="T2" r="T3" b="T4"/>
            <a:pathLst>
              <a:path w="21600" h="21600">
                <a:moveTo>
                  <a:pt x="16938" y="0"/>
                </a:moveTo>
                <a:lnTo>
                  <a:pt x="4659" y="0"/>
                </a:lnTo>
                <a:lnTo>
                  <a:pt x="0" y="10798"/>
                </a:lnTo>
                <a:lnTo>
                  <a:pt x="4659"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676326"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238083" y="0"/>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41197"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04472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M.Kaviyarasan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 </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122204</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31</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BCOM ( CORPORATE  SECRETARYSHIP)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Code.                   :  1683.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GOVT ARTS AND SCIENCE COLLEGE RK NAGAR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CHENNAI - 81</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3766801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739774" y="291147"/>
            <a:ext cx="8480424" cy="910208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36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Data Collection</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Download the data in the edunet website</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927100" indent="-91440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ready to work project</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927100" indent="-91440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 Feature collection</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Identify the employee id</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identify the priority</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Group similar features together</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Data Cleaning</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Identify the missing value</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filter the missing values</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Tree>
    <p:extLst>
      <p:ext uri="{BB962C8B-B14F-4D97-AF65-F5344CB8AC3E}">
        <p14:creationId xmlns:p14="http://schemas.microsoft.com/office/powerpoint/2010/main" val="92940825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3" name="文本框"/>
          <p:cNvSpPr>
            <a:spLocks noGrp="1"/>
          </p:cNvSpPr>
          <p:nvPr>
            <p:ph type="title"/>
          </p:nvPr>
        </p:nvSpPr>
        <p:spPr>
          <a:xfrm rot="0">
            <a:off x="755333" y="385444"/>
            <a:ext cx="8693468" cy="603242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Calculating the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2) find the performance level with the help of rating of                                                                                                                                                                                       the employee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Summary</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Create the pivort table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2) The features are used in pivot chart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4" name="文本框"/>
          <p:cNvSpPr>
            <a:spLocks noGrp="1"/>
          </p:cNvSpPr>
          <p:nvPr>
            <p:ph type="body" idx="1"/>
          </p:nvPr>
        </p:nvSpPr>
        <p:spPr>
          <a:xfrm rot="0">
            <a:off x="609600" y="1577340"/>
            <a:ext cx="10972800" cy="5539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0" cap="none" spc="0" baseline="0">
                <a:latin typeface="Times New Roman" pitchFamily="18" charset="0"/>
                <a:ea typeface="宋体" pitchFamily="0" charset="0"/>
                <a:cs typeface="Times New Roman" pitchFamily="18" charset="0"/>
              </a:rPr>
              <a:t>             </a:t>
            </a:r>
            <a:endParaRPr lang="zh-CN" altLang="en-US" sz="3600" b="1" i="0" u="none" strike="noStrike" kern="0" cap="none"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9562939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430887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Visualisation</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The features are used in pivot chart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8" name="文本框"/>
          <p:cNvSpPr>
            <a:spLocks noGrp="1"/>
          </p:cNvSpPr>
          <p:nvPr>
            <p:ph type="body" idx="1"/>
          </p:nvPr>
        </p:nvSpPr>
        <p:spPr>
          <a:xfrm flipH="1" flipV="1" rot="0">
            <a:off x="11582401" y="6103620"/>
            <a:ext cx="457200" cy="22098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543220093"/>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5"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7" name="图表"/>
          <p:cNvGraphicFramePr/>
          <p:nvPr/>
        </p:nvGraphicFramePr>
        <p:xfrm>
          <a:off x="1371600" y="1413510"/>
          <a:ext cx="8092440" cy="466344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3681174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201" name="图表"/>
          <p:cNvGraphicFramePr/>
          <p:nvPr/>
        </p:nvGraphicFramePr>
        <p:xfrm>
          <a:off x="990600" y="801410"/>
          <a:ext cx="7391400" cy="5333999"/>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512206221"/>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4" name="文本框"/>
          <p:cNvSpPr>
            <a:spLocks noGrp="1"/>
          </p:cNvSpPr>
          <p:nvPr>
            <p:ph type="title"/>
          </p:nvPr>
        </p:nvSpPr>
        <p:spPr>
          <a:xfrm rot="0">
            <a:off x="755332" y="385444"/>
            <a:ext cx="10681335" cy="621708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5454814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8900835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9767798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8081328" cy="45027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14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2000" b="1" i="0" u="none" strike="noStrike" kern="0" cap="none" spc="10" baseline="0">
                <a:solidFill>
                  <a:schemeClr val="tx1"/>
                </a:solidFill>
                <a:latin typeface="Times New Roman" pitchFamily="18" charset="0"/>
                <a:ea typeface="宋体" pitchFamily="0" charset="0"/>
                <a:cs typeface="Times New Roman" pitchFamily="18" charset="0"/>
              </a:rPr>
              <a:t>  </a:t>
            </a:r>
            <a:br>
              <a:rPr lang="zh-CN" altLang="en-US" sz="2000" b="1" i="0" u="none" strike="noStrike" kern="0" cap="none" spc="10" baseline="0">
                <a:solidFill>
                  <a:schemeClr val="tx1"/>
                </a:solidFill>
                <a:latin typeface="Times New Roman" pitchFamily="18" charset="0"/>
                <a:ea typeface="宋体" pitchFamily="0" charset="0"/>
                <a:cs typeface="Times New Roman" pitchFamily="18" charset="0"/>
              </a:rPr>
            </a:br>
            <a:r>
              <a:rPr lang="en-US" altLang="zh-CN" sz="20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Analysing individual and team performance helps identify top performers, areas where training is needed and how to better align employee efforts with organisational goal.</a:t>
            </a:r>
            <a:br>
              <a:rPr lang="zh-CN" altLang="en-US" sz="2800" b="1" i="0" u="none" strike="noStrike" kern="0" cap="none" spc="1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 Performance analysis helps organization pinpoint areas where they are excelling and areas that need improvement.</a:t>
            </a:r>
            <a:br>
              <a:rPr lang="zh-CN" altLang="en-US" sz="2800" b="1" i="0" u="none" strike="noStrike" kern="0" cap="none" spc="10" baseline="0">
                <a:solidFill>
                  <a:schemeClr val="tx1"/>
                </a:solidFill>
                <a:latin typeface="Trebuchet MS" pitchFamily="0" charset="0"/>
                <a:ea typeface="宋体" pitchFamily="0" charset="0"/>
                <a:cs typeface="Trebuchet MS" pitchFamily="0" charset="0"/>
              </a:rPr>
            </a:br>
            <a:endParaRPr lang="zh-CN" altLang="en-US" sz="2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4521780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352043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1197826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457200" y="457200"/>
            <a:ext cx="7848599" cy="58743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1. Executive Leadership</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2. Managers and Department heads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3. HR Team</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4. Financial Analysts and accountants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5. Project Managers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6. Sales and Marketing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7. IT and Data Analysts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8. Quality Assurance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9. Operations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10.</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External stakeholders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7788035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41400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Conditional formatting - Missing</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Filter - Remove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Formula – Performance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Pivot – Summary</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Graph – Data Visualization</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6182896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文本框"/>
          <p:cNvSpPr>
            <a:spLocks noGrp="1"/>
          </p:cNvSpPr>
          <p:nvPr>
            <p:ph type="title"/>
          </p:nvPr>
        </p:nvSpPr>
        <p:spPr>
          <a:xfrm rot="0">
            <a:off x="755332" y="385444"/>
            <a:ext cx="10681335" cy="535531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 Edunet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27 - Features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9 - Features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id - Number</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Name - Text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type - Text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Performance level - Text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Gender - Male, Female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Employee Rating – Number</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2908922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5"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6" name="文本框"/>
          <p:cNvSpPr>
            <a:spLocks noGrp="1"/>
          </p:cNvSpPr>
          <p:nvPr>
            <p:ph type="title"/>
          </p:nvPr>
        </p:nvSpPr>
        <p:spPr>
          <a:xfrm rot="0">
            <a:off x="739774" y="654938"/>
            <a:ext cx="8480425" cy="21691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2800" b="1" i="0" u="none" strike="noStrike" kern="0" cap="none" spc="20" baseline="0">
                <a:solidFill>
                  <a:schemeClr val="tx1"/>
                </a:solidFill>
                <a:latin typeface="Times New Roman" pitchFamily="18" charset="0"/>
                <a:ea typeface="宋体" pitchFamily="0" charset="0"/>
                <a:cs typeface="Times New Roman" pitchFamily="18" charset="0"/>
              </a:rPr>
              <a:t> Performance level = IFS ( Z8&gt;=5,”VERY HIGH”,Z8&gt;4,”HIGH“,Z8&gt;=3,”MED”,TRUE,”LOW”)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7413738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4</cp:revision>
  <dcterms:created xsi:type="dcterms:W3CDTF">2024-03-28T17:07:22Z</dcterms:created>
  <dcterms:modified xsi:type="dcterms:W3CDTF">2024-09-10T01:58:30Z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2f4d047f52314faab648b3fe9ef9b6f8</vt:lpwstr>
  </property>
</Properties>
</file>