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chart>
    <c:title>
      <c:tx>
        <c:rich>
          <a:bodyPr/>
          <a:lstStyle/>
          <a:p>
            <a:pPr>
              <a:defRPr/>
            </a:pPr>
            <a:r>
              <a:rPr lang="en-IN"/>
              <a:t>GENDER</a:t>
            </a:r>
            <a:r>
              <a:rPr lang="en-IN" baseline="0"/>
              <a:t> COUNT </a:t>
            </a:r>
            <a:endParaRPr lang="en-IN"/>
          </a:p>
        </c:rich>
      </c:tx>
      <c:overlay val="0"/>
    </c:title>
    <c:autoTitleDeleted val="0"/>
    <c:plotArea>
      <c:layout/>
      <c:pieChart>
        <c:varyColors val="1"/>
        <c:ser>
          <c:idx val="0"/>
          <c:order val="0"/>
          <c:dLbls>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Sheet2!$D$3:$D$4</c:f>
              <c:strCache>
                <c:ptCount val="2"/>
                <c:pt idx="0">
                  <c:v>NO OF MALE</c:v>
                </c:pt>
                <c:pt idx="1">
                  <c:v>NO OF FEMALE</c:v>
                </c:pt>
              </c:strCache>
            </c:strRef>
          </c:cat>
          <c:val>
            <c:numRef>
              <c:f>Sheet2!$E$3:$E$4</c:f>
              <c:numCache>
                <c:formatCode>General</c:formatCode>
                <c:ptCount val="2"/>
                <c:pt idx="0">
                  <c:v>98</c:v>
                </c:pt>
                <c:pt idx="1">
                  <c:v>99</c:v>
                </c:pt>
              </c:numCache>
            </c:numRef>
          </c:val>
          <c:extLst>
            <c:ext xmlns:c16="http://schemas.microsoft.com/office/drawing/2014/chart" uri="{C3380CC4-5D6E-409C-BE32-E72D297353CC}">
              <c16:uniqueId val="{00000000-02C7-3545-AC27-2CBA2A8D4FD7}"/>
            </c:ext>
          </c:extLst>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59566"/>
            <a:ext cx="8610600" cy="1938992"/>
          </a:xfrm>
          <a:prstGeom prst="rect">
            <a:avLst/>
          </a:prstGeom>
          <a:noFill/>
        </p:spPr>
        <p:txBody>
          <a:bodyPr wrap="square" rtlCol="0">
            <a:spAutoFit/>
          </a:bodyPr>
          <a:lstStyle/>
          <a:p>
            <a:r>
              <a:rPr lang="en-US" sz="2400" dirty="0"/>
              <a:t>STUDENT NAME: T.Divya sree</a:t>
            </a:r>
          </a:p>
          <a:p>
            <a:r>
              <a:rPr lang="en-US" sz="2400" dirty="0"/>
              <a:t>REGISTER NO:312219011</a:t>
            </a:r>
          </a:p>
          <a:p>
            <a:r>
              <a:rPr lang="en-US" sz="2400" dirty="0"/>
              <a:t>DEPARTMENT: BCOM(GENERAL)</a:t>
            </a:r>
          </a:p>
          <a:p>
            <a:r>
              <a:rPr lang="en-US" sz="2400" dirty="0"/>
              <a:t>COLLEGE : APOLLO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447800" y="1752600"/>
            <a:ext cx="9405588" cy="3970318"/>
          </a:xfrm>
          <a:prstGeom prst="rect">
            <a:avLst/>
          </a:prstGeom>
          <a:noFill/>
        </p:spPr>
        <p:txBody>
          <a:bodyPr wrap="none" rtlCol="0">
            <a:spAutoFit/>
          </a:bodyPr>
          <a:lstStyle/>
          <a:p>
            <a:r>
              <a:rPr lang="en-US" b="1" dirty="0"/>
              <a:t>*DATA PREPARATION: CLEAN AND ORGANISE DATA,ENSURING ACCURANCY</a:t>
            </a:r>
          </a:p>
          <a:p>
            <a:r>
              <a:rPr lang="en-US" b="1" dirty="0"/>
              <a:t>AND CONSISTENCY</a:t>
            </a:r>
          </a:p>
          <a:p>
            <a:endParaRPr lang="en-US" b="1" dirty="0"/>
          </a:p>
          <a:p>
            <a:r>
              <a:rPr lang="en-US" b="1" dirty="0"/>
              <a:t>*TREND ANALYSIS: APPLY CHARTS AND GRAPHS (EX: LINE CHARTS ,BAR CHARTS</a:t>
            </a:r>
          </a:p>
          <a:p>
            <a:r>
              <a:rPr lang="en-US" b="1" dirty="0"/>
              <a:t>PIE CHARTS, PIVOT TABLE) TO VISULIZE TRENDS OVER TIME , SUCH AS EMPLOYEE </a:t>
            </a:r>
          </a:p>
          <a:p>
            <a:r>
              <a:rPr lang="en-US" b="1" dirty="0"/>
              <a:t>PERFORMANCE OR TURN OVER RATES.</a:t>
            </a:r>
          </a:p>
          <a:p>
            <a:endParaRPr lang="en-US" b="1" dirty="0"/>
          </a:p>
          <a:p>
            <a:r>
              <a:rPr lang="en-US" b="1" dirty="0"/>
              <a:t>*PIE CHART: A PIE CHART IS A CIRCULAR GRAPH THAT SHOWS HOW A TOTAL AMOUNT </a:t>
            </a:r>
          </a:p>
          <a:p>
            <a:r>
              <a:rPr lang="en-US" b="1" dirty="0"/>
              <a:t>IS DIVIDED INTO DIFFERENT CATEGORIES. EACH CATERGORY IS REPRESENTED BY A </a:t>
            </a:r>
          </a:p>
          <a:p>
            <a:r>
              <a:rPr lang="en-US" b="1" dirty="0"/>
              <a:t>SIZE OF THE SLICE OF THE PIE,WITH THE SIZE OF THE SLICE CORESSPONDING TO THE CATEGORY’S</a:t>
            </a:r>
          </a:p>
          <a:p>
            <a:r>
              <a:rPr lang="en-US" b="1" dirty="0"/>
              <a:t>PROPORTION  OF THE WHOLE.</a:t>
            </a:r>
          </a:p>
          <a:p>
            <a:endParaRPr lang="en-US" b="1" dirty="0"/>
          </a:p>
          <a:p>
            <a:r>
              <a:rPr lang="en-US" b="1" dirty="0"/>
              <a:t>*REGRESSION ANALYSIS: UTILIZE REGRESSION FUNCTIONS TO IDENTIFY RELATIONSHIPS</a:t>
            </a:r>
          </a:p>
          <a:p>
            <a:r>
              <a:rPr lang="en-US" b="1" dirty="0"/>
              <a:t>BETWEEN VARIABLES SUCH AS THE IMPACT OF TRAINING ON PERFORMANCE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045046308"/>
              </p:ext>
            </p:extLst>
          </p:nvPr>
        </p:nvGraphicFramePr>
        <p:xfrm>
          <a:off x="762000" y="1577253"/>
          <a:ext cx="6638925" cy="44100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3251155"/>
              </p:ext>
            </p:extLst>
          </p:nvPr>
        </p:nvGraphicFramePr>
        <p:xfrm>
          <a:off x="7863032" y="3276600"/>
          <a:ext cx="1739900" cy="881189"/>
        </p:xfrm>
        <a:graphic>
          <a:graphicData uri="http://schemas.openxmlformats.org/drawingml/2006/table">
            <a:tbl>
              <a:tblPr>
                <a:tableStyleId>{5C22544A-7EE6-4342-B048-85BDC9FD1C3A}</a:tableStyleId>
              </a:tblPr>
              <a:tblGrid>
                <a:gridCol w="11303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83984">
                <a:tc>
                  <a:txBody>
                    <a:bodyPr/>
                    <a:lstStyle/>
                    <a:p>
                      <a:pPr algn="l" fontAlgn="b"/>
                      <a:r>
                        <a:rPr lang="en-IN" sz="1600" u="none" strike="noStrike" dirty="0">
                          <a:effectLst/>
                        </a:rPr>
                        <a:t>NO OF 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98</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37073">
                <a:tc>
                  <a:txBody>
                    <a:bodyPr/>
                    <a:lstStyle/>
                    <a:p>
                      <a:pPr algn="l" fontAlgn="b"/>
                      <a:r>
                        <a:rPr lang="en-IN" sz="1600" u="none" strike="noStrike" dirty="0">
                          <a:effectLst/>
                        </a:rPr>
                        <a:t>NO OF FEMALE</a:t>
                      </a:r>
                      <a:endParaRPr lang="en-IN" sz="1600" b="0" i="0" u="none" strike="noStrike" dirty="0">
                        <a:solidFill>
                          <a:srgbClr val="000000"/>
                        </a:solidFill>
                        <a:effectLst/>
                        <a:latin typeface="Calibri"/>
                      </a:endParaRPr>
                    </a:p>
                  </a:txBody>
                  <a:tcPr marL="9525" marR="9525" marT="9525" marB="0" anchor="b"/>
                </a:tc>
                <a:tc>
                  <a:txBody>
                    <a:bodyPr/>
                    <a:lstStyle/>
                    <a:p>
                      <a:pPr algn="r" fontAlgn="b"/>
                      <a:r>
                        <a:rPr lang="en-IN" sz="1600" u="none" strike="noStrike" dirty="0">
                          <a:effectLst/>
                        </a:rPr>
                        <a:t>99</a:t>
                      </a:r>
                      <a:endParaRPr lang="en-IN"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0" y="1981200"/>
            <a:ext cx="10134203" cy="4708981"/>
          </a:xfrm>
          <a:prstGeom prst="rect">
            <a:avLst/>
          </a:prstGeom>
          <a:noFill/>
        </p:spPr>
        <p:txBody>
          <a:bodyPr wrap="square" rtlCol="0">
            <a:spAutoFit/>
          </a:bodyPr>
          <a:lstStyle/>
          <a:p>
            <a:r>
              <a:rPr lang="en-US" sz="2400" b="1" dirty="0"/>
              <a:t>THE CONCLUSION OF EMPLOYEE DATA ANALYSIS IS WE HAVE FOUND THE </a:t>
            </a:r>
          </a:p>
          <a:p>
            <a:r>
              <a:rPr lang="en-US" sz="2400" b="1" dirty="0"/>
              <a:t>GENDER RATE IN THE COMPANY. GENDER EQUAL WORKFORCES ARE MORE </a:t>
            </a:r>
          </a:p>
          <a:p>
            <a:r>
              <a:rPr lang="en-US" sz="2400" b="1" dirty="0"/>
              <a:t>LIKELY TO HAVE VIBRANT,INCLUSIVE AND ROBUST SOLUTIONS RESULTING</a:t>
            </a:r>
          </a:p>
          <a:p>
            <a:r>
              <a:rPr lang="en-US" sz="2400" b="1" dirty="0"/>
              <a:t> IN BETTER </a:t>
            </a:r>
            <a:r>
              <a:rPr lang="en-US" sz="2400" b="1"/>
              <a:t>DECISIONS.</a:t>
            </a:r>
          </a:p>
          <a:p>
            <a:endParaRPr lang="en-US" sz="2400" b="1" dirty="0"/>
          </a:p>
          <a:p>
            <a:r>
              <a:rPr lang="en-US" sz="2400" b="1" dirty="0"/>
              <a:t>TALENT: TALENT MATTERS AS DOES THE IDENTIFICATION OF WHAT TALENT/SKILL SET IS REQUIRED IN THE ROLE IN QUESTION</a:t>
            </a:r>
          </a:p>
          <a:p>
            <a:endParaRPr lang="en-US" sz="2400" b="1" dirty="0"/>
          </a:p>
          <a:p>
            <a:r>
              <a:rPr lang="en-US" sz="2400" b="1" dirty="0"/>
              <a:t>WHEN EMPLOYEES FEEL THAT THEIR GENDER IS NOT A BARRIER </a:t>
            </a:r>
          </a:p>
          <a:p>
            <a:r>
              <a:rPr lang="en-US" sz="2400" b="1" dirty="0"/>
              <a:t>TO OPPORTUNITIES AND ADVANCEMENT,THEY ARE MORE LIKELY TO HAVE HIGHER LEVELS OF JOB SATISFICATION AND COMMITMENT TO THEIR WORK</a:t>
            </a:r>
          </a:p>
          <a:p>
            <a:endParaRPr lang="en-US" dirty="0"/>
          </a:p>
          <a:p>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57169" y="218804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57200" y="1569229"/>
            <a:ext cx="7391400" cy="4154984"/>
          </a:xfrm>
          <a:prstGeom prst="rect">
            <a:avLst/>
          </a:prstGeom>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p>
          <a:p>
            <a:endParaRPr lang="en-US" sz="2400" b="1" dirty="0"/>
          </a:p>
          <a:p>
            <a:r>
              <a:rPr lang="en-US" sz="2400" b="1" dirty="0"/>
              <a:t>.An employee dataset overview provides essential insights into workforce demographics</a:t>
            </a:r>
            <a:r>
              <a:rPr lang="en-US" sz="2400" dirty="0"/>
              <a:t>, </a:t>
            </a:r>
            <a:r>
              <a:rPr lang="en-US" sz="2400" b="1" dirty="0"/>
              <a:t>performance metrics, and engagement levels, crucial for optimizing human resource strategies. Proper analysis can reveal trends and gaps, aiding in targeted improvements</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551837"/>
            <a:ext cx="7086600" cy="3539430"/>
          </a:xfrm>
          <a:prstGeom prst="rect">
            <a:avLst/>
          </a:prstGeom>
        </p:spPr>
        <p:txBody>
          <a:bodyPr wrap="square">
            <a:spAutoFit/>
          </a:bodyPr>
          <a:lstStyle/>
          <a:p>
            <a:r>
              <a:rPr lang="en-US" sz="2800" b="1" dirty="0"/>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2274838"/>
            <a:ext cx="8305800" cy="3170099"/>
          </a:xfrm>
          <a:prstGeom prst="rect">
            <a:avLst/>
          </a:prstGeom>
        </p:spPr>
        <p:txBody>
          <a:bodyPr wrap="square">
            <a:spAutoFit/>
          </a:bodyPr>
          <a:lstStyle/>
          <a:p>
            <a:r>
              <a:rPr lang="en-US" sz="2000" b="1" dirty="0"/>
              <a:t>The end users in employee performance analysis typically include:</a:t>
            </a:r>
          </a:p>
          <a:p>
            <a:endParaRPr lang="en-US" sz="2000" b="1" dirty="0"/>
          </a:p>
          <a:p>
            <a:pPr marL="342900" indent="-342900">
              <a:buAutoNum type="arabicPeriod"/>
            </a:pPr>
            <a:r>
              <a:rPr lang="en-US" sz="2000" b="1" dirty="0"/>
              <a:t>*Human Resources (HR) Managers:* They use the insights to make informed decisions about promotions, training, and development.</a:t>
            </a:r>
          </a:p>
          <a:p>
            <a:pPr marL="342900" indent="-342900">
              <a:buAutoNum type="arabicPeriod"/>
            </a:pPr>
            <a:endParaRPr lang="en-US" sz="2000" b="1" dirty="0"/>
          </a:p>
          <a:p>
            <a:pPr marL="342900" indent="-342900">
              <a:buAutoNum type="arabicPeriod"/>
            </a:pPr>
            <a:r>
              <a:rPr lang="en-US" sz="2000" b="1" dirty="0"/>
              <a:t>2. *Team Leaders and Supervisors:* They apply performance data to provide feedback, set goals, and manage team performance.</a:t>
            </a:r>
          </a:p>
          <a:p>
            <a:pPr marL="342900" indent="-342900">
              <a:buAutoNum type="arabicPeriod"/>
            </a:pPr>
            <a:endParaRPr lang="en-US" sz="2000" b="1" dirty="0"/>
          </a:p>
          <a:p>
            <a:pPr marL="342900" indent="-342900">
              <a:buAutoNum type="arabicPeriod"/>
            </a:pPr>
            <a:r>
              <a:rPr lang="en-US" sz="2000" b="1" dirty="0"/>
              <a:t>3. *Employees:* They benefit from feedback and performance evaluations that help them improve and advances in their career</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114800" y="2514600"/>
            <a:ext cx="4038600" cy="3539430"/>
          </a:xfrm>
          <a:prstGeom prst="rect">
            <a:avLst/>
          </a:prstGeom>
          <a:noFill/>
        </p:spPr>
        <p:txBody>
          <a:bodyPr wrap="square" rtlCol="0">
            <a:spAutoFit/>
          </a:bodyPr>
          <a:lstStyle/>
          <a:p>
            <a:pPr marL="285750" indent="-285750">
              <a:buFont typeface="Arial" charset="0"/>
              <a:buChar char="•"/>
            </a:pPr>
            <a:r>
              <a:rPr lang="en-US" sz="3200" dirty="0">
                <a:solidFill>
                  <a:srgbClr val="FF0000"/>
                </a:solidFill>
              </a:rPr>
              <a:t>Filtering</a:t>
            </a:r>
            <a:r>
              <a:rPr lang="en-US" sz="3200" dirty="0"/>
              <a:t> – to fill the missing values</a:t>
            </a:r>
          </a:p>
          <a:p>
            <a:pPr marL="285750" indent="-285750">
              <a:buFont typeface="Arial" charset="0"/>
              <a:buChar char="•"/>
            </a:pPr>
            <a:r>
              <a:rPr lang="en-US" sz="3200" dirty="0">
                <a:solidFill>
                  <a:srgbClr val="FF0000"/>
                </a:solidFill>
              </a:rPr>
              <a:t>Conditional </a:t>
            </a:r>
            <a:r>
              <a:rPr lang="en-US" sz="3200" dirty="0" err="1">
                <a:solidFill>
                  <a:srgbClr val="FF0000"/>
                </a:solidFill>
              </a:rPr>
              <a:t>formating</a:t>
            </a:r>
            <a:r>
              <a:rPr lang="en-US" sz="3200" dirty="0"/>
              <a:t>- blank values</a:t>
            </a:r>
          </a:p>
          <a:p>
            <a:pPr marL="285750" indent="-285750">
              <a:buFont typeface="Arial" charset="0"/>
              <a:buChar char="•"/>
            </a:pPr>
            <a:r>
              <a:rPr lang="en-US" sz="3200" dirty="0">
                <a:solidFill>
                  <a:srgbClr val="FF0000"/>
                </a:solidFill>
              </a:rPr>
              <a:t>Using</a:t>
            </a:r>
            <a:r>
              <a:rPr lang="en-US" sz="3200" dirty="0"/>
              <a:t> –Pie chart and table</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905000" y="1752600"/>
            <a:ext cx="7695184" cy="5262979"/>
          </a:xfrm>
          <a:prstGeom prst="rect">
            <a:avLst/>
          </a:prstGeom>
          <a:noFill/>
        </p:spPr>
        <p:txBody>
          <a:bodyPr wrap="none" rtlCol="0">
            <a:spAutoFit/>
          </a:bodyPr>
          <a:lstStyle/>
          <a:p>
            <a:r>
              <a:rPr lang="en-US" sz="2000" b="1" dirty="0"/>
              <a:t>EMPLOYEE DATA SET- EDUNET FOUNDATION,NAAN MUDHLAVAN DATA</a:t>
            </a:r>
          </a:p>
          <a:p>
            <a:endParaRPr lang="en-US" sz="2000" b="1" dirty="0"/>
          </a:p>
          <a:p>
            <a:r>
              <a:rPr lang="en-US" sz="2000" b="1" dirty="0"/>
              <a:t>THERE ARE 26 FEATURES</a:t>
            </a:r>
          </a:p>
          <a:p>
            <a:endParaRPr lang="en-US" sz="2000" b="1" dirty="0"/>
          </a:p>
          <a:p>
            <a:r>
              <a:rPr lang="en-US" sz="2000" b="1" dirty="0">
                <a:solidFill>
                  <a:srgbClr val="002060"/>
                </a:solidFill>
              </a:rPr>
              <a:t>THE IMPORTANT 10 FEATURES ARE</a:t>
            </a:r>
            <a:r>
              <a:rPr lang="en-US" sz="2000" b="1" dirty="0"/>
              <a:t>,</a:t>
            </a:r>
          </a:p>
          <a:p>
            <a:r>
              <a:rPr lang="en-US" sz="2000" b="1" dirty="0"/>
              <a:t>*EMPLOYMENT ID</a:t>
            </a:r>
          </a:p>
          <a:p>
            <a:r>
              <a:rPr lang="en-US" sz="2000" b="1" dirty="0"/>
              <a:t>*FIRST NAME</a:t>
            </a:r>
          </a:p>
          <a:p>
            <a:r>
              <a:rPr lang="en-US" sz="2000" b="1" dirty="0"/>
              <a:t>*LAST NAME</a:t>
            </a:r>
          </a:p>
          <a:p>
            <a:r>
              <a:rPr lang="en-US" sz="2000" b="1" dirty="0"/>
              <a:t>*GENDER</a:t>
            </a:r>
          </a:p>
          <a:p>
            <a:r>
              <a:rPr lang="en-US" sz="2000" b="1" dirty="0"/>
              <a:t>*EMPLOYEE STATUS</a:t>
            </a:r>
          </a:p>
          <a:p>
            <a:r>
              <a:rPr lang="en-US" sz="2000" b="1" dirty="0"/>
              <a:t>*EMPLOYEE TYPE</a:t>
            </a:r>
          </a:p>
          <a:p>
            <a:r>
              <a:rPr lang="en-US" sz="2000" b="1" dirty="0"/>
              <a:t>*EMPLOYEE CLASSIFICATION</a:t>
            </a:r>
          </a:p>
          <a:p>
            <a:r>
              <a:rPr lang="en-US" sz="2000" b="1" dirty="0"/>
              <a:t>*PERFORMANCE SCORE</a:t>
            </a:r>
          </a:p>
          <a:p>
            <a:r>
              <a:rPr lang="en-US" sz="2000" b="1" dirty="0"/>
              <a:t>*CURRENT EMPLOYEE RATINGS</a:t>
            </a:r>
          </a:p>
          <a:p>
            <a:r>
              <a:rPr lang="en-US" sz="2000" b="1" dirty="0"/>
              <a:t>*BUSINESS UNITS</a:t>
            </a:r>
          </a:p>
          <a:p>
            <a:endParaRPr lang="en-US" dirty="0"/>
          </a:p>
          <a:p>
            <a:pPr marL="285750" indent="-285750">
              <a:buFont typeface="Arial" charset="0"/>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84764"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48000" y="2514600"/>
            <a:ext cx="6968190" cy="3323987"/>
          </a:xfrm>
          <a:prstGeom prst="rect">
            <a:avLst/>
          </a:prstGeom>
          <a:noFill/>
        </p:spPr>
        <p:txBody>
          <a:bodyPr wrap="none" rtlCol="0">
            <a:spAutoFit/>
          </a:bodyPr>
          <a:lstStyle/>
          <a:p>
            <a:r>
              <a:rPr lang="en-US" sz="2400" dirty="0"/>
              <a:t>PERFORMANCE LEVEL – THERE ARE CATEGORIES INTO </a:t>
            </a:r>
          </a:p>
          <a:p>
            <a:r>
              <a:rPr lang="en-US" sz="2400" dirty="0"/>
              <a:t>SUCH AS </a:t>
            </a:r>
          </a:p>
          <a:p>
            <a:r>
              <a:rPr lang="en-US" sz="2400" dirty="0">
                <a:solidFill>
                  <a:srgbClr val="FF0000"/>
                </a:solidFill>
              </a:rPr>
              <a:t>BOTH EQUEL</a:t>
            </a:r>
          </a:p>
          <a:p>
            <a:endParaRPr lang="en-US" sz="2400" dirty="0">
              <a:solidFill>
                <a:srgbClr val="FF0000"/>
              </a:solidFill>
            </a:endParaRPr>
          </a:p>
          <a:p>
            <a:endParaRPr lang="en-US" sz="2400" dirty="0">
              <a:solidFill>
                <a:srgbClr val="FF0000"/>
              </a:solidFill>
            </a:endParaRPr>
          </a:p>
          <a:p>
            <a:r>
              <a:rPr lang="en-US" sz="2400" dirty="0"/>
              <a:t>USING PIE CHART AND TABLE IS TO </a:t>
            </a:r>
          </a:p>
          <a:p>
            <a:r>
              <a:rPr lang="en-US" sz="2400" dirty="0"/>
              <a:t>ANALYZE THE </a:t>
            </a:r>
            <a:r>
              <a:rPr lang="en-US" sz="2400" dirty="0">
                <a:solidFill>
                  <a:srgbClr val="FF0000"/>
                </a:solidFill>
              </a:rPr>
              <a:t>EMPLOYEES GENDER RATE</a:t>
            </a:r>
          </a:p>
          <a:p>
            <a:r>
              <a:rPr lang="en-US" sz="2400" dirty="0"/>
              <a:t> </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590</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20</cp:revision>
  <dcterms:created xsi:type="dcterms:W3CDTF">2024-03-29T15:07:22Z</dcterms:created>
  <dcterms:modified xsi:type="dcterms:W3CDTF">2024-09-14T14:00:49Z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