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096"/>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c:v>
                </c:pt>
                <c:pt idx="1">
                  <c:v>5.0</c:v>
                </c:pt>
                <c:pt idx="2">
                  <c:v>2.0</c:v>
                </c:pt>
                <c:pt idx="3">
                  <c:v>4.0</c:v>
                </c:pt>
                <c:pt idx="4">
                  <c:v>3.0</c:v>
                </c:pt>
                <c:pt idx="5">
                  <c:v>3.0</c:v>
                </c:pt>
                <c:pt idx="6">
                  <c:v>4.0</c:v>
                </c:pt>
                <c:pt idx="7">
                  <c:v>0.0</c:v>
                </c:pt>
                <c:pt idx="8">
                  <c:v>6.0</c:v>
                </c:pt>
                <c:pt idx="9">
                  <c:v>5.0</c:v>
                </c:pt>
              </c:numCache>
            </c:numRef>
          </c:val>
        </c:ser>
        <c:ser>
          <c:idx val="1"/>
          <c:order val="1"/>
          <c:tx>
            <c:v>LOW</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5"/>
                <c:pt idx="0">
                  <c:v>1.0</c:v>
                </c:pt>
                <c:pt idx="1">
                  <c:v>0.0</c:v>
                </c:pt>
                <c:pt idx="2">
                  <c:v>1.0</c:v>
                </c:pt>
                <c:pt idx="3">
                  <c:v>1.0</c:v>
                </c:pt>
                <c:pt idx="4">
                  <c:v>1.0</c:v>
                </c:pt>
              </c:numCache>
            </c:numRef>
          </c:val>
        </c:ser>
        <c:ser>
          <c:idx val="2"/>
          <c:order val="2"/>
          <c:tx>
            <c:v>MED</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7.0</c:v>
                </c:pt>
                <c:pt idx="2">
                  <c:v>5.0</c:v>
                </c:pt>
                <c:pt idx="3">
                  <c:v>7.0</c:v>
                </c:pt>
                <c:pt idx="4">
                  <c:v>5.0</c:v>
                </c:pt>
                <c:pt idx="5">
                  <c:v>3.0</c:v>
                </c:pt>
                <c:pt idx="6">
                  <c:v>3.0</c:v>
                </c:pt>
                <c:pt idx="7">
                  <c:v>6.0</c:v>
                </c:pt>
                <c:pt idx="8">
                  <c:v>7.0</c:v>
                </c:pt>
                <c:pt idx="9">
                  <c:v>5.0</c:v>
                </c:pt>
              </c:numCache>
            </c:numRef>
          </c:val>
        </c:ser>
        <c:ser>
          <c:idx val="3"/>
          <c:order val="3"/>
          <c:tx>
            <c:v>VERY HIGH</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c:v>
                </c:pt>
                <c:pt idx="1">
                  <c:v>4.0</c:v>
                </c:pt>
                <c:pt idx="2">
                  <c:v>4.0</c:v>
                </c:pt>
                <c:pt idx="3">
                  <c:v>0.0</c:v>
                </c:pt>
                <c:pt idx="4">
                  <c:v>2.0</c:v>
                </c:pt>
                <c:pt idx="5">
                  <c:v>3.0</c:v>
                </c:pt>
                <c:pt idx="6">
                  <c:v>4.0</c:v>
                </c:pt>
                <c:pt idx="7">
                  <c:v>5.0</c:v>
                </c:pt>
                <c:pt idx="8">
                  <c:v>2.0</c:v>
                </c:pt>
                <c:pt idx="9">
                  <c:v>2.0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8572459"/>
      </p:ext>
    </p:extLst>
  </p:cSld>
  <p:clrMap bg1="lt1" tx1="dk1" bg2="lt2" tx2="dk2" accent1="accent1" accent2="accent2" accent3="accent3" accent4="accent4" accent5="accent5" accent6="accent6" hlink="hlink" folHlink="folHlink"/>
  <p:hf sldNum="0"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857121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对象"/>
          <p:cNvSpPr>
            <a:spLocks noGrp="1" noChangeAspect="1"/>
          </p:cNvSpPr>
          <p:nvPr>
            <p:ph type="sldImg" idx="2"/>
          </p:nvPr>
        </p:nvSpPr>
        <p:spPr>
          <a:xfrm rot="0">
            <a:off x="4038600" y="857250"/>
            <a:ext cx="4114800" cy="2314575"/>
          </a:xfrm>
          <a:prstGeom prst="rect"/>
          <a:noFill/>
          <a:ln w="12700" cmpd="sng" cap="flat">
            <a:noFill/>
            <a:prstDash val="solid"/>
            <a:miter/>
          </a:ln>
        </p:spPr>
      </p:sp>
      <p:sp>
        <p:nvSpPr>
          <p:cNvPr id="142"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0014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1028398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723777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644456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6569599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5242687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48"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4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50"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51"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5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3"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5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55"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5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8"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59" name="文本框"/>
          <p:cNvSpPr>
            <a:spLocks xmlns:a="http://schemas.openxmlformats.org/drawingml/2006/main" noGrp="1"/>
          </p:cNvSpPr>
          <p:nvPr>
            <p:ph type="body" idx="2"/>
          </p:nvPr>
        </p:nvSpPr>
        <p:spPr>
          <a:xfrm xmlns:a="http://schemas.openxmlformats.org/drawingml/2006/main" rot="0">
            <a:off x="609600" y="1577340"/>
            <a:ext cx="5303520" cy="452627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60" name="文本框"/>
          <p:cNvSpPr>
            <a:spLocks xmlns:a="http://schemas.openxmlformats.org/drawingml/2006/main" noGrp="1"/>
          </p:cNvSpPr>
          <p:nvPr>
            <p:ph type="body" idx="3"/>
          </p:nvPr>
        </p:nvSpPr>
        <p:spPr>
          <a:xfrm xmlns:a="http://schemas.openxmlformats.org/drawingml/2006/main" rot="0">
            <a:off x="6278880" y="1577340"/>
            <a:ext cx="5303520" cy="452627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6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6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6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4193212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169223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532543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990867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646440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987065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158348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29100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760376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4492337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609723" y="3040529"/>
            <a:ext cx="8103707"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Mukesh.R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a:t>
            </a:r>
            <a:r>
              <a:rPr lang="en-US" altLang="zh-CN" sz="2400" b="0" i="0" u="none" strike="noStrike" kern="1200" cap="none" spc="0" baseline="0">
                <a:solidFill>
                  <a:schemeClr val="tx1"/>
                </a:solidFill>
                <a:latin typeface="Calibri" pitchFamily="0" charset="0"/>
                <a:ea typeface="宋体" pitchFamily="0" charset="0"/>
                <a:cs typeface="Calibri" pitchFamily="0" charset="0"/>
              </a:rPr>
              <a:t>12219</a:t>
            </a:r>
            <a:r>
              <a:rPr lang="en-US" altLang="zh-CN" sz="2400" b="0" i="0" u="none" strike="noStrike" kern="1200" cap="none" spc="0" baseline="0">
                <a:solidFill>
                  <a:schemeClr val="tx1"/>
                </a:solidFill>
                <a:latin typeface="Calibri" pitchFamily="0" charset="0"/>
                <a:ea typeface="宋体" pitchFamily="0" charset="0"/>
                <a:cs typeface="Calibri" pitchFamily="0" charset="0"/>
              </a:rPr>
              <a:t>101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asunm1703312219</a:t>
            </a:r>
            <a:r>
              <a:rPr lang="en-US" altLang="zh-CN" sz="2400" b="0" i="0" u="none" strike="noStrike" kern="1200" cap="none" spc="0" baseline="0">
                <a:solidFill>
                  <a:schemeClr val="tx1"/>
                </a:solidFill>
                <a:latin typeface="Calibri" pitchFamily="0" charset="0"/>
                <a:ea typeface="宋体" pitchFamily="0" charset="0"/>
                <a:cs typeface="Calibri" pitchFamily="0" charset="0"/>
              </a:rPr>
              <a:t>101)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III</a:t>
            </a:r>
            <a:r>
              <a:rPr lang="en-US" altLang="zh-CN" sz="2400" b="0" i="0" u="none" strike="noStrike" kern="1200" cap="none" spc="0" baseline="0">
                <a:solidFill>
                  <a:schemeClr val="tx1"/>
                </a:solidFill>
                <a:latin typeface="Calibri" pitchFamily="0" charset="0"/>
                <a:ea typeface="宋体" pitchFamily="0" charset="0"/>
                <a:cs typeface="Calibri" pitchFamily="0" charset="0"/>
              </a:rPr>
              <a:t>rd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 </a:t>
            </a:r>
            <a:r>
              <a:rPr lang="en-US" altLang="zh-CN" sz="2400" b="0" i="0" u="none" strike="noStrike" kern="1200" cap="none" spc="0" baseline="0">
                <a:solidFill>
                  <a:schemeClr val="tx1"/>
                </a:solidFill>
                <a:latin typeface="Calibri" pitchFamily="0" charset="0"/>
                <a:ea typeface="宋体" pitchFamily="0" charset="0"/>
                <a:cs typeface="Calibri" pitchFamily="0" charset="0"/>
              </a:rPr>
              <a:t> AKSHEYAA COLLEGE OF ARTS AND SCIENCE.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EMAIL:   </a:t>
            </a:r>
            <a:r>
              <a:rPr lang="en-US" altLang="zh-CN" sz="2400" b="0" i="0" u="none" strike="noStrike" kern="1200" cap="none" spc="0" baseline="0">
                <a:solidFill>
                  <a:schemeClr val="tx1"/>
                </a:solidFill>
                <a:latin typeface="Calibri" pitchFamily="0" charset="0"/>
                <a:ea typeface="宋体" pitchFamily="0" charset="0"/>
                <a:cs typeface="Calibri" pitchFamily="0" charset="0"/>
              </a:rPr>
              <a:t>mukeshraja594@g</a:t>
            </a:r>
            <a:r>
              <a:rPr lang="en-US" altLang="zh-CN" sz="2400" b="0" i="0" u="none" strike="noStrike" kern="1200" cap="none" spc="0" baseline="0">
                <a:solidFill>
                  <a:schemeClr val="tx1"/>
                </a:solidFill>
                <a:latin typeface="Calibri" pitchFamily="0" charset="0"/>
                <a:ea typeface="宋体" pitchFamily="0" charset="0"/>
                <a:cs typeface="Calibri" pitchFamily="0" charset="0"/>
              </a:rPr>
              <a:t>mail.com</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3714693" y="2476462"/>
            <a:ext cx="476242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dvdwap[dot]fun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1133196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0" y="3308983"/>
            <a:ext cx="2466975" cy="3419473"/>
          </a:xfrm>
          <a:prstGeom prst="rect"/>
          <a:noFill/>
          <a:ln w="12700" cmpd="sng" cap="flat">
            <a:noFill/>
            <a:prstDash val="solid"/>
            <a:miter/>
          </a:ln>
        </p:spPr>
      </p:pic>
      <p:sp>
        <p:nvSpPr>
          <p:cNvPr id="137"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0" name="矩形"/>
          <p:cNvSpPr>
            <a:spLocks/>
          </p:cNvSpPr>
          <p:nvPr/>
        </p:nvSpPr>
        <p:spPr>
          <a:xfrm rot="0">
            <a:off x="2223135" y="1499235"/>
            <a:ext cx="9654541" cy="5153025"/>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Intuitive and User-Friendly Interface:</a:t>
            </a:r>
            <a:r>
              <a:rPr lang="en-US" altLang="zh-CN" sz="2000" b="0" i="0" u="none" strike="noStrike" kern="1200" cap="none" spc="0" baseline="0">
                <a:solidFill>
                  <a:schemeClr val="tx1"/>
                </a:solidFill>
                <a:latin typeface="Cambria" pitchFamily="0" charset="0"/>
                <a:ea typeface="宋体" pitchFamily="0" charset="0"/>
                <a:cs typeface="Cambria" pitchFamily="0" charset="0"/>
              </a:rPr>
              <a:t>Dashboard Design: Use a clean, modern, and intuitive design for dashboards that provide real-time insights. Implement easy-to-navigate interfaces with customizable views so that employees and managers can access relevant data quickly.</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Visual Analytics: </a:t>
            </a:r>
            <a:r>
              <a:rPr lang="en-US" altLang="zh-CN" sz="2000" b="0" i="0" u="none" strike="noStrike" kern="1200" cap="none" spc="0" baseline="0">
                <a:solidFill>
                  <a:schemeClr val="tx1"/>
                </a:solidFill>
                <a:latin typeface="Cambria" pitchFamily="0" charset="0"/>
                <a:ea typeface="宋体" pitchFamily="0" charset="0"/>
                <a:cs typeface="Cambria" pitchFamily="0" charset="0"/>
              </a:rPr>
              <a:t>Include visually appealing charts, graphs, and infographics to make data easy to understand at a glance. Interactive elements like drag-and-drop filters or hover-over details can enhance the user experience.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AI-Powered Insights:</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      Predictive Analytics: Use AI to predict future trends in employee                               performance, potential turnover, and other key metrics. This can help in proactive decision-making.</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0" i="0" u="none" strike="noStrike" kern="1200" cap="none" spc="0" baseline="0">
                <a:solidFill>
                  <a:schemeClr val="tx1"/>
                </a:solidFill>
                <a:latin typeface="Cambria" pitchFamily="0" charset="0"/>
                <a:ea typeface="宋体" pitchFamily="0" charset="0"/>
                <a:cs typeface="Cambria" pitchFamily="0" charset="0"/>
              </a:rPr>
              <a:t> Performance level = IFS(Z8&gt;=5,”VERY HIGH”,Z8&gt;=4,”HIGH”,Z8&gt;=3,”MED”,TURE,”LOW”)</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99063106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矩形"/>
          <p:cNvSpPr>
            <a:spLocks/>
          </p:cNvSpPr>
          <p:nvPr/>
        </p:nvSpPr>
        <p:spPr>
          <a:xfrm rot="0">
            <a:off x="803910" y="1296035"/>
            <a:ext cx="11402695" cy="49657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Data Collection:</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 The data is collected from the kaggle</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 Performance Metrics KPIs, productivity measures, goal achievements.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3)Employee Information Basic demographics, job roles, tenure, etc.</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Feature Collection</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1)Personal and Demographic Information</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2)Job-Related Information</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3)Performance Metrics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Data cleaning</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1)Identify Data Sources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2)Data Quality Assessment</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 Handle Missing Values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4)Correct Data Entry Errors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1992957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矩形"/>
          <p:cNvSpPr>
            <a:spLocks/>
          </p:cNvSpPr>
          <p:nvPr/>
        </p:nvSpPr>
        <p:spPr>
          <a:xfrm rot="0">
            <a:off x="457200" y="381000"/>
            <a:ext cx="10535285" cy="616902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Summary</a:t>
            </a:r>
            <a:r>
              <a:rPr lang="en-US" altLang="zh-CN" sz="2000" b="0" i="0" u="none" strike="noStrike" kern="1200" cap="none" spc="0" baseline="0">
                <a:solidFill>
                  <a:schemeClr val="tx1"/>
                </a:solidFill>
                <a:latin typeface="Cambria" pitchFamily="0" charset="0"/>
                <a:ea typeface="宋体" pitchFamily="0" charset="0"/>
                <a:cs typeface="Cambria" pitchFamily="0" charset="0"/>
              </a:rPr>
              <a: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  1)An employee data and performance summary typically includes key information that gives a comprehensive overview of each employee's role, achievements, and contributions to the organization. Here's a breakdown of what such a summary might include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2) It is useful for the purpose of easlly acess by the HR and managning directors. with the source of documentation.  Analysis the resource of the employee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Performance Level</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1)Key Performance Indicators (KPIs)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2)Performance Appraisals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 Goals and Objectives Tracking </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Visulazation</a:t>
            </a:r>
            <a:endPar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1)</a:t>
            </a: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Bar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2)Line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3)Pie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4)Bubble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98526918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7" name="图表"/>
          <p:cNvGraphicFramePr/>
          <p:nvPr/>
        </p:nvGraphicFramePr>
        <p:xfrm>
          <a:off x="1798955" y="1752599"/>
          <a:ext cx="6732270" cy="4526279"/>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773347292"/>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9" name="矩形"/>
          <p:cNvSpPr>
            <a:spLocks/>
          </p:cNvSpPr>
          <p:nvPr/>
        </p:nvSpPr>
        <p:spPr>
          <a:xfrm rot="0">
            <a:off x="1372235" y="1529080"/>
            <a:ext cx="7827010" cy="222821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ü"/>
            </a:pPr>
            <a:r>
              <a:rPr lang="en-US" altLang="zh-CN" sz="2000" b="0" i="0" u="none" strike="noStrike" kern="1200" cap="none" spc="0" baseline="0">
                <a:solidFill>
                  <a:schemeClr val="tx1"/>
                </a:solidFill>
                <a:latin typeface="Cambria" pitchFamily="0" charset="0"/>
                <a:ea typeface="宋体" pitchFamily="0" charset="0"/>
                <a:cs typeface="Cambria" pitchFamily="0"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ü"/>
            </a:pPr>
            <a:r>
              <a:rPr lang="en-US" altLang="zh-CN" sz="2000" b="0" i="0" u="none" strike="noStrike" kern="1200" cap="none" spc="0" baseline="0">
                <a:solidFill>
                  <a:schemeClr val="tx1"/>
                </a:solidFill>
                <a:latin typeface="Cambria" pitchFamily="0" charset="0"/>
                <a:ea typeface="宋体" pitchFamily="0" charset="0"/>
                <a:cs typeface="Cambria" pitchFamily="0"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29161467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4" name="组合"/>
          <p:cNvGrpSpPr>
            <a:grpSpLocks/>
          </p:cNvGrpSpPr>
          <p:nvPr/>
        </p:nvGrpSpPr>
        <p:grpSpPr>
          <a:xfrm>
            <a:off x="7448612" y="0"/>
            <a:ext cx="4743793" cy="6858466"/>
            <a:chOff x="7448612" y="0"/>
            <a:chExt cx="4743793" cy="6858466"/>
          </a:xfrm>
        </p:grpSpPr>
        <p:sp>
          <p:nvSpPr>
            <p:cNvPr id="6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8"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2"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9"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2" name="组合"/>
          <p:cNvGrpSpPr>
            <a:grpSpLocks/>
          </p:cNvGrpSpPr>
          <p:nvPr/>
        </p:nvGrpSpPr>
        <p:grpSpPr>
          <a:xfrm>
            <a:off x="466725" y="6410325"/>
            <a:ext cx="3705224" cy="295275"/>
            <a:chOff x="466725" y="6410325"/>
            <a:chExt cx="3705224" cy="295275"/>
          </a:xfrm>
        </p:grpSpPr>
        <p:pic>
          <p:nvPicPr>
            <p:cNvPr id="80"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4" name="矩形"/>
          <p:cNvSpPr>
            <a:spLocks/>
          </p:cNvSpPr>
          <p:nvPr/>
        </p:nvSpPr>
        <p:spPr>
          <a:xfrm rot="0">
            <a:off x="1676627" y="2743031"/>
            <a:ext cx="8593228" cy="7581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Data &amp; Performance </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9752680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5" name="组合"/>
          <p:cNvGrpSpPr>
            <a:grpSpLocks/>
          </p:cNvGrpSpPr>
          <p:nvPr/>
        </p:nvGrpSpPr>
        <p:grpSpPr>
          <a:xfrm>
            <a:off x="7448612" y="0"/>
            <a:ext cx="4743793" cy="6858466"/>
            <a:chOff x="7448612" y="0"/>
            <a:chExt cx="4743793" cy="6858466"/>
          </a:xfrm>
        </p:grpSpPr>
        <p:sp>
          <p:nvSpPr>
            <p:cNvPr id="8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3" name="组合"/>
          <p:cNvGrpSpPr>
            <a:grpSpLocks/>
          </p:cNvGrpSpPr>
          <p:nvPr/>
        </p:nvGrpSpPr>
        <p:grpSpPr>
          <a:xfrm>
            <a:off x="47625" y="3819523"/>
            <a:ext cx="4124324" cy="3009896"/>
            <a:chOff x="47625" y="3819523"/>
            <a:chExt cx="4124324" cy="3009896"/>
          </a:xfrm>
        </p:grpSpPr>
        <p:pic>
          <p:nvPicPr>
            <p:cNvPr id="10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4"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6"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5307438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0" name="组合"/>
          <p:cNvGrpSpPr>
            <a:grpSpLocks/>
          </p:cNvGrpSpPr>
          <p:nvPr/>
        </p:nvGrpSpPr>
        <p:grpSpPr>
          <a:xfrm>
            <a:off x="8534401" y="3124200"/>
            <a:ext cx="2762248" cy="3257550"/>
            <a:chOff x="8534401" y="3124200"/>
            <a:chExt cx="2762248" cy="3257550"/>
          </a:xfrm>
        </p:grpSpPr>
        <p:sp>
          <p:nvSpPr>
            <p:cNvPr id="107" name="曲线"/>
            <p:cNvSpPr>
              <a:spLocks/>
            </p:cNvSpPr>
            <p:nvPr/>
          </p:nvSpPr>
          <p:spPr>
            <a:xfrm rot="0">
              <a:off x="9896476" y="5553075"/>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8" name="曲线"/>
            <p:cNvSpPr>
              <a:spLocks/>
            </p:cNvSpPr>
            <p:nvPr/>
          </p:nvSpPr>
          <p:spPr>
            <a:xfrm rot="0">
              <a:off x="9896476" y="60864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7"/>
                  </a:lnTo>
                  <a:lnTo>
                    <a:pt x="21600" y="21597"/>
                  </a:lnTo>
                  <a:lnTo>
                    <a:pt x="21600" y="0"/>
                  </a:lnTo>
                  <a:close/>
                </a:path>
              </a:pathLst>
            </a:custGeom>
            <a:solidFill>
              <a:srgbClr val="2D936B"/>
            </a:solidFill>
            <a:ln cmpd="sng" cap="flat">
              <a:noFill/>
              <a:prstDash val="solid"/>
              <a:miter/>
            </a:ln>
          </p:spPr>
        </p:sp>
        <p:pic>
          <p:nvPicPr>
            <p:cNvPr id="109" name="图片"/>
            <p:cNvPicPr>
              <a:picLocks/>
            </p:cNvPicPr>
            <p:nvPr/>
          </p:nvPicPr>
          <p:blipFill>
            <a:blip r:embed="rId1" cstate="print"/>
            <a:stretch>
              <a:fillRect/>
            </a:stretch>
          </p:blipFill>
          <p:spPr>
            <a:xfrm rot="0">
              <a:off x="8534401" y="3124200"/>
              <a:ext cx="2762248" cy="3257550"/>
            </a:xfrm>
            <a:prstGeom prst="rect"/>
            <a:noFill/>
            <a:ln w="12700" cmpd="sng" cap="flat">
              <a:noFill/>
              <a:prstDash val="solid"/>
              <a:miter/>
            </a:ln>
          </p:spPr>
        </p:pic>
      </p:grpSp>
      <p:sp>
        <p:nvSpPr>
          <p:cNvPr id="111" name="文本框"/>
          <p:cNvSpPr>
            <a:spLocks noGrp="1"/>
          </p:cNvSpPr>
          <p:nvPr>
            <p:ph type="title"/>
          </p:nvPr>
        </p:nvSpPr>
        <p:spPr>
          <a:xfrm rot="0">
            <a:off x="834071" y="575055"/>
            <a:ext cx="5636895"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676275" y="1752599"/>
            <a:ext cx="8056880" cy="4292600"/>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Analysis data : </a:t>
            </a:r>
            <a:r>
              <a:rPr lang="en-US" altLang="zh-CN" sz="2000" b="0" i="0" u="none" strike="noStrike" kern="1200" cap="none" spc="0" baseline="0">
                <a:solidFill>
                  <a:schemeClr val="tx1"/>
                </a:solidFill>
                <a:latin typeface="Cambria" pitchFamily="0" charset="0"/>
                <a:ea typeface="宋体" pitchFamily="0" charset="0"/>
                <a:cs typeface="Cambria" pitchFamily="0" charset="0"/>
              </a:rPr>
              <a:t>The data is taken for the purpose employee data, because While many companies collect various forms of employee data, such as attendance records, performance reviews, and training completion, this data often remains underutilized.</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Data Silos:</a:t>
            </a:r>
            <a:r>
              <a:rPr lang="en-US" altLang="zh-CN" sz="2000" b="0" i="0" u="none" strike="noStrike" kern="1200" cap="none" spc="0" baseline="0">
                <a:solidFill>
                  <a:schemeClr val="tx1"/>
                </a:solidFill>
                <a:latin typeface="Cambria" pitchFamily="0" charset="0"/>
                <a:ea typeface="宋体" pitchFamily="0" charset="0"/>
                <a:cs typeface="Cambria" pitchFamily="0" charset="0"/>
              </a:rPr>
              <a:t> Employee data is stored in different systems, such as HR software, performance management tools, and spreadsheets, making it difficult to get a unified view of an employee's performance.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Inconsistent Performance Metrics: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There is no standardized approach to measuring employee performance across different departments, leading to inconsistent evaluations and potentially biased decisions.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47028992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915400" y="2667000"/>
            <a:ext cx="3533773" cy="3810000"/>
            <a:chOff x="8915400" y="2667000"/>
            <a:chExt cx="3533773" cy="3810000"/>
          </a:xfrm>
        </p:grpSpPr>
        <p:sp>
          <p:nvSpPr>
            <p:cNvPr id="115" name="曲线"/>
            <p:cNvSpPr>
              <a:spLocks/>
            </p:cNvSpPr>
            <p:nvPr/>
          </p:nvSpPr>
          <p:spPr>
            <a:xfrm rot="0">
              <a:off x="9610725" y="5381625"/>
              <a:ext cx="457196"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610725" y="591502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915400" y="2667000"/>
              <a:ext cx="3533773" cy="3810000"/>
            </a:xfrm>
            <a:prstGeom prst="rect"/>
            <a:noFill/>
            <a:ln w="12700" cmpd="sng" cap="flat">
              <a:noFill/>
              <a:prstDash val="solid"/>
              <a:miter/>
            </a:ln>
          </p:spPr>
        </p:pic>
      </p:grpSp>
      <p:sp>
        <p:nvSpPr>
          <p:cNvPr id="119" name="文本框"/>
          <p:cNvSpPr>
            <a:spLocks noGrp="1"/>
          </p:cNvSpPr>
          <p:nvPr>
            <p:ph type="title"/>
          </p:nvPr>
        </p:nvSpPr>
        <p:spPr>
          <a:xfrm rot="0">
            <a:off x="381000" y="381317"/>
            <a:ext cx="5263514"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411480" y="1447800"/>
            <a:ext cx="8454390" cy="4836795"/>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Project Objective:</a:t>
            </a: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The primary goal of this project is to develop a comprehensive system to collect, manage, and analyze employee data to enhance performance management, optimize workforce productivity, and inform strategic decision-making.</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Scope of the Project:</a:t>
            </a:r>
            <a:endPar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Data Collection:</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Gather data on employees from various sources such as HR records, performance reviews</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attendance</a:t>
            </a: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systems, and project management tools.</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Data Management:</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Develop a centralized repository for storing employee data securely and ensuring easy access for authorized personnel.</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Performance Analysis: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Create metrics and KPIs to measure employee performance, track progress over time, and identify areas for improvement.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Reporting and Visualization: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Generate dashboards and reports that provide insights into employee performance trends, high-performing individuals, and departments that may need support.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0882836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427355" y="1676400"/>
            <a:ext cx="9512935" cy="2887978"/>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Ø"/>
            </a:pPr>
            <a:r>
              <a:rPr lang="en-US" altLang="zh-CN" sz="1800" b="1" i="0" u="none" strike="noStrike" kern="1200" cap="none" spc="0" baseline="0">
                <a:solidFill>
                  <a:schemeClr val="tx1"/>
                </a:solidFill>
                <a:latin typeface="Cambria" pitchFamily="0" charset="0"/>
                <a:ea typeface="宋体" pitchFamily="0" charset="0"/>
                <a:cs typeface="Cambria" pitchFamily="0" charset="0"/>
              </a:rPr>
              <a:t>H</a:t>
            </a:r>
            <a:r>
              <a:rPr lang="en-US" altLang="zh-CN" sz="2000" b="1" i="0" u="none" strike="noStrike" kern="1200" cap="none" spc="0" baseline="0">
                <a:solidFill>
                  <a:schemeClr val="tx1"/>
                </a:solidFill>
                <a:latin typeface="Cambria" pitchFamily="0" charset="0"/>
                <a:ea typeface="宋体" pitchFamily="0" charset="0"/>
                <a:cs typeface="Cambria" pitchFamily="0" charset="0"/>
              </a:rPr>
              <a:t>R Managers and Professionals: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Team Managers and Supervisors:</a:t>
            </a:r>
            <a:r>
              <a:rPr lang="en-US" altLang="zh-CN" sz="2000" b="0" i="0" u="none" strike="noStrike" kern="1200" cap="none" spc="0" baseline="0">
                <a:solidFill>
                  <a:schemeClr val="tx1"/>
                </a:solidFill>
                <a:latin typeface="Cambria" pitchFamily="0" charset="0"/>
                <a:ea typeface="宋体" pitchFamily="0" charset="0"/>
                <a:cs typeface="Cambria" pitchFamily="0" charset="0"/>
              </a:rPr>
              <a:t> Managers use this data to understand how their team members are performing, identify high performers and those needing support, and make informed decisions about promotions, rewards, and disciplinary actions</a:t>
            </a:r>
            <a:r>
              <a:rPr lang="en-US" altLang="zh-CN" sz="1800" b="0" i="0" u="none" strike="noStrike" kern="1200" cap="none" spc="0" baseline="0">
                <a:solidFill>
                  <a:schemeClr val="tx1"/>
                </a:solidFill>
                <a:latin typeface="Cambria" pitchFamily="0" charset="0"/>
                <a:ea typeface="宋体" pitchFamily="0" charset="0"/>
                <a:cs typeface="Cambria" pitchFamily="0" charset="0"/>
              </a:rPr>
              <a:t>.</a:t>
            </a:r>
            <a:endParaRPr lang="en-US" altLang="zh-CN" sz="18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1800" b="1" i="0" u="none" strike="noStrike" kern="1200" cap="none" spc="0" baseline="0">
                <a:solidFill>
                  <a:schemeClr val="tx1"/>
                </a:solidFill>
                <a:latin typeface="Cambria" pitchFamily="0" charset="0"/>
                <a:ea typeface="宋体" pitchFamily="0" charset="0"/>
                <a:cs typeface="Cambria" pitchFamily="0" charset="0"/>
              </a:rPr>
              <a:t>Employe</a:t>
            </a:r>
            <a:r>
              <a:rPr lang="en-US" altLang="zh-CN" sz="2000" b="1" i="0" u="none" strike="noStrike" kern="1200" cap="none" spc="0" baseline="0">
                <a:solidFill>
                  <a:schemeClr val="tx1"/>
                </a:solidFill>
                <a:latin typeface="Cambria" pitchFamily="0" charset="0"/>
                <a:ea typeface="宋体" pitchFamily="0" charset="0"/>
                <a:cs typeface="Cambria" pitchFamily="0" charset="0"/>
              </a:rPr>
              <a:t>es:</a:t>
            </a:r>
            <a:r>
              <a:rPr lang="en-US" altLang="zh-CN" sz="2000" b="0" i="0" u="none" strike="noStrike" kern="1200" cap="none" spc="0" baseline="0">
                <a:solidFill>
                  <a:schemeClr val="tx1"/>
                </a:solidFill>
                <a:latin typeface="Cambria" pitchFamily="0" charset="0"/>
                <a:ea typeface="宋体" pitchFamily="0" charset="0"/>
                <a:cs typeface="Cambria" pitchFamily="0" charset="0"/>
              </a:rPr>
              <a:t> Employees themselves may access their own data and performance feedback to understand expectations, track their own progress, set personal goals, and engage in self-improvement.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Finance Departments: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They might use employee data for budgeting purposes, payroll processing, and financial planning. Understanding the cost of the workforce and performance ROI is critical for financial forecasting.</a:t>
            </a: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06656442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alpha val="0"/>
          </a:srgbClr>
        </a:solidFill>
      </p:bgPr>
    </p:bg>
    <p:spTree>
      <p:nvGrpSpPr>
        <p:cNvPr id="1" name=""/>
        <p:cNvGrpSpPr/>
        <p:nvPr/>
      </p:nvGrpSpPr>
      <p:grpSpPr>
        <a:xfrm>
          <a:off x="0" y="0"/>
          <a:ext cx="0" cy="0"/>
          <a:chOff x="0" y="0"/>
          <a:chExt cx="0" cy="0"/>
        </a:xfrm>
      </p:grpSpPr>
      <p:pic>
        <p:nvPicPr>
          <p:cNvPr id="127" name="图片"/>
          <p:cNvPicPr>
            <a:picLocks/>
          </p:cNvPicPr>
          <p:nvPr/>
        </p:nvPicPr>
        <p:blipFill>
          <a:blip r:embed="rId1" cstate="print"/>
          <a:stretch>
            <a:fillRect/>
          </a:stretch>
        </p:blipFill>
        <p:spPr>
          <a:xfrm rot="0">
            <a:off x="10134600" y="3742055"/>
            <a:ext cx="2053586" cy="3115945"/>
          </a:xfrm>
          <a:prstGeom prst="rect"/>
          <a:noFill/>
          <a:ln w="12700" cmpd="sng" cap="flat">
            <a:noFill/>
            <a:prstDash val="solid"/>
            <a:miter/>
          </a:ln>
        </p:spPr>
      </p:pic>
      <p:sp>
        <p:nvSpPr>
          <p:cNvPr id="128" name="文本框"/>
          <p:cNvSpPr>
            <a:spLocks noGrp="1"/>
          </p:cNvSpPr>
          <p:nvPr>
            <p:ph type="title"/>
          </p:nvPr>
        </p:nvSpPr>
        <p:spPr>
          <a:xfrm rot="0">
            <a:off x="304800" y="381000"/>
            <a:ext cx="9763125" cy="4578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339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302895" y="1219200"/>
            <a:ext cx="9832340" cy="43122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Data Import and Integration:</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Seamless import of employee data from various sources (HR systems, payroll, attendance, etc.).</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Integration with existing HR and performance management systems</a:t>
            </a:r>
            <a:r>
              <a:rPr lang="en-US" altLang="zh-CN" sz="2000" b="0" i="0" u="none" strike="noStrike" kern="1200" cap="none" spc="0" baseline="0">
                <a:solidFill>
                  <a:schemeClr val="tx1"/>
                </a:solidFill>
                <a:latin typeface="Cambria" pitchFamily="0" charset="0"/>
                <a:ea typeface="宋体" pitchFamily="0" charset="0"/>
                <a:cs typeface="Cambria" pitchFamily="0" charset="0"/>
              </a:rPr>
              <a: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Pivot Table Summaries: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Ability to create pivot tables for summarizing employee data across different dimensions such as departments, roles, or time periods.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Easily analyze key performance indicators (KPIs) by aggregating data to find insights.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Graph and Data Visualization:</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Dynamic graphing capabilities to visualize trends and patterns in employee performance.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Support for various chart types (bar, line, pie, scatter, etc.) to suit different analysis needs.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Interactive dashboards that provide real-time updates and drill-down capabilities.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9162287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文本框"/>
          <p:cNvSpPr>
            <a:spLocks noGrp="1"/>
          </p:cNvSpPr>
          <p:nvPr>
            <p:ph type="ctrTitle"/>
          </p:nvPr>
        </p:nvSpPr>
        <p:spPr>
          <a:xfrm rot="0">
            <a:off x="421640" y="362585"/>
            <a:ext cx="9701530" cy="4578349"/>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Ø"/>
            </a:pP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C</a:t>
            </a: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onditional Formatting:</a:t>
            </a:r>
            <a:br>
              <a:rPr lang="zh-CN" altLang="en-US" sz="2000" b="1"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Use of conditional formatting to highlight key metrics (e.g., low performance, high absenteeism).</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Visual cues (colors, icons) to make it easier to spot trends and anomalies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Data Export and Sharing:</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Export options for reports and dashboards in various formats (Excel, PDF, CSV).</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Easy sharing of insights with stakeholders through email or cloud-based platforms.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Performance Tracking and Reporting:</a:t>
            </a:r>
            <a:br>
              <a:rPr lang="zh-CN" altLang="en-US" sz="2000" b="1"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Customizable performance tracking templates that align with company goals and metrics.</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Automated report generation to save time and provide consistent performance reviews.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Advanced Filtering and Sorting:</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Custom filters to view data based on specific criteria (e.g., by department, job role, performance score).</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Ability to sort data to highlight top and bottom performers.</a:t>
            </a:r>
            <a:endParaRPr lang="zh-CN" altLang="en-US" sz="2000" b="0" i="0" u="none" strike="noStrike" kern="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58218182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4" name="矩形"/>
          <p:cNvSpPr>
            <a:spLocks/>
          </p:cNvSpPr>
          <p:nvPr/>
        </p:nvSpPr>
        <p:spPr>
          <a:xfrm rot="0">
            <a:off x="320675" y="1600200"/>
            <a:ext cx="7097394" cy="458406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pitchFamily="0" charset="0"/>
                <a:ea typeface="宋体" pitchFamily="0" charset="0"/>
                <a:cs typeface="Cambria" pitchFamily="0" charset="0"/>
              </a:rPr>
              <a:t>Employee Information:</a:t>
            </a:r>
            <a:endParaRPr lang="en-US" altLang="zh-CN" sz="18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pitchFamily="0" charset="0"/>
                <a:ea typeface="宋体" pitchFamily="0" charset="0"/>
                <a:cs typeface="Cambria" pitchFamily="0" charset="0"/>
              </a:rPr>
              <a:t> </a:t>
            </a:r>
            <a:r>
              <a:rPr lang="en-US" altLang="zh-CN" sz="1800" b="1" i="0" u="none" strike="noStrike" kern="1200" cap="none" spc="0" baseline="0">
                <a:solidFill>
                  <a:schemeClr val="tx1"/>
                </a:solidFill>
                <a:latin typeface="Cambria" pitchFamily="0" charset="0"/>
                <a:ea typeface="宋体" pitchFamily="0" charset="0"/>
                <a:cs typeface="Cambria" pitchFamily="0" charset="0"/>
              </a:rPr>
              <a:t> </a:t>
            </a:r>
            <a:endParaRPr lang="en-US" altLang="zh-CN" sz="1800" b="1"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Employee</a:t>
            </a:r>
            <a:r>
              <a:rPr lang="en-US" altLang="zh-CN" sz="2000" b="0" i="0" u="none" strike="noStrike" kern="1200" cap="none" spc="0" baseline="0">
                <a:solidFill>
                  <a:schemeClr val="tx1"/>
                </a:solidFill>
                <a:latin typeface="Cambria" pitchFamily="0" charset="0"/>
                <a:ea typeface="宋体" pitchFamily="0" charset="0"/>
                <a:cs typeface="Cambria" pitchFamily="0" charset="0"/>
              </a:rPr>
              <a:t>: Kaggle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26 Feature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9- Feature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 Id No: In kaggle employee no</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Name - text of employee name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 type: Permanant , temprary, contract.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Pertofrmance level : employee performance rating ( very high , high, medium, low)</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Gender : Male ,Female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Location code:  Location code of the working place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Employee rating num- maximum 5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206276372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cp:revision>
  <dcterms:created xsi:type="dcterms:W3CDTF">2024-03-28T17:07:00Z</dcterms:created>
  <dcterms:modified xsi:type="dcterms:W3CDTF">2024-09-20T02:00:21Z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b052f5f599dc4d85bf06550720dc4d7e</vt:lpwstr>
  </property>
  <property fmtid="{D5CDD505-2E9C-101B-9397-08002B2CF9AE}" pid="5" name="KSOProductBuildVer">
    <vt:lpwstr>1033-12.2.0.13472</vt:lpwstr>
  </property>
</Properties>
</file>